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256" r:id="rId2"/>
    <p:sldId id="257" r:id="rId3"/>
    <p:sldId id="258" r:id="rId4"/>
    <p:sldId id="263" r:id="rId5"/>
    <p:sldId id="260" r:id="rId6"/>
    <p:sldId id="261" r:id="rId7"/>
    <p:sldId id="259"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4902" autoAdjust="0"/>
  </p:normalViewPr>
  <p:slideViewPr>
    <p:cSldViewPr snapToGrid="0">
      <p:cViewPr varScale="1">
        <p:scale>
          <a:sx n="61" d="100"/>
          <a:sy n="61" d="100"/>
        </p:scale>
        <p:origin x="89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A6A8B8D-29F9-43DF-9C51-461B7AB6B120}" type="datetimeFigureOut">
              <a:rPr lang="en-US" smtClean="0"/>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0245B-370C-472E-A04B-ECFAAD7062DE}" type="slidenum">
              <a:rPr lang="en-US" smtClean="0"/>
              <a:t>‹#›</a:t>
            </a:fld>
            <a:endParaRPr lang="en-US"/>
          </a:p>
        </p:txBody>
      </p:sp>
    </p:spTree>
    <p:extLst>
      <p:ext uri="{BB962C8B-B14F-4D97-AF65-F5344CB8AC3E}">
        <p14:creationId xmlns:p14="http://schemas.microsoft.com/office/powerpoint/2010/main" val="2384160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6A8B8D-29F9-43DF-9C51-461B7AB6B120}" type="datetimeFigureOut">
              <a:rPr lang="en-US" smtClean="0"/>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40245B-370C-472E-A04B-ECFAAD7062DE}" type="slidenum">
              <a:rPr lang="en-US" smtClean="0"/>
              <a:t>‹#›</a:t>
            </a:fld>
            <a:endParaRPr lang="en-US"/>
          </a:p>
        </p:txBody>
      </p:sp>
    </p:spTree>
    <p:extLst>
      <p:ext uri="{BB962C8B-B14F-4D97-AF65-F5344CB8AC3E}">
        <p14:creationId xmlns:p14="http://schemas.microsoft.com/office/powerpoint/2010/main" val="17264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6A8B8D-29F9-43DF-9C51-461B7AB6B120}" type="datetimeFigureOut">
              <a:rPr lang="en-US" smtClean="0"/>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40245B-370C-472E-A04B-ECFAAD7062DE}" type="slidenum">
              <a:rPr lang="en-US" smtClean="0"/>
              <a:t>‹#›</a:t>
            </a:fld>
            <a:endParaRPr lang="en-US"/>
          </a:p>
        </p:txBody>
      </p:sp>
    </p:spTree>
    <p:extLst>
      <p:ext uri="{BB962C8B-B14F-4D97-AF65-F5344CB8AC3E}">
        <p14:creationId xmlns:p14="http://schemas.microsoft.com/office/powerpoint/2010/main" val="18657939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6A8B8D-29F9-43DF-9C51-461B7AB6B120}" type="datetimeFigureOut">
              <a:rPr lang="en-US" smtClean="0"/>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40245B-370C-472E-A04B-ECFAAD7062DE}"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766210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6A8B8D-29F9-43DF-9C51-461B7AB6B120}" type="datetimeFigureOut">
              <a:rPr lang="en-US" smtClean="0"/>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40245B-370C-472E-A04B-ECFAAD7062DE}" type="slidenum">
              <a:rPr lang="en-US" smtClean="0"/>
              <a:t>‹#›</a:t>
            </a:fld>
            <a:endParaRPr lang="en-US"/>
          </a:p>
        </p:txBody>
      </p:sp>
    </p:spTree>
    <p:extLst>
      <p:ext uri="{BB962C8B-B14F-4D97-AF65-F5344CB8AC3E}">
        <p14:creationId xmlns:p14="http://schemas.microsoft.com/office/powerpoint/2010/main" val="16969479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A6A8B8D-29F9-43DF-9C51-461B7AB6B120}" type="datetimeFigureOut">
              <a:rPr lang="en-US" smtClean="0"/>
              <a:t>5/8/2019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40245B-370C-472E-A04B-ECFAAD7062DE}" type="slidenum">
              <a:rPr lang="en-US" smtClean="0"/>
              <a:t>‹#›</a:t>
            </a:fld>
            <a:endParaRPr lang="en-US"/>
          </a:p>
        </p:txBody>
      </p:sp>
    </p:spTree>
    <p:extLst>
      <p:ext uri="{BB962C8B-B14F-4D97-AF65-F5344CB8AC3E}">
        <p14:creationId xmlns:p14="http://schemas.microsoft.com/office/powerpoint/2010/main" val="1534479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A6A8B8D-29F9-43DF-9C51-461B7AB6B120}" type="datetimeFigureOut">
              <a:rPr lang="en-US" smtClean="0"/>
              <a:t>5/8/2019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40245B-370C-472E-A04B-ECFAAD7062DE}" type="slidenum">
              <a:rPr lang="en-US" smtClean="0"/>
              <a:t>‹#›</a:t>
            </a:fld>
            <a:endParaRPr lang="en-US"/>
          </a:p>
        </p:txBody>
      </p:sp>
    </p:spTree>
    <p:extLst>
      <p:ext uri="{BB962C8B-B14F-4D97-AF65-F5344CB8AC3E}">
        <p14:creationId xmlns:p14="http://schemas.microsoft.com/office/powerpoint/2010/main" val="25609582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6A8B8D-29F9-43DF-9C51-461B7AB6B120}" type="datetimeFigureOut">
              <a:rPr lang="en-US" smtClean="0"/>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0245B-370C-472E-A04B-ECFAAD7062DE}" type="slidenum">
              <a:rPr lang="en-US" smtClean="0"/>
              <a:t>‹#›</a:t>
            </a:fld>
            <a:endParaRPr lang="en-US"/>
          </a:p>
        </p:txBody>
      </p:sp>
    </p:spTree>
    <p:extLst>
      <p:ext uri="{BB962C8B-B14F-4D97-AF65-F5344CB8AC3E}">
        <p14:creationId xmlns:p14="http://schemas.microsoft.com/office/powerpoint/2010/main" val="6789614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6A8B8D-29F9-43DF-9C51-461B7AB6B120}" type="datetimeFigureOut">
              <a:rPr lang="en-US" smtClean="0"/>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0245B-370C-472E-A04B-ECFAAD7062DE}" type="slidenum">
              <a:rPr lang="en-US" smtClean="0"/>
              <a:t>‹#›</a:t>
            </a:fld>
            <a:endParaRPr lang="en-US"/>
          </a:p>
        </p:txBody>
      </p:sp>
    </p:spTree>
    <p:extLst>
      <p:ext uri="{BB962C8B-B14F-4D97-AF65-F5344CB8AC3E}">
        <p14:creationId xmlns:p14="http://schemas.microsoft.com/office/powerpoint/2010/main" val="2918121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6A8B8D-29F9-43DF-9C51-461B7AB6B120}" type="datetimeFigureOut">
              <a:rPr lang="en-US" smtClean="0"/>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0245B-370C-472E-A04B-ECFAAD7062DE}" type="slidenum">
              <a:rPr lang="en-US" smtClean="0"/>
              <a:t>‹#›</a:t>
            </a:fld>
            <a:endParaRPr lang="en-US"/>
          </a:p>
        </p:txBody>
      </p:sp>
    </p:spTree>
    <p:extLst>
      <p:ext uri="{BB962C8B-B14F-4D97-AF65-F5344CB8AC3E}">
        <p14:creationId xmlns:p14="http://schemas.microsoft.com/office/powerpoint/2010/main" val="989580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6A8B8D-29F9-43DF-9C51-461B7AB6B120}" type="datetimeFigureOut">
              <a:rPr lang="en-US" smtClean="0"/>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0245B-370C-472E-A04B-ECFAAD7062DE}" type="slidenum">
              <a:rPr lang="en-US" smtClean="0"/>
              <a:t>‹#›</a:t>
            </a:fld>
            <a:endParaRPr lang="en-US"/>
          </a:p>
        </p:txBody>
      </p:sp>
    </p:spTree>
    <p:extLst>
      <p:ext uri="{BB962C8B-B14F-4D97-AF65-F5344CB8AC3E}">
        <p14:creationId xmlns:p14="http://schemas.microsoft.com/office/powerpoint/2010/main" val="492503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6A8B8D-29F9-43DF-9C51-461B7AB6B120}" type="datetimeFigureOut">
              <a:rPr lang="en-US" smtClean="0"/>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40245B-370C-472E-A04B-ECFAAD7062DE}" type="slidenum">
              <a:rPr lang="en-US" smtClean="0"/>
              <a:t>‹#›</a:t>
            </a:fld>
            <a:endParaRPr lang="en-US"/>
          </a:p>
        </p:txBody>
      </p:sp>
    </p:spTree>
    <p:extLst>
      <p:ext uri="{BB962C8B-B14F-4D97-AF65-F5344CB8AC3E}">
        <p14:creationId xmlns:p14="http://schemas.microsoft.com/office/powerpoint/2010/main" val="1319901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6A8B8D-29F9-43DF-9C51-461B7AB6B120}" type="datetimeFigureOut">
              <a:rPr lang="en-US" smtClean="0"/>
              <a:t>5/8/2019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40245B-370C-472E-A04B-ECFAAD7062DE}" type="slidenum">
              <a:rPr lang="en-US" smtClean="0"/>
              <a:t>‹#›</a:t>
            </a:fld>
            <a:endParaRPr lang="en-US"/>
          </a:p>
        </p:txBody>
      </p:sp>
    </p:spTree>
    <p:extLst>
      <p:ext uri="{BB962C8B-B14F-4D97-AF65-F5344CB8AC3E}">
        <p14:creationId xmlns:p14="http://schemas.microsoft.com/office/powerpoint/2010/main" val="292498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6A8B8D-29F9-43DF-9C51-461B7AB6B120}" type="datetimeFigureOut">
              <a:rPr lang="en-US" smtClean="0"/>
              <a:t>5/8/2019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40245B-370C-472E-A04B-ECFAAD7062DE}" type="slidenum">
              <a:rPr lang="en-US" smtClean="0"/>
              <a:t>‹#›</a:t>
            </a:fld>
            <a:endParaRPr lang="en-US"/>
          </a:p>
        </p:txBody>
      </p:sp>
    </p:spTree>
    <p:extLst>
      <p:ext uri="{BB962C8B-B14F-4D97-AF65-F5344CB8AC3E}">
        <p14:creationId xmlns:p14="http://schemas.microsoft.com/office/powerpoint/2010/main" val="3156966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A8B8D-29F9-43DF-9C51-461B7AB6B120}" type="datetimeFigureOut">
              <a:rPr lang="en-US" smtClean="0"/>
              <a:t>5/8/2019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40245B-370C-472E-A04B-ECFAAD7062DE}" type="slidenum">
              <a:rPr lang="en-US" smtClean="0"/>
              <a:t>‹#›</a:t>
            </a:fld>
            <a:endParaRPr lang="en-US"/>
          </a:p>
        </p:txBody>
      </p:sp>
    </p:spTree>
    <p:extLst>
      <p:ext uri="{BB962C8B-B14F-4D97-AF65-F5344CB8AC3E}">
        <p14:creationId xmlns:p14="http://schemas.microsoft.com/office/powerpoint/2010/main" val="3439703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6A8B8D-29F9-43DF-9C51-461B7AB6B120}" type="datetimeFigureOut">
              <a:rPr lang="en-US" smtClean="0"/>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40245B-370C-472E-A04B-ECFAAD7062DE}" type="slidenum">
              <a:rPr lang="en-US" smtClean="0"/>
              <a:t>‹#›</a:t>
            </a:fld>
            <a:endParaRPr lang="en-US"/>
          </a:p>
        </p:txBody>
      </p:sp>
    </p:spTree>
    <p:extLst>
      <p:ext uri="{BB962C8B-B14F-4D97-AF65-F5344CB8AC3E}">
        <p14:creationId xmlns:p14="http://schemas.microsoft.com/office/powerpoint/2010/main" val="3754378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6A8B8D-29F9-43DF-9C51-461B7AB6B120}" type="datetimeFigureOut">
              <a:rPr lang="en-US" smtClean="0"/>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40245B-370C-472E-A04B-ECFAAD7062DE}" type="slidenum">
              <a:rPr lang="en-US" smtClean="0"/>
              <a:t>‹#›</a:t>
            </a:fld>
            <a:endParaRPr lang="en-US"/>
          </a:p>
        </p:txBody>
      </p:sp>
    </p:spTree>
    <p:extLst>
      <p:ext uri="{BB962C8B-B14F-4D97-AF65-F5344CB8AC3E}">
        <p14:creationId xmlns:p14="http://schemas.microsoft.com/office/powerpoint/2010/main" val="1787112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A6A8B8D-29F9-43DF-9C51-461B7AB6B120}" type="datetimeFigureOut">
              <a:rPr lang="en-US" smtClean="0"/>
              <a:t>5/8/2019</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F40245B-370C-472E-A04B-ECFAAD7062DE}" type="slidenum">
              <a:rPr lang="en-US" smtClean="0"/>
              <a:t>‹#›</a:t>
            </a:fld>
            <a:endParaRPr lang="en-US"/>
          </a:p>
        </p:txBody>
      </p:sp>
    </p:spTree>
    <p:extLst>
      <p:ext uri="{BB962C8B-B14F-4D97-AF65-F5344CB8AC3E}">
        <p14:creationId xmlns:p14="http://schemas.microsoft.com/office/powerpoint/2010/main" val="1091268029"/>
      </p:ext>
    </p:extLst>
  </p:cSld>
  <p:clrMap bg1="dk1" tx1="lt1" bg2="dk2" tx2="lt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 id="2147483778"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www.car.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car.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B4D71E9-067A-4418-8AC3-6BD12A82109C}"/>
              </a:ext>
            </a:extLst>
          </p:cNvPr>
          <p:cNvSpPr/>
          <p:nvPr/>
        </p:nvSpPr>
        <p:spPr>
          <a:xfrm>
            <a:off x="12624179" y="-1"/>
            <a:ext cx="3755508" cy="22631837"/>
          </a:xfrm>
          <a:prstGeom prst="rect">
            <a:avLst/>
          </a:prstGeom>
        </p:spPr>
        <p:txBody>
          <a:bodyPr wrap="square">
            <a:spAutoFit/>
          </a:bodyPr>
          <a:lstStyle/>
          <a:p>
            <a:pPr>
              <a:spcAft>
                <a:spcPts val="0"/>
              </a:spcAft>
            </a:pPr>
            <a:r>
              <a:rPr lang="en-US" b="1" dirty="0">
                <a:effectLst/>
              </a:rPr>
              <a:t>FOR RELEASE                                                                       </a:t>
            </a:r>
            <a:br>
              <a:rPr lang="en-US" b="1" dirty="0">
                <a:effectLst/>
              </a:rPr>
            </a:br>
            <a:r>
              <a:rPr lang="en-US" b="1" dirty="0">
                <a:effectLst/>
              </a:rPr>
              <a:t>April 22, 2019</a:t>
            </a:r>
            <a:endParaRPr lang="en-US" dirty="0">
              <a:effectLst/>
            </a:endParaRPr>
          </a:p>
          <a:p>
            <a:pPr algn="ctr"/>
            <a:r>
              <a:rPr lang="en-US" b="1" dirty="0">
                <a:effectLst/>
              </a:rPr>
              <a:t>California REALTORS</a:t>
            </a:r>
            <a:r>
              <a:rPr lang="en-US" b="1" baseline="30000" dirty="0">
                <a:effectLst/>
              </a:rPr>
              <a:t>®</a:t>
            </a:r>
            <a:r>
              <a:rPr lang="en-US" b="1" dirty="0">
                <a:effectLst/>
              </a:rPr>
              <a:t> Sponsor Targeted Tax Credit for First-Time, Low- and Moderate-Income Home buyers in Disadvantaged Communities</a:t>
            </a:r>
            <a:endParaRPr lang="en-US" dirty="0">
              <a:effectLst/>
            </a:endParaRPr>
          </a:p>
          <a:p>
            <a:r>
              <a:rPr lang="en-US" dirty="0"/>
              <a:t>SACRAMENTO</a:t>
            </a:r>
            <a:r>
              <a:rPr lang="en-US" dirty="0">
                <a:solidFill>
                  <a:srgbClr val="212121"/>
                </a:solidFill>
                <a:effectLst/>
              </a:rPr>
              <a:t> (April 22) – </a:t>
            </a:r>
            <a:r>
              <a:rPr lang="en-US" dirty="0"/>
              <a:t>The California Association of REALTORS® (C.A.R.) today announced its sponsorship of legislation intended to help first-time, low- and moderate-income home buyers in disadvantaged communities. AB 1590, authored by </a:t>
            </a:r>
            <a:r>
              <a:rPr lang="en-US" dirty="0" err="1"/>
              <a:t>Asm</a:t>
            </a:r>
            <a:r>
              <a:rPr lang="en-US" dirty="0"/>
              <a:t>. Blanca Rubio (D-Baldwin Park), would create a targeted tax credit to help working families achieve their goal of homeownership and is especially timely, given the tight housing market. </a:t>
            </a:r>
          </a:p>
          <a:p>
            <a:r>
              <a:rPr lang="en-US" dirty="0"/>
              <a:t>“REALTORS</a:t>
            </a:r>
            <a:r>
              <a:rPr lang="en-US" baseline="30000" dirty="0"/>
              <a:t>®</a:t>
            </a:r>
            <a:r>
              <a:rPr lang="en-US" dirty="0"/>
              <a:t> are sponsoring AB 1590 to help make the dream of homeownership a reality for low- and moderate-income Californians in disadvantaged communities,” C.A.R. President Jared Martin said. “</a:t>
            </a:r>
            <a:r>
              <a:rPr lang="en-US" dirty="0" err="1"/>
              <a:t>Asm</a:t>
            </a:r>
            <a:r>
              <a:rPr lang="en-US" dirty="0"/>
              <a:t>. Rubio’s bill specifically targets regions of the state that will benefit most from increasing the homeownership rate and is an important part of California’s overall fight to beat the housing affordability crisis.” </a:t>
            </a:r>
          </a:p>
          <a:p>
            <a:r>
              <a:rPr lang="en-US" dirty="0"/>
              <a:t>AB 1590 allocates $50 million to provide a tax credit to first-time homebuyers who meet specific criteria including: </a:t>
            </a:r>
          </a:p>
          <a:p>
            <a:pPr>
              <a:buFont typeface="Arial" panose="020B0604020202020204" pitchFamily="34" charset="0"/>
              <a:buChar char="•"/>
            </a:pPr>
            <a:r>
              <a:rPr lang="en-US" dirty="0">
                <a:effectLst/>
              </a:rPr>
              <a:t>Must have never owned a home previously; </a:t>
            </a:r>
          </a:p>
          <a:p>
            <a:pPr>
              <a:buFont typeface="Arial" panose="020B0604020202020204" pitchFamily="34" charset="0"/>
              <a:buChar char="•"/>
            </a:pPr>
            <a:r>
              <a:rPr lang="en-US" dirty="0">
                <a:effectLst/>
              </a:rPr>
              <a:t>Earn 120 percent or less of area median income; and </a:t>
            </a:r>
          </a:p>
          <a:p>
            <a:pPr>
              <a:buFont typeface="Arial" panose="020B0604020202020204" pitchFamily="34" charset="0"/>
              <a:buChar char="•"/>
            </a:pPr>
            <a:r>
              <a:rPr lang="en-US" dirty="0">
                <a:effectLst/>
              </a:rPr>
              <a:t>Purchase a home in a state-designated disadvantaged community. </a:t>
            </a:r>
          </a:p>
          <a:p>
            <a:r>
              <a:rPr lang="en-US" dirty="0"/>
              <a:t>Current law identifies disadvantaged communities as areas with, among other things, concentrations of low-income individuals and families facing high housing costs. Qualified first-time home buyers who purchase a home between January 1, 2020, and January 1, 2023, will receive a tax credit of up to $5,000. The tax credit will help these first-time homebuyers cover unanticipated costs associated with homeownership.</a:t>
            </a:r>
          </a:p>
          <a:p>
            <a:r>
              <a:rPr lang="en-US" dirty="0"/>
              <a:t>“AB 1590’s targeted tax credit helps Californians who need it most,” Martin said. “It creates a pathway to homeownership for people who are currently priced out of the market. It gives working families an opportunity to build wealth and can lift entire communities across the state.” </a:t>
            </a:r>
          </a:p>
          <a:p>
            <a:r>
              <a:rPr lang="en-US" dirty="0"/>
              <a:t>AB 1590 will first be heard in the Assembly Revenue and Taxation Committee on April 29. C.A.R. looks forward to working with state lawmakers on advancing this and other legislation that protects and expands homeownership in California. </a:t>
            </a:r>
          </a:p>
          <a:p>
            <a:pPr>
              <a:spcBef>
                <a:spcPts val="800"/>
              </a:spcBef>
              <a:spcAft>
                <a:spcPts val="800"/>
              </a:spcAft>
            </a:pPr>
            <a:r>
              <a:rPr lang="en-US" dirty="0">
                <a:solidFill>
                  <a:srgbClr val="212121"/>
                </a:solidFill>
                <a:effectLst/>
              </a:rPr>
              <a:t>Leading the way…</a:t>
            </a:r>
            <a:r>
              <a:rPr lang="en-US" baseline="30000" dirty="0">
                <a:solidFill>
                  <a:srgbClr val="212121"/>
                </a:solidFill>
                <a:effectLst/>
              </a:rPr>
              <a:t>®</a:t>
            </a:r>
            <a:r>
              <a:rPr lang="en-US" dirty="0">
                <a:solidFill>
                  <a:srgbClr val="212121"/>
                </a:solidFill>
                <a:effectLst/>
              </a:rPr>
              <a:t> in California real estate for more than 110 years, the CALIFORNIA ASSOCIATION OF REALTORS® (</a:t>
            </a:r>
            <a:r>
              <a:rPr lang="en-US" dirty="0">
                <a:effectLst/>
                <a:hlinkClick r:id="rId2"/>
              </a:rPr>
              <a:t>www.car.org</a:t>
            </a:r>
            <a:r>
              <a:rPr lang="en-US" dirty="0">
                <a:solidFill>
                  <a:srgbClr val="212121"/>
                </a:solidFill>
                <a:effectLst/>
              </a:rPr>
              <a:t>) is one of the largest state trade organizations in the United States with more than 200,000 members dedicated to the advancement of professionalism in real estate. C.A.R. is headquartered in Los Angeles.</a:t>
            </a:r>
            <a:endParaRPr lang="en-US" dirty="0">
              <a:effectLst/>
            </a:endParaRPr>
          </a:p>
        </p:txBody>
      </p:sp>
      <p:sp>
        <p:nvSpPr>
          <p:cNvPr id="5" name="TextBox 4">
            <a:extLst>
              <a:ext uri="{FF2B5EF4-FFF2-40B4-BE49-F238E27FC236}">
                <a16:creationId xmlns:a16="http://schemas.microsoft.com/office/drawing/2014/main" id="{9AC00AF4-BB42-46C2-9AA1-501D5D0A387D}"/>
              </a:ext>
            </a:extLst>
          </p:cNvPr>
          <p:cNvSpPr txBox="1"/>
          <p:nvPr/>
        </p:nvSpPr>
        <p:spPr>
          <a:xfrm>
            <a:off x="0" y="171450"/>
            <a:ext cx="12192000" cy="6155531"/>
          </a:xfrm>
          <a:prstGeom prst="rect">
            <a:avLst/>
          </a:prstGeom>
          <a:noFill/>
        </p:spPr>
        <p:txBody>
          <a:bodyPr wrap="square" rtlCol="0">
            <a:spAutoFit/>
          </a:bodyPr>
          <a:lstStyle/>
          <a:p>
            <a:pPr algn="ctr"/>
            <a:r>
              <a:rPr lang="en-US" sz="3500" b="1" dirty="0"/>
              <a:t>April 22, 2019</a:t>
            </a:r>
          </a:p>
          <a:p>
            <a:pPr algn="ctr"/>
            <a:endParaRPr lang="en-US" sz="3500" b="1" dirty="0"/>
          </a:p>
          <a:p>
            <a:pPr algn="ctr"/>
            <a:r>
              <a:rPr lang="en-US" sz="5400" b="1" dirty="0"/>
              <a:t>California REALTORS® Sponsor Targeted Tax Credit for </a:t>
            </a:r>
          </a:p>
          <a:p>
            <a:pPr algn="ctr"/>
            <a:r>
              <a:rPr lang="en-US" sz="5400" b="1" dirty="0"/>
              <a:t>First-Time, Low- and </a:t>
            </a:r>
          </a:p>
          <a:p>
            <a:pPr algn="ctr"/>
            <a:r>
              <a:rPr lang="en-US" sz="5400" b="1" dirty="0"/>
              <a:t>Moderate-Income </a:t>
            </a:r>
          </a:p>
          <a:p>
            <a:pPr algn="ctr"/>
            <a:r>
              <a:rPr lang="en-US" sz="5400" b="1" dirty="0"/>
              <a:t>Home buyers in </a:t>
            </a:r>
          </a:p>
          <a:p>
            <a:pPr algn="ctr"/>
            <a:r>
              <a:rPr lang="en-US" sz="5400" b="1" dirty="0"/>
              <a:t>Disadvantaged Communities</a:t>
            </a:r>
          </a:p>
        </p:txBody>
      </p:sp>
    </p:spTree>
    <p:extLst>
      <p:ext uri="{BB962C8B-B14F-4D97-AF65-F5344CB8AC3E}">
        <p14:creationId xmlns:p14="http://schemas.microsoft.com/office/powerpoint/2010/main" val="2727825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B4D71E9-067A-4418-8AC3-6BD12A82109C}"/>
              </a:ext>
            </a:extLst>
          </p:cNvPr>
          <p:cNvSpPr/>
          <p:nvPr/>
        </p:nvSpPr>
        <p:spPr>
          <a:xfrm>
            <a:off x="12719713" y="354841"/>
            <a:ext cx="3659974" cy="24293830"/>
          </a:xfrm>
          <a:prstGeom prst="rect">
            <a:avLst/>
          </a:prstGeom>
        </p:spPr>
        <p:txBody>
          <a:bodyPr wrap="square">
            <a:spAutoFit/>
          </a:bodyPr>
          <a:lstStyle/>
          <a:p>
            <a:pPr>
              <a:spcAft>
                <a:spcPts val="0"/>
              </a:spcAft>
            </a:pPr>
            <a:r>
              <a:rPr lang="en-US" b="1" dirty="0">
                <a:effectLst/>
              </a:rPr>
              <a:t>FOR RELEASE                                                                       </a:t>
            </a:r>
            <a:br>
              <a:rPr lang="en-US" b="1" dirty="0">
                <a:effectLst/>
              </a:rPr>
            </a:br>
            <a:r>
              <a:rPr lang="en-US" b="1" dirty="0">
                <a:effectLst/>
              </a:rPr>
              <a:t>April 22, 2019</a:t>
            </a:r>
            <a:endParaRPr lang="en-US" dirty="0">
              <a:effectLst/>
            </a:endParaRPr>
          </a:p>
          <a:p>
            <a:pPr algn="ctr"/>
            <a:r>
              <a:rPr lang="en-US" b="1" dirty="0">
                <a:effectLst/>
              </a:rPr>
              <a:t>California REALTORS</a:t>
            </a:r>
            <a:r>
              <a:rPr lang="en-US" b="1" baseline="30000" dirty="0">
                <a:effectLst/>
              </a:rPr>
              <a:t>®</a:t>
            </a:r>
            <a:r>
              <a:rPr lang="en-US" b="1" dirty="0">
                <a:effectLst/>
              </a:rPr>
              <a:t> Sponsor Targeted Tax Credit for First-Time, Low- and Moderate-Income Home buyers in Disadvantaged Communities</a:t>
            </a:r>
            <a:endParaRPr lang="en-US" dirty="0">
              <a:effectLst/>
            </a:endParaRPr>
          </a:p>
          <a:p>
            <a:r>
              <a:rPr lang="en-US" dirty="0"/>
              <a:t>SACRAMENTO</a:t>
            </a:r>
            <a:r>
              <a:rPr lang="en-US" dirty="0">
                <a:solidFill>
                  <a:srgbClr val="212121"/>
                </a:solidFill>
                <a:effectLst/>
              </a:rPr>
              <a:t> (April 22) – </a:t>
            </a:r>
            <a:r>
              <a:rPr lang="en-US" dirty="0"/>
              <a:t>The California Association of REALTORS® (C.A.R.) today announced its sponsorship of legislation intended to help first-time, low- and moderate-income home buyers in disadvantaged communities. AB 1590, authored by </a:t>
            </a:r>
            <a:r>
              <a:rPr lang="en-US" dirty="0" err="1"/>
              <a:t>Asm</a:t>
            </a:r>
            <a:r>
              <a:rPr lang="en-US" dirty="0"/>
              <a:t>. Blanca Rubio (D-Baldwin Park), would create a targeted tax credit to help working families achieve their goal of homeownership and is especially timely, given the tight housing market. </a:t>
            </a:r>
          </a:p>
          <a:p>
            <a:r>
              <a:rPr lang="en-US" dirty="0"/>
              <a:t>“REALTORS</a:t>
            </a:r>
            <a:r>
              <a:rPr lang="en-US" baseline="30000" dirty="0"/>
              <a:t>®</a:t>
            </a:r>
            <a:r>
              <a:rPr lang="en-US" dirty="0"/>
              <a:t> are sponsoring AB 1590 to help make the dream of homeownership a reality for low- and moderate-income Californians in disadvantaged communities,” C.A.R. President Jared Martin said. “</a:t>
            </a:r>
            <a:r>
              <a:rPr lang="en-US" dirty="0" err="1"/>
              <a:t>Asm</a:t>
            </a:r>
            <a:r>
              <a:rPr lang="en-US" dirty="0"/>
              <a:t>. Rubio’s bill specifically targets regions of the state that will benefit most from increasing the homeownership rate and is an important part of California’s overall fight to beat the housing affordability crisis.” </a:t>
            </a:r>
          </a:p>
          <a:p>
            <a:r>
              <a:rPr lang="en-US" dirty="0"/>
              <a:t>AB 1590 allocates $50 million to provide a tax credit to first-time homebuyers who meet specific criteria including: </a:t>
            </a:r>
          </a:p>
          <a:p>
            <a:pPr>
              <a:buFont typeface="Arial" panose="020B0604020202020204" pitchFamily="34" charset="0"/>
              <a:buChar char="•"/>
            </a:pPr>
            <a:r>
              <a:rPr lang="en-US" dirty="0">
                <a:effectLst/>
              </a:rPr>
              <a:t>Must have never owned a home previously; </a:t>
            </a:r>
          </a:p>
          <a:p>
            <a:pPr>
              <a:buFont typeface="Arial" panose="020B0604020202020204" pitchFamily="34" charset="0"/>
              <a:buChar char="•"/>
            </a:pPr>
            <a:r>
              <a:rPr lang="en-US" dirty="0">
                <a:effectLst/>
              </a:rPr>
              <a:t>Earn 120 percent or less of area median income; and </a:t>
            </a:r>
          </a:p>
          <a:p>
            <a:pPr>
              <a:buFont typeface="Arial" panose="020B0604020202020204" pitchFamily="34" charset="0"/>
              <a:buChar char="•"/>
            </a:pPr>
            <a:r>
              <a:rPr lang="en-US" dirty="0">
                <a:effectLst/>
              </a:rPr>
              <a:t>Purchase a home in a state-designated disadvantaged community. </a:t>
            </a:r>
          </a:p>
          <a:p>
            <a:r>
              <a:rPr lang="en-US" dirty="0"/>
              <a:t>Current law identifies disadvantaged communities as areas with, among other things, concentrations of low-income individuals and families facing high housing costs. Qualified first-time home buyers who purchase a home between January 1, 2020, and January 1, 2023, will receive a tax credit of up to $5,000. The tax credit will help these first-time homebuyers cover unanticipated costs associated with homeownership.</a:t>
            </a:r>
          </a:p>
          <a:p>
            <a:r>
              <a:rPr lang="en-US" dirty="0"/>
              <a:t>“AB 1590’s targeted tax credit helps Californians who need it most,” Martin said. “It creates a pathway to homeownership for people who are currently priced out of the market. It gives working families an opportunity to build wealth and can lift entire communities across the state.” </a:t>
            </a:r>
          </a:p>
          <a:p>
            <a:r>
              <a:rPr lang="en-US" dirty="0"/>
              <a:t>AB 1590 will first be heard in the Assembly Revenue and Taxation Committee on April 29. C.A.R. looks forward to working with state lawmakers on advancing this and other legislation that protects and expands homeownership in California. </a:t>
            </a:r>
          </a:p>
          <a:p>
            <a:pPr>
              <a:spcBef>
                <a:spcPts val="800"/>
              </a:spcBef>
              <a:spcAft>
                <a:spcPts val="800"/>
              </a:spcAft>
            </a:pPr>
            <a:r>
              <a:rPr lang="en-US" dirty="0">
                <a:solidFill>
                  <a:srgbClr val="212121"/>
                </a:solidFill>
                <a:effectLst/>
              </a:rPr>
              <a:t>Leading the way…</a:t>
            </a:r>
            <a:r>
              <a:rPr lang="en-US" baseline="30000" dirty="0">
                <a:solidFill>
                  <a:srgbClr val="212121"/>
                </a:solidFill>
                <a:effectLst/>
              </a:rPr>
              <a:t>®</a:t>
            </a:r>
            <a:r>
              <a:rPr lang="en-US" dirty="0">
                <a:solidFill>
                  <a:srgbClr val="212121"/>
                </a:solidFill>
                <a:effectLst/>
              </a:rPr>
              <a:t> in California real estate for more than 110 years, the CALIFORNIA ASSOCIATION OF REALTORS® (</a:t>
            </a:r>
            <a:r>
              <a:rPr lang="en-US" dirty="0">
                <a:effectLst/>
                <a:hlinkClick r:id="rId2"/>
              </a:rPr>
              <a:t>www.car.org</a:t>
            </a:r>
            <a:r>
              <a:rPr lang="en-US" dirty="0">
                <a:solidFill>
                  <a:srgbClr val="212121"/>
                </a:solidFill>
                <a:effectLst/>
              </a:rPr>
              <a:t>) is one of the largest state trade organizations in the United States with more than 200,000 members dedicated to the advancement of professionalism in real estate. C.A.R. is headquartered in Los Angeles.</a:t>
            </a:r>
            <a:endParaRPr lang="en-US" dirty="0">
              <a:effectLst/>
            </a:endParaRPr>
          </a:p>
        </p:txBody>
      </p:sp>
      <p:sp>
        <p:nvSpPr>
          <p:cNvPr id="5" name="TextBox 4">
            <a:extLst>
              <a:ext uri="{FF2B5EF4-FFF2-40B4-BE49-F238E27FC236}">
                <a16:creationId xmlns:a16="http://schemas.microsoft.com/office/drawing/2014/main" id="{9AC00AF4-BB42-46C2-9AA1-501D5D0A387D}"/>
              </a:ext>
            </a:extLst>
          </p:cNvPr>
          <p:cNvSpPr txBox="1"/>
          <p:nvPr/>
        </p:nvSpPr>
        <p:spPr>
          <a:xfrm>
            <a:off x="218364" y="122830"/>
            <a:ext cx="11973636" cy="6801862"/>
          </a:xfrm>
          <a:prstGeom prst="rect">
            <a:avLst/>
          </a:prstGeom>
          <a:noFill/>
        </p:spPr>
        <p:txBody>
          <a:bodyPr wrap="square" rtlCol="0">
            <a:spAutoFit/>
          </a:bodyPr>
          <a:lstStyle/>
          <a:p>
            <a:r>
              <a:rPr lang="en-US" sz="4400" b="1" dirty="0"/>
              <a:t>AB 1590 </a:t>
            </a:r>
            <a:r>
              <a:rPr lang="en-US" sz="4400" dirty="0"/>
              <a:t>allocates $50 million to provide a tax credit to first-time homebuyers who meet specific criteria including: </a:t>
            </a:r>
          </a:p>
          <a:p>
            <a:endParaRPr lang="en-US" sz="4400" dirty="0"/>
          </a:p>
          <a:p>
            <a:pPr>
              <a:buFont typeface="Arial" panose="020B0604020202020204" pitchFamily="34" charset="0"/>
              <a:buChar char="•"/>
            </a:pPr>
            <a:r>
              <a:rPr lang="en-US" sz="4400" dirty="0">
                <a:effectLst/>
              </a:rPr>
              <a:t>Must have never owned a home previously; </a:t>
            </a:r>
          </a:p>
          <a:p>
            <a:pPr>
              <a:buFont typeface="Arial" panose="020B0604020202020204" pitchFamily="34" charset="0"/>
              <a:buChar char="•"/>
            </a:pPr>
            <a:r>
              <a:rPr lang="en-US" sz="4400" dirty="0">
                <a:effectLst/>
              </a:rPr>
              <a:t>Earn 120 percent or less of area median income; and </a:t>
            </a:r>
          </a:p>
          <a:p>
            <a:pPr>
              <a:buFont typeface="Arial" panose="020B0604020202020204" pitchFamily="34" charset="0"/>
              <a:buChar char="•"/>
            </a:pPr>
            <a:r>
              <a:rPr lang="en-US" sz="4400" dirty="0">
                <a:effectLst/>
              </a:rPr>
              <a:t>Purchase a home in a state-designated disadvantaged community. </a:t>
            </a:r>
          </a:p>
          <a:p>
            <a:pPr algn="ctr"/>
            <a:endParaRPr lang="en-US" sz="4000" b="1" dirty="0"/>
          </a:p>
        </p:txBody>
      </p:sp>
    </p:spTree>
    <p:extLst>
      <p:ext uri="{BB962C8B-B14F-4D97-AF65-F5344CB8AC3E}">
        <p14:creationId xmlns:p14="http://schemas.microsoft.com/office/powerpoint/2010/main" val="298386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AC00AF4-BB42-46C2-9AA1-501D5D0A387D}"/>
              </a:ext>
            </a:extLst>
          </p:cNvPr>
          <p:cNvSpPr txBox="1"/>
          <p:nvPr/>
        </p:nvSpPr>
        <p:spPr>
          <a:xfrm>
            <a:off x="218364" y="122830"/>
            <a:ext cx="11973636" cy="7201972"/>
          </a:xfrm>
          <a:prstGeom prst="rect">
            <a:avLst/>
          </a:prstGeom>
          <a:noFill/>
        </p:spPr>
        <p:txBody>
          <a:bodyPr wrap="square" rtlCol="0">
            <a:spAutoFit/>
          </a:bodyPr>
          <a:lstStyle/>
          <a:p>
            <a:pPr algn="ctr"/>
            <a:r>
              <a:rPr lang="en-US" sz="4200" dirty="0"/>
              <a:t>Current law identifies disadvantaged communities as areas with, among other things, concentrations of low-income individuals and families facing high housing costs. Qualified first-time home buyers who purchase a home between January 1, 2020, and January 1, 2023, will receive a tax credit of up to $5,000. The tax credit will help these first-time homebuyers cover unanticipated costs associated with homeownership.</a:t>
            </a:r>
            <a:endParaRPr lang="en-US" sz="4200" b="1" dirty="0"/>
          </a:p>
          <a:p>
            <a:pPr algn="ctr"/>
            <a:endParaRPr lang="en-US" sz="4200" b="1" dirty="0"/>
          </a:p>
        </p:txBody>
      </p:sp>
    </p:spTree>
    <p:extLst>
      <p:ext uri="{BB962C8B-B14F-4D97-AF65-F5344CB8AC3E}">
        <p14:creationId xmlns:p14="http://schemas.microsoft.com/office/powerpoint/2010/main" val="2337959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AC00AF4-BB42-46C2-9AA1-501D5D0A387D}"/>
              </a:ext>
            </a:extLst>
          </p:cNvPr>
          <p:cNvSpPr txBox="1"/>
          <p:nvPr/>
        </p:nvSpPr>
        <p:spPr>
          <a:xfrm>
            <a:off x="218364" y="122830"/>
            <a:ext cx="11973636" cy="6632585"/>
          </a:xfrm>
          <a:prstGeom prst="rect">
            <a:avLst/>
          </a:prstGeom>
          <a:noFill/>
        </p:spPr>
        <p:txBody>
          <a:bodyPr wrap="square" rtlCol="0">
            <a:spAutoFit/>
          </a:bodyPr>
          <a:lstStyle/>
          <a:p>
            <a:r>
              <a:rPr lang="en-US" sz="5000" b="1" dirty="0"/>
              <a:t>AB1590 Will increase homeownership rates in underserved communities</a:t>
            </a:r>
          </a:p>
          <a:p>
            <a:endParaRPr lang="en-US" sz="5000" b="1" dirty="0"/>
          </a:p>
          <a:p>
            <a:r>
              <a:rPr lang="en-US" sz="4500" dirty="0"/>
              <a:t>In 2018, California’s homeownership rate was 55.2%, the second lowest in the country.  Homeownership is desirable not just for families, but for communities, where for every two homes sold, a new job is created.</a:t>
            </a:r>
          </a:p>
          <a:p>
            <a:endParaRPr lang="en-US" sz="5000" b="1" dirty="0"/>
          </a:p>
        </p:txBody>
      </p:sp>
    </p:spTree>
    <p:extLst>
      <p:ext uri="{BB962C8B-B14F-4D97-AF65-F5344CB8AC3E}">
        <p14:creationId xmlns:p14="http://schemas.microsoft.com/office/powerpoint/2010/main" val="2221090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AC00AF4-BB42-46C2-9AA1-501D5D0A387D}"/>
              </a:ext>
            </a:extLst>
          </p:cNvPr>
          <p:cNvSpPr txBox="1"/>
          <p:nvPr/>
        </p:nvSpPr>
        <p:spPr>
          <a:xfrm>
            <a:off x="218364" y="122830"/>
            <a:ext cx="11973636" cy="5478423"/>
          </a:xfrm>
          <a:prstGeom prst="rect">
            <a:avLst/>
          </a:prstGeom>
          <a:noFill/>
        </p:spPr>
        <p:txBody>
          <a:bodyPr wrap="square" rtlCol="0">
            <a:spAutoFit/>
          </a:bodyPr>
          <a:lstStyle/>
          <a:p>
            <a:r>
              <a:rPr lang="en-US" sz="5000" b="1" dirty="0"/>
              <a:t>AB1590 First step on the homeownership ladder.  </a:t>
            </a:r>
          </a:p>
          <a:p>
            <a:endParaRPr lang="en-US" sz="5000" b="1" dirty="0"/>
          </a:p>
          <a:p>
            <a:r>
              <a:rPr lang="en-US" sz="5000" dirty="0"/>
              <a:t>Owning a home presents the best opportunity for most families to build wealth.</a:t>
            </a:r>
          </a:p>
          <a:p>
            <a:endParaRPr lang="en-US" sz="5000" b="1" dirty="0"/>
          </a:p>
        </p:txBody>
      </p:sp>
    </p:spTree>
    <p:extLst>
      <p:ext uri="{BB962C8B-B14F-4D97-AF65-F5344CB8AC3E}">
        <p14:creationId xmlns:p14="http://schemas.microsoft.com/office/powerpoint/2010/main" val="2040815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AC00AF4-BB42-46C2-9AA1-501D5D0A387D}"/>
              </a:ext>
            </a:extLst>
          </p:cNvPr>
          <p:cNvSpPr txBox="1"/>
          <p:nvPr/>
        </p:nvSpPr>
        <p:spPr>
          <a:xfrm>
            <a:off x="218364" y="122830"/>
            <a:ext cx="11973636" cy="7786747"/>
          </a:xfrm>
          <a:prstGeom prst="rect">
            <a:avLst/>
          </a:prstGeom>
          <a:noFill/>
        </p:spPr>
        <p:txBody>
          <a:bodyPr wrap="square" rtlCol="0">
            <a:spAutoFit/>
          </a:bodyPr>
          <a:lstStyle/>
          <a:p>
            <a:r>
              <a:rPr lang="en-US" sz="5000" b="1" dirty="0"/>
              <a:t>AB1590 will help improve the quality of life in underserved communities. </a:t>
            </a:r>
          </a:p>
          <a:p>
            <a:r>
              <a:rPr lang="en-US" sz="5000" b="1" dirty="0"/>
              <a:t> </a:t>
            </a:r>
          </a:p>
          <a:p>
            <a:r>
              <a:rPr lang="en-US" sz="5000" dirty="0"/>
              <a:t>Homeownership is tied to better educational performance, improved health and lower crime rates in the community in which the home is located.</a:t>
            </a:r>
          </a:p>
          <a:p>
            <a:endParaRPr lang="en-US" sz="5000" dirty="0"/>
          </a:p>
          <a:p>
            <a:endParaRPr lang="en-US" sz="5000" b="1" dirty="0"/>
          </a:p>
        </p:txBody>
      </p:sp>
    </p:spTree>
    <p:extLst>
      <p:ext uri="{BB962C8B-B14F-4D97-AF65-F5344CB8AC3E}">
        <p14:creationId xmlns:p14="http://schemas.microsoft.com/office/powerpoint/2010/main" val="447430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AC00AF4-BB42-46C2-9AA1-501D5D0A387D}"/>
              </a:ext>
            </a:extLst>
          </p:cNvPr>
          <p:cNvSpPr txBox="1"/>
          <p:nvPr/>
        </p:nvSpPr>
        <p:spPr>
          <a:xfrm>
            <a:off x="218364" y="122830"/>
            <a:ext cx="11973636" cy="9971961"/>
          </a:xfrm>
          <a:prstGeom prst="rect">
            <a:avLst/>
          </a:prstGeom>
          <a:noFill/>
        </p:spPr>
        <p:txBody>
          <a:bodyPr wrap="square" rtlCol="0">
            <a:spAutoFit/>
          </a:bodyPr>
          <a:lstStyle/>
          <a:p>
            <a:r>
              <a:rPr lang="en-US" sz="4800" b="1" dirty="0"/>
              <a:t>AB1590 will help first-time low-income and moderate-income homebuyers cover unanticipated cost associated with homeownership</a:t>
            </a:r>
            <a:r>
              <a:rPr lang="en-US" sz="4800" dirty="0"/>
              <a:t>.  </a:t>
            </a:r>
          </a:p>
          <a:p>
            <a:r>
              <a:rPr lang="en-US" sz="4200" dirty="0"/>
              <a:t>Purchasing a home can come with unforeseen expenses, including unanticipated repairs.  These unforeseen expenses can often leave working families struggling to maintain homeownership.</a:t>
            </a:r>
          </a:p>
          <a:p>
            <a:endParaRPr lang="en-US" sz="4800" b="1" dirty="0"/>
          </a:p>
          <a:p>
            <a:endParaRPr lang="en-US" sz="4800" b="1" dirty="0"/>
          </a:p>
          <a:p>
            <a:endParaRPr lang="en-US" sz="4800" b="1" dirty="0"/>
          </a:p>
          <a:p>
            <a:endParaRPr lang="en-US" sz="4800" b="1" dirty="0"/>
          </a:p>
          <a:p>
            <a:endParaRPr lang="en-US" sz="4800" b="1" dirty="0"/>
          </a:p>
        </p:txBody>
      </p:sp>
    </p:spTree>
    <p:extLst>
      <p:ext uri="{BB962C8B-B14F-4D97-AF65-F5344CB8AC3E}">
        <p14:creationId xmlns:p14="http://schemas.microsoft.com/office/powerpoint/2010/main" val="3633199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AC00AF4-BB42-46C2-9AA1-501D5D0A387D}"/>
              </a:ext>
            </a:extLst>
          </p:cNvPr>
          <p:cNvSpPr txBox="1"/>
          <p:nvPr/>
        </p:nvSpPr>
        <p:spPr>
          <a:xfrm>
            <a:off x="218364" y="122830"/>
            <a:ext cx="11973636" cy="7478970"/>
          </a:xfrm>
          <a:prstGeom prst="rect">
            <a:avLst/>
          </a:prstGeom>
          <a:noFill/>
        </p:spPr>
        <p:txBody>
          <a:bodyPr wrap="square" rtlCol="0">
            <a:spAutoFit/>
          </a:bodyPr>
          <a:lstStyle/>
          <a:p>
            <a:pPr algn="ctr"/>
            <a:r>
              <a:rPr lang="en-US" sz="4800" b="1" dirty="0"/>
              <a:t>FOR MORE INFORMATION</a:t>
            </a:r>
          </a:p>
          <a:p>
            <a:pPr algn="ctr"/>
            <a:r>
              <a:rPr lang="en-US" sz="4800" b="1" dirty="0"/>
              <a:t>GO TO:  WWW.CAR.ORG</a:t>
            </a:r>
          </a:p>
          <a:p>
            <a:pPr algn="ctr"/>
            <a:endParaRPr lang="en-US" sz="4800" b="1" dirty="0"/>
          </a:p>
          <a:p>
            <a:pPr algn="ctr"/>
            <a:r>
              <a:rPr lang="en-US" sz="4800" b="1" dirty="0"/>
              <a:t>https://www.car.org/en/aboutus/mediacenter/newsreleases/2019releases/ab1590</a:t>
            </a:r>
          </a:p>
          <a:p>
            <a:endParaRPr lang="en-US" sz="4800" b="1" dirty="0"/>
          </a:p>
          <a:p>
            <a:endParaRPr lang="en-US" sz="4800" b="1" dirty="0"/>
          </a:p>
          <a:p>
            <a:endParaRPr lang="en-US" sz="4800" b="1" dirty="0"/>
          </a:p>
          <a:p>
            <a:endParaRPr lang="en-US" sz="4800" b="1" dirty="0"/>
          </a:p>
        </p:txBody>
      </p:sp>
    </p:spTree>
    <p:extLst>
      <p:ext uri="{BB962C8B-B14F-4D97-AF65-F5344CB8AC3E}">
        <p14:creationId xmlns:p14="http://schemas.microsoft.com/office/powerpoint/2010/main" val="31607292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126</TotalTime>
  <Words>323</Words>
  <Application>Microsoft Office PowerPoint</Application>
  <PresentationFormat>Widescreen</PresentationFormat>
  <Paragraphs>57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Bookman Old Style</vt:lpstr>
      <vt:lpstr>Rockwell</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Adriana Nagel</dc:creator>
  <cp:lastModifiedBy>Adriana Nagel</cp:lastModifiedBy>
  <cp:revision>10</cp:revision>
  <dcterms:created xsi:type="dcterms:W3CDTF">2019-05-09T01:22:23Z</dcterms:created>
  <dcterms:modified xsi:type="dcterms:W3CDTF">2019-05-09T03:46:34Z</dcterms:modified>
</cp:coreProperties>
</file>