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0" r:id="rId8"/>
    <p:sldId id="323" r:id="rId9"/>
    <p:sldId id="285" r:id="rId10"/>
    <p:sldId id="284" r:id="rId11"/>
    <p:sldId id="266" r:id="rId12"/>
    <p:sldId id="277" r:id="rId13"/>
    <p:sldId id="267" r:id="rId14"/>
    <p:sldId id="352" r:id="rId15"/>
    <p:sldId id="268" r:id="rId16"/>
    <p:sldId id="276" r:id="rId17"/>
    <p:sldId id="270" r:id="rId18"/>
    <p:sldId id="272" r:id="rId19"/>
    <p:sldId id="273" r:id="rId20"/>
    <p:sldId id="350" r:id="rId21"/>
    <p:sldId id="340" r:id="rId22"/>
    <p:sldId id="344" r:id="rId23"/>
    <p:sldId id="345" r:id="rId24"/>
    <p:sldId id="351" r:id="rId25"/>
    <p:sldId id="330" r:id="rId26"/>
    <p:sldId id="333" r:id="rId27"/>
    <p:sldId id="331" r:id="rId28"/>
    <p:sldId id="332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7A0"/>
    <a:srgbClr val="387F90"/>
    <a:srgbClr val="3F7481"/>
    <a:srgbClr val="123757"/>
    <a:srgbClr val="305862"/>
    <a:srgbClr val="285779"/>
    <a:srgbClr val="4C8C9B"/>
    <a:srgbClr val="398BAC"/>
    <a:srgbClr val="97CAD6"/>
    <a:srgbClr val="114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D80A-1172-4253-BE96-D5CBA9B56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18011-F4C5-40F3-8B83-36D0F82F4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155FF-1DCB-4D09-879C-6EA17C5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4A83-93F3-4C5C-84E6-ECED3102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D2ED-C3FA-4660-B2BC-CC032FB5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4C9F-E3ED-43D7-BEFD-7312771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0B7A8-9FB8-4644-BAD7-78E47FFC5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2DC57-69C9-434E-8524-F6297CA2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F6F25-B9A4-429B-9A7C-932D44A4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42489-6E1F-461E-AB71-6AD51B20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31B84-DD5B-4568-AB93-399128539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148F5-BD8C-40B7-8762-453B0200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7498-D4D0-4673-8A05-F0026AE1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EFA2F-1B21-43C7-B0E5-34405375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A2CEE-4C0D-4BD6-A89F-21A5D5DD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9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2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5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0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464F-0E5E-41E3-A13B-CDBF9B6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0604-8E92-444B-BCD1-6392FE0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0F02-6DC3-40D0-A475-EAF19FEA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3FAEF-7C8C-4718-80A3-A799A357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2BD1-1A8A-4F4A-ADD9-05A78C04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D60A-320A-4A94-BEA0-C0611E4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95CC-139F-4327-A98E-D27D9AA9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F28B1-59A5-4CB7-9D62-3A29F594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92FCD-BD1A-41AD-A1F6-7398659B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09C3-1094-4C45-A02D-0767C3EC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359D-DC94-4DB6-AFBF-0BB244B7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8E96-526B-4240-A7F0-DA4A1A97E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E7027-22F2-4038-9DD0-8EB7E4A4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10EED-B0D0-4803-AC90-1A4F9C8C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8689E-2292-4146-B081-E4FBEF67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8DC2C-4946-4143-B78E-8AC97DC1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167D-82C1-406B-BCC8-86A2EF7E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1FA75-9C85-42EF-B865-00D7E1B4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9C22E-4450-4609-89BC-A6BBBE0D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ADFF4-83F2-476C-AC03-CE3CEB511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EC4E8-0D85-4F4E-98BB-83A88E347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BECE7-601C-445C-BDDB-F5E2D5FF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13326-E195-402F-8230-ED43AD25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ACCBE-219E-49A6-B98C-3495AB4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C312-2290-49A5-9AFA-86D2CB81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7D923-AE28-433B-9227-EE01F596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6862-810C-4E1A-8A73-A9B4E327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CDB47-7904-4C96-9FB4-BE905A88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AB051-6B14-4B38-A3B8-896E4E44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7ECF2-7D75-4733-8D16-B61918E9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5534A-13C1-44DA-B790-1247961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3231-7BFC-405B-82A8-2BCBC46F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68F0-4C84-43DF-9F06-A2014677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DF74E-47BD-4E1C-8B20-E5691F4E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D5991-2336-4065-B322-2DBA9A04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E865F-8270-4646-8C52-008AB358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41B49-A0DB-47E8-9D9C-B38F27EF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7263-434A-4F88-85F9-BBA5C290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A542F-8C19-471A-9219-6D6400887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C2234-2CD5-4098-920D-5F5DBEDB6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D7BE7-6DF2-4706-9B0D-45781DDD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0DA8C-6BA7-44A9-B8CF-CA722324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801CD-E1DF-47F2-B4D0-8C57F688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A1303-735C-4DA0-A4CA-C3010353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98223-54C2-4032-A069-BCB705B39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02AE-E122-429F-8CC8-6F968AAE8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6BBF-38BC-45C0-A88F-6B6DF9D36B5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0FB7-7AFC-48F2-A545-FD1EAAED4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87BD-C091-4E97-8C30-B708D379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C12D-EA8D-4E29-8536-8028A55E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google.com/url?sa=i&amp;rct=j&amp;q=&amp;esrc=s&amp;source=images&amp;cd=&amp;ved=2ahUKEwjulIvKrbDiAhVZJDQIHbV4CpsQjRx6BAgBEAU&amp;url=https://www.savvycard.com/&amp;psig=AOvVaw0AFIFhj2fAgK0dLAaVdxH6&amp;ust=1558656365377748" TargetMode="Externa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53C8F5D2-8973-421F-B383-47465A436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A05127-6124-4147-A773-8ECFBB25EC71}"/>
              </a:ext>
            </a:extLst>
          </p:cNvPr>
          <p:cNvSpPr/>
          <p:nvPr/>
        </p:nvSpPr>
        <p:spPr>
          <a:xfrm>
            <a:off x="7647709" y="5922797"/>
            <a:ext cx="4561609" cy="7221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F9D3F2-D302-4F55-BC07-CB62F40CD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774" t="7735" b="7735"/>
          <a:stretch/>
        </p:blipFill>
        <p:spPr>
          <a:xfrm>
            <a:off x="0" y="0"/>
            <a:ext cx="4013056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6ABA3BE-3D97-420E-8E9A-3EDFBD9E4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440" y="3668932"/>
            <a:ext cx="6524424" cy="31890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7E28B1-A17E-42D4-9BC0-2A344AB91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381" y="0"/>
            <a:ext cx="7756764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83C1EE-2CB5-40CA-B9F3-B28972C4F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C99B1-B5FA-4694-B45D-F1EB93DAA0C3}"/>
              </a:ext>
            </a:extLst>
          </p:cNvPr>
          <p:cNvSpPr txBox="1"/>
          <p:nvPr/>
        </p:nvSpPr>
        <p:spPr>
          <a:xfrm>
            <a:off x="128045" y="2914878"/>
            <a:ext cx="44191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CRMLS Update</a:t>
            </a:r>
            <a:b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Art Carter</a:t>
            </a:r>
            <a:b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CEO, CRMLS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A5273E-CBD4-4664-80D1-8827C91CF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5" y="6013854"/>
            <a:ext cx="1870624" cy="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DDDC9-2803-47B4-9AC3-933D22DA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93" y="498182"/>
            <a:ext cx="4051214" cy="8750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B2366-9545-4F3D-906A-48AF41884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4" b="-176"/>
          <a:stretch/>
        </p:blipFill>
        <p:spPr>
          <a:xfrm>
            <a:off x="0" y="1332356"/>
            <a:ext cx="5363815" cy="5610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C159AE-8413-47A0-90EE-5A40E4DB760B}"/>
              </a:ext>
            </a:extLst>
          </p:cNvPr>
          <p:cNvSpPr/>
          <p:nvPr/>
        </p:nvSpPr>
        <p:spPr>
          <a:xfrm>
            <a:off x="5817482" y="2810206"/>
            <a:ext cx="6616460" cy="2505456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9AC3D2-BF71-4EF7-8E40-B9486908D788}"/>
              </a:ext>
            </a:extLst>
          </p:cNvPr>
          <p:cNvSpPr txBox="1">
            <a:spLocks/>
          </p:cNvSpPr>
          <p:nvPr/>
        </p:nvSpPr>
        <p:spPr>
          <a:xfrm>
            <a:off x="6011141" y="3175332"/>
            <a:ext cx="5775476" cy="14014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Create and send video emails directly from LionDesk, or the LionDesk app.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148A7-6466-4078-89BA-772783BB8583}"/>
              </a:ext>
            </a:extLst>
          </p:cNvPr>
          <p:cNvSpPr/>
          <p:nvPr/>
        </p:nvSpPr>
        <p:spPr>
          <a:xfrm>
            <a:off x="6014280" y="40629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New listing?</a:t>
            </a:r>
            <a:b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Record a video, and send it to 5, 50, or 500 of your clients to show them the listing before anyone else see’s it!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2788920" y="1542338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Technology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9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25382C-04FE-4647-A451-9C72C11EE333}"/>
              </a:ext>
            </a:extLst>
          </p:cNvPr>
          <p:cNvSpPr/>
          <p:nvPr/>
        </p:nvSpPr>
        <p:spPr>
          <a:xfrm>
            <a:off x="8026005" y="2022593"/>
            <a:ext cx="3242466" cy="3429000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EA3B0-97F6-4BE1-A200-33CB62EDD61B}"/>
              </a:ext>
            </a:extLst>
          </p:cNvPr>
          <p:cNvSpPr/>
          <p:nvPr/>
        </p:nvSpPr>
        <p:spPr>
          <a:xfrm>
            <a:off x="4506090" y="2004784"/>
            <a:ext cx="3242466" cy="3429000"/>
          </a:xfrm>
          <a:prstGeom prst="rect">
            <a:avLst/>
          </a:prstGeom>
          <a:solidFill>
            <a:srgbClr val="285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8ECD70-240B-49C1-8981-55CE9D1612B1}"/>
              </a:ext>
            </a:extLst>
          </p:cNvPr>
          <p:cNvSpPr/>
          <p:nvPr/>
        </p:nvSpPr>
        <p:spPr>
          <a:xfrm>
            <a:off x="943941" y="2004784"/>
            <a:ext cx="3242466" cy="3429000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1E102-A445-4C52-9753-B10FECE12192}"/>
              </a:ext>
            </a:extLst>
          </p:cNvPr>
          <p:cNvGrpSpPr/>
          <p:nvPr/>
        </p:nvGrpSpPr>
        <p:grpSpPr>
          <a:xfrm>
            <a:off x="1469040" y="1296571"/>
            <a:ext cx="2224389" cy="4547155"/>
            <a:chOff x="1676666" y="3335213"/>
            <a:chExt cx="2511576" cy="51342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6CA5BB-F2D4-4629-88EA-786FD138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66" y="3335213"/>
              <a:ext cx="2511576" cy="51342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7D7A68-37D8-4C08-A499-A482AE4B7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56" r="2151"/>
            <a:stretch/>
          </p:blipFill>
          <p:spPr>
            <a:xfrm>
              <a:off x="1840814" y="3971454"/>
              <a:ext cx="2187835" cy="387983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6445B0-F015-469F-B1EF-CDCA75CA073F}"/>
              </a:ext>
            </a:extLst>
          </p:cNvPr>
          <p:cNvGrpSpPr/>
          <p:nvPr/>
        </p:nvGrpSpPr>
        <p:grpSpPr>
          <a:xfrm>
            <a:off x="5055018" y="1296572"/>
            <a:ext cx="2224389" cy="4547154"/>
            <a:chOff x="4500554" y="3971453"/>
            <a:chExt cx="2511576" cy="51342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C38492-1162-4962-ADA5-6BB51674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54" y="3971453"/>
              <a:ext cx="2511576" cy="513422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A747D97-C723-46D1-8523-4BC80ADC8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947"/>
            <a:stretch/>
          </p:blipFill>
          <p:spPr>
            <a:xfrm>
              <a:off x="4645376" y="4757495"/>
              <a:ext cx="2250099" cy="4141049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E7CCE73-C544-415D-9052-36885B172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94" y="1296572"/>
            <a:ext cx="2224389" cy="45471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3AECE3-DEE8-45D6-A84B-CDE27CC1A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6"/>
          <a:stretch/>
        </p:blipFill>
        <p:spPr>
          <a:xfrm>
            <a:off x="8657063" y="1804130"/>
            <a:ext cx="1971649" cy="35320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916E90-BB4D-43AF-8A2C-7FBEDEF67B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9937" r="7165" b="9864"/>
          <a:stretch/>
        </p:blipFill>
        <p:spPr>
          <a:xfrm>
            <a:off x="2213604" y="249643"/>
            <a:ext cx="735260" cy="692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F8B945-3470-41ED-B7D8-DD8294EED7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74" y="654011"/>
            <a:ext cx="2173501" cy="4365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597EC32-CDBB-4565-96EB-87687081E6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17" y="213592"/>
            <a:ext cx="1720513" cy="9241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FAC6A8-15DA-4791-A0D5-B99C205B450A}"/>
              </a:ext>
            </a:extLst>
          </p:cNvPr>
          <p:cNvSpPr txBox="1"/>
          <p:nvPr/>
        </p:nvSpPr>
        <p:spPr>
          <a:xfrm>
            <a:off x="1469041" y="872295"/>
            <a:ext cx="222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CRMLS App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B15A6-F6FF-4080-B851-1235128E8306}"/>
              </a:ext>
            </a:extLst>
          </p:cNvPr>
          <p:cNvSpPr txBox="1"/>
          <p:nvPr/>
        </p:nvSpPr>
        <p:spPr>
          <a:xfrm>
            <a:off x="678705" y="5909997"/>
            <a:ext cx="375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23757"/>
                </a:solidFill>
                <a:latin typeface="+mj-lt"/>
              </a:rPr>
              <a:t>HomeSpotter™ tool</a:t>
            </a:r>
          </a:p>
          <a:p>
            <a:pPr algn="ctr"/>
            <a:r>
              <a:rPr lang="en-US" sz="1600" dirty="0">
                <a:solidFill>
                  <a:srgbClr val="123757"/>
                </a:solidFill>
                <a:latin typeface="+mj-lt"/>
              </a:rPr>
              <a:t>Walk score and commute time</a:t>
            </a:r>
          </a:p>
          <a:p>
            <a:pPr algn="ctr"/>
            <a:r>
              <a:rPr lang="en-US" sz="1600" dirty="0">
                <a:solidFill>
                  <a:srgbClr val="123757"/>
                </a:solidFill>
                <a:latin typeface="+mj-lt"/>
              </a:rPr>
              <a:t>CRMLS Matrix portal carts &amp; favorites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9C61B-484A-4499-A4AC-2699A136442E}"/>
              </a:ext>
            </a:extLst>
          </p:cNvPr>
          <p:cNvSpPr txBox="1"/>
          <p:nvPr/>
        </p:nvSpPr>
        <p:spPr>
          <a:xfrm>
            <a:off x="4293871" y="5909997"/>
            <a:ext cx="375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85779"/>
                </a:solidFill>
                <a:latin typeface="+mj-lt"/>
              </a:rPr>
              <a:t>Rapid CMA generator</a:t>
            </a:r>
          </a:p>
          <a:p>
            <a:pPr algn="ctr"/>
            <a:r>
              <a:rPr lang="en-US" sz="1600" dirty="0">
                <a:solidFill>
                  <a:srgbClr val="285779"/>
                </a:solidFill>
                <a:latin typeface="+mj-lt"/>
              </a:rPr>
              <a:t>Your listing, your lead: fair display guidelines from the Broker Public Portal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029785-096A-4229-B054-796639CA98B2}"/>
              </a:ext>
            </a:extLst>
          </p:cNvPr>
          <p:cNvSpPr txBox="1"/>
          <p:nvPr/>
        </p:nvSpPr>
        <p:spPr>
          <a:xfrm>
            <a:off x="7762112" y="5888504"/>
            <a:ext cx="389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1B7A0"/>
                </a:solidFill>
                <a:latin typeface="+mj-lt"/>
              </a:rPr>
              <a:t>InstaView Tool</a:t>
            </a:r>
          </a:p>
          <a:p>
            <a:pPr algn="ctr"/>
            <a:r>
              <a:rPr lang="en-US" sz="1600" dirty="0">
                <a:solidFill>
                  <a:srgbClr val="51B7A0"/>
                </a:solidFill>
                <a:latin typeface="+mj-lt"/>
              </a:rPr>
              <a:t>Pull up live market statistics on-the-go</a:t>
            </a:r>
          </a:p>
          <a:p>
            <a:pPr algn="ctr"/>
            <a:r>
              <a:rPr lang="en-US" sz="1600" dirty="0">
                <a:solidFill>
                  <a:srgbClr val="51B7A0"/>
                </a:solidFill>
                <a:latin typeface="+mj-lt"/>
              </a:rPr>
              <a:t>Search for comparables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BDB4A-BC59-4B22-BACB-0E06DCC409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298"/>
          <a:stretch/>
        </p:blipFill>
        <p:spPr>
          <a:xfrm>
            <a:off x="8679325" y="1824008"/>
            <a:ext cx="1969265" cy="34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2D28C7CF-020F-42BC-9976-090034E6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5044-129A-43EA-8C92-871C73D44E93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123757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CD20C0-136C-4329-A92E-BAAB75BF88C4}"/>
              </a:ext>
            </a:extLst>
          </p:cNvPr>
          <p:cNvSpPr/>
          <p:nvPr/>
        </p:nvSpPr>
        <p:spPr>
          <a:xfrm>
            <a:off x="5109420" y="1711597"/>
            <a:ext cx="1904441" cy="1904441"/>
          </a:xfrm>
          <a:prstGeom prst="ellipse">
            <a:avLst/>
          </a:prstGeom>
          <a:solidFill>
            <a:srgbClr val="114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A0CC9-A7E4-4AC4-ABE6-7810FA08CBB2}"/>
              </a:ext>
            </a:extLst>
          </p:cNvPr>
          <p:cNvSpPr txBox="1"/>
          <p:nvPr/>
        </p:nvSpPr>
        <p:spPr>
          <a:xfrm>
            <a:off x="654626" y="3615646"/>
            <a:ext cx="11003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TIGAR Co-Op Products</a:t>
            </a:r>
            <a:br>
              <a:rPr lang="en-US" sz="43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endParaRPr lang="en-US" sz="43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51B7A0"/>
                </a:solidFill>
                <a:latin typeface="+mj-lt"/>
                <a:ea typeface="Source Sans Pro" charset="0"/>
                <a:cs typeface="Open Sans"/>
              </a:rPr>
              <a:t>Glide and SavvyCard</a:t>
            </a:r>
            <a:endParaRPr lang="en-US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phic 3" descr="Suburban scene">
            <a:extLst>
              <a:ext uri="{FF2B5EF4-FFF2-40B4-BE49-F238E27FC236}">
                <a16:creationId xmlns:a16="http://schemas.microsoft.com/office/drawing/2014/main" id="{8F4D12DF-47C3-4111-BEF0-1144F5E7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2262" y="22064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C15F3265-3683-4408-92C6-4849A41CD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>
          <a:xfrm>
            <a:off x="1378199" y="2646975"/>
            <a:ext cx="9789314" cy="421102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9D205BA-50BA-4C33-97F1-0443C54EFCE2}"/>
              </a:ext>
            </a:extLst>
          </p:cNvPr>
          <p:cNvSpPr/>
          <p:nvPr/>
        </p:nvSpPr>
        <p:spPr>
          <a:xfrm>
            <a:off x="164221" y="1542338"/>
            <a:ext cx="3179696" cy="2890766"/>
          </a:xfrm>
          <a:prstGeom prst="wedgeEllipseCallout">
            <a:avLst>
              <a:gd name="adj1" fmla="val 56429"/>
              <a:gd name="adj2" fmla="val 37370"/>
            </a:avLst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A9A7F67-5A01-470B-9A80-125B3A7C77D9}"/>
              </a:ext>
            </a:extLst>
          </p:cNvPr>
          <p:cNvSpPr/>
          <p:nvPr/>
        </p:nvSpPr>
        <p:spPr>
          <a:xfrm rot="447487">
            <a:off x="9072252" y="3737439"/>
            <a:ext cx="2484262" cy="2258523"/>
          </a:xfrm>
          <a:prstGeom prst="wedgeEllipseCallout">
            <a:avLst>
              <a:gd name="adj1" fmla="val -41525"/>
              <a:gd name="adj2" fmla="val 50301"/>
            </a:avLst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3387436" y="1542338"/>
            <a:ext cx="50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like “TurboTax” for real estate forms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F7DB9-16DF-48E4-BA31-0010F5F812A7}"/>
              </a:ext>
            </a:extLst>
          </p:cNvPr>
          <p:cNvSpPr txBox="1"/>
          <p:nvPr/>
        </p:nvSpPr>
        <p:spPr>
          <a:xfrm>
            <a:off x="345468" y="1542338"/>
            <a:ext cx="2784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8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  <a:t>No missed questions, no bad handwriting, complete audit trail</a:t>
            </a:r>
            <a:br>
              <a:rPr lang="en-US" sz="28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endParaRPr lang="en-US" sz="28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DAD15-8209-43C4-8D4C-70AB397BFA1F}"/>
              </a:ext>
            </a:extLst>
          </p:cNvPr>
          <p:cNvSpPr txBox="1"/>
          <p:nvPr/>
        </p:nvSpPr>
        <p:spPr>
          <a:xfrm>
            <a:off x="9157965" y="4134825"/>
            <a:ext cx="2312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Integrated with zipForm Plus – sync documents seamlessly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521021-D042-49AE-A4FF-736C1AAFE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20" y="138277"/>
            <a:ext cx="6653362" cy="1427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E949CE-0DBC-4E03-82FA-6D92147550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230"/>
          <a:stretch/>
        </p:blipFill>
        <p:spPr>
          <a:xfrm>
            <a:off x="3579484" y="2919400"/>
            <a:ext cx="5495530" cy="32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0368A5-BFE3-4800-89E9-3A4D3931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"/>
          <a:stretch/>
        </p:blipFill>
        <p:spPr>
          <a:xfrm>
            <a:off x="2747943" y="2196548"/>
            <a:ext cx="6819900" cy="46859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9D205BA-50BA-4C33-97F1-0443C54EFCE2}"/>
              </a:ext>
            </a:extLst>
          </p:cNvPr>
          <p:cNvSpPr/>
          <p:nvPr/>
        </p:nvSpPr>
        <p:spPr>
          <a:xfrm>
            <a:off x="-79513" y="1204865"/>
            <a:ext cx="3423430" cy="3228239"/>
          </a:xfrm>
          <a:prstGeom prst="wedgeEllipseCallout">
            <a:avLst>
              <a:gd name="adj1" fmla="val 56429"/>
              <a:gd name="adj2" fmla="val 37370"/>
            </a:avLst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A9A7F67-5A01-470B-9A80-125B3A7C77D9}"/>
              </a:ext>
            </a:extLst>
          </p:cNvPr>
          <p:cNvSpPr/>
          <p:nvPr/>
        </p:nvSpPr>
        <p:spPr>
          <a:xfrm rot="447487">
            <a:off x="8984156" y="3079271"/>
            <a:ext cx="2484262" cy="2258523"/>
          </a:xfrm>
          <a:prstGeom prst="wedgeEllipseCallout">
            <a:avLst>
              <a:gd name="adj1" fmla="val -41525"/>
              <a:gd name="adj2" fmla="val 50301"/>
            </a:avLst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3387436" y="1542338"/>
            <a:ext cx="50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 Development Platform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pic>
        <p:nvPicPr>
          <p:cNvPr id="1026" name="Picture 2" descr="Image result for savvycard logo">
            <a:hlinkClick r:id="rId5"/>
            <a:extLst>
              <a:ext uri="{FF2B5EF4-FFF2-40B4-BE49-F238E27FC236}">
                <a16:creationId xmlns:a16="http://schemas.microsoft.com/office/drawing/2014/main" id="{B6E3D12D-8B95-4454-9C7C-837C13D3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167311"/>
            <a:ext cx="6763785" cy="11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4BF29-3293-4C78-84A8-64304BF97FA6}"/>
              </a:ext>
            </a:extLst>
          </p:cNvPr>
          <p:cNvSpPr/>
          <p:nvPr/>
        </p:nvSpPr>
        <p:spPr>
          <a:xfrm>
            <a:off x="275564" y="1530877"/>
            <a:ext cx="2713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51B7A0"/>
                </a:solidFill>
                <a:latin typeface="+mj-lt"/>
              </a:rPr>
              <a:t>A SavvyCard is a Progressive Web Application (PWA) that loads in a browser and does not require passwords, downloads, installs, or updates to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B6E-0BCD-41D4-B67A-FED1BDC4AEF4}"/>
              </a:ext>
            </a:extLst>
          </p:cNvPr>
          <p:cNvSpPr/>
          <p:nvPr/>
        </p:nvSpPr>
        <p:spPr>
          <a:xfrm>
            <a:off x="8976975" y="3615911"/>
            <a:ext cx="249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Light"/>
              </a:rPr>
              <a:t>Generate leads through your sphere of influence and</a:t>
            </a:r>
            <a:br>
              <a:rPr lang="en-US" dirty="0">
                <a:solidFill>
                  <a:schemeClr val="bg1"/>
                </a:solidFill>
                <a:latin typeface="Open Sans Light"/>
              </a:rPr>
            </a:br>
            <a:r>
              <a:rPr lang="en-US" dirty="0">
                <a:solidFill>
                  <a:schemeClr val="bg1"/>
                </a:solidFill>
                <a:latin typeface="Open Sans Light"/>
              </a:rPr>
              <a:t>social media.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Training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414248" y="1117963"/>
            <a:ext cx="3584863" cy="0"/>
          </a:xfrm>
          <a:prstGeom prst="line">
            <a:avLst/>
          </a:prstGeom>
          <a:ln>
            <a:solidFill>
              <a:srgbClr val="123757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1804992"/>
            <a:ext cx="12192000" cy="3086089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9B20C-E9C2-4460-A21F-F1CF4BB4DD6F}"/>
              </a:ext>
            </a:extLst>
          </p:cNvPr>
          <p:cNvSpPr/>
          <p:nvPr/>
        </p:nvSpPr>
        <p:spPr>
          <a:xfrm>
            <a:off x="4729162" y="1976442"/>
            <a:ext cx="2743190" cy="2743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EF9345-6587-41B3-A04C-9AFC7B06C316}"/>
              </a:ext>
            </a:extLst>
          </p:cNvPr>
          <p:cNvSpPr/>
          <p:nvPr/>
        </p:nvSpPr>
        <p:spPr>
          <a:xfrm>
            <a:off x="5079203" y="2326482"/>
            <a:ext cx="2043107" cy="2043107"/>
          </a:xfrm>
          <a:prstGeom prst="ellipse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Projector screen">
            <a:extLst>
              <a:ext uri="{FF2B5EF4-FFF2-40B4-BE49-F238E27FC236}">
                <a16:creationId xmlns:a16="http://schemas.microsoft.com/office/drawing/2014/main" id="{CCE81A82-2073-4C4F-86EA-A7812C85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0932" y="2669163"/>
            <a:ext cx="1376797" cy="13767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C3DC7AF-3439-4D37-9A6B-D7F95318A5FF}"/>
              </a:ext>
            </a:extLst>
          </p:cNvPr>
          <p:cNvSpPr/>
          <p:nvPr/>
        </p:nvSpPr>
        <p:spPr>
          <a:xfrm>
            <a:off x="-180965" y="2911744"/>
            <a:ext cx="4624497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In-person classes</a:t>
            </a: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Live and recorded webinars</a:t>
            </a: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C65E82-7E2D-4B57-AF2B-8DE3AE423CDD}"/>
              </a:ext>
            </a:extLst>
          </p:cNvPr>
          <p:cNvSpPr/>
          <p:nvPr/>
        </p:nvSpPr>
        <p:spPr>
          <a:xfrm>
            <a:off x="7681683" y="2960822"/>
            <a:ext cx="4776897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Quick how-to videos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Robust knowledgebase library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19E5C-BACC-4CF9-B10C-37BB14E973C7}"/>
              </a:ext>
            </a:extLst>
          </p:cNvPr>
          <p:cNvSpPr/>
          <p:nvPr/>
        </p:nvSpPr>
        <p:spPr>
          <a:xfrm>
            <a:off x="1776183" y="5201790"/>
            <a:ext cx="9144000" cy="184441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See your options on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crmls.org/education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5">
                  <a:lumMod val="1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7F664-16E6-42FB-91D7-4E064B247301}"/>
              </a:ext>
            </a:extLst>
          </p:cNvPr>
          <p:cNvCxnSpPr/>
          <p:nvPr/>
        </p:nvCxnSpPr>
        <p:spPr>
          <a:xfrm>
            <a:off x="4414248" y="6128113"/>
            <a:ext cx="3584863" cy="0"/>
          </a:xfrm>
          <a:prstGeom prst="line">
            <a:avLst/>
          </a:prstGeom>
          <a:ln>
            <a:solidFill>
              <a:srgbClr val="123757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3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Support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1804992"/>
            <a:ext cx="12192000" cy="3086089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9B20C-E9C2-4460-A21F-F1CF4BB4DD6F}"/>
              </a:ext>
            </a:extLst>
          </p:cNvPr>
          <p:cNvSpPr/>
          <p:nvPr/>
        </p:nvSpPr>
        <p:spPr>
          <a:xfrm>
            <a:off x="4729162" y="1976442"/>
            <a:ext cx="2743190" cy="2743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9A127-4347-418D-ACD4-A96B6824055F}"/>
              </a:ext>
            </a:extLst>
          </p:cNvPr>
          <p:cNvSpPr/>
          <p:nvPr/>
        </p:nvSpPr>
        <p:spPr>
          <a:xfrm>
            <a:off x="1" y="4891081"/>
            <a:ext cx="12192000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7 Days/Week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Mon. – Fri. (8:30 am – 9 pm)</a:t>
            </a:r>
            <a:b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Sat. – Sun. (10 am – 3 pm)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crmls.org/support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D4C38-45BB-4BA3-A00C-719B1B2F1C80}"/>
              </a:ext>
            </a:extLst>
          </p:cNvPr>
          <p:cNvSpPr/>
          <p:nvPr/>
        </p:nvSpPr>
        <p:spPr>
          <a:xfrm>
            <a:off x="7822393" y="2669163"/>
            <a:ext cx="3017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Live chat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Submit a ticket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CF705-E662-4342-BEC5-38DDA8EA9707}"/>
              </a:ext>
            </a:extLst>
          </p:cNvPr>
          <p:cNvSpPr/>
          <p:nvPr/>
        </p:nvSpPr>
        <p:spPr>
          <a:xfrm>
            <a:off x="1045029" y="2669163"/>
            <a:ext cx="33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Certified as a Center of Excellence by 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BenchmarkPortal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C49794-72DC-4DE7-86B3-50ECF95C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30" y="2253320"/>
            <a:ext cx="2725330" cy="21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Compliance</a:t>
            </a:r>
            <a:endParaRPr lang="en-US" sz="4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1804992"/>
            <a:ext cx="12192000" cy="3086089"/>
          </a:xfrm>
          <a:prstGeom prst="rect">
            <a:avLst/>
          </a:prstGeom>
          <a:solidFill>
            <a:srgbClr val="3F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9B20C-E9C2-4460-A21F-F1CF4BB4DD6F}"/>
              </a:ext>
            </a:extLst>
          </p:cNvPr>
          <p:cNvSpPr/>
          <p:nvPr/>
        </p:nvSpPr>
        <p:spPr>
          <a:xfrm>
            <a:off x="4729162" y="1976442"/>
            <a:ext cx="2743190" cy="2743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EF9345-6587-41B3-A04C-9AFC7B06C316}"/>
              </a:ext>
            </a:extLst>
          </p:cNvPr>
          <p:cNvSpPr/>
          <p:nvPr/>
        </p:nvSpPr>
        <p:spPr>
          <a:xfrm>
            <a:off x="5079203" y="2326482"/>
            <a:ext cx="2043107" cy="2043107"/>
          </a:xfrm>
          <a:prstGeom prst="ellipse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B7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9A127-4347-418D-ACD4-A96B6824055F}"/>
              </a:ext>
            </a:extLst>
          </p:cNvPr>
          <p:cNvSpPr/>
          <p:nvPr/>
        </p:nvSpPr>
        <p:spPr>
          <a:xfrm>
            <a:off x="0" y="5180514"/>
            <a:ext cx="12192000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Working hard to keep listing data accurate</a:t>
            </a:r>
            <a:b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crmls.org/compliance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B60F6243-FF92-4BD8-94E1-3FB880A1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159" y="2727528"/>
            <a:ext cx="1217037" cy="1217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6A3E9-6D8D-4783-82A4-83261A654A07}"/>
              </a:ext>
            </a:extLst>
          </p:cNvPr>
          <p:cNvSpPr/>
          <p:nvPr/>
        </p:nvSpPr>
        <p:spPr>
          <a:xfrm>
            <a:off x="365519" y="2864152"/>
            <a:ext cx="4074310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Clean data matters.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keep the playing field level.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C9246-08F0-4094-B907-747C2FA0287E}"/>
              </a:ext>
            </a:extLst>
          </p:cNvPr>
          <p:cNvSpPr/>
          <p:nvPr/>
        </p:nvSpPr>
        <p:spPr>
          <a:xfrm>
            <a:off x="7796562" y="2864152"/>
            <a:ext cx="6096000" cy="11682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Online resources include: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FAQs, forms, Rules &amp; Policies &amp; more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1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Broker Resources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1804992"/>
            <a:ext cx="12192000" cy="3086089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9B20C-E9C2-4460-A21F-F1CF4BB4DD6F}"/>
              </a:ext>
            </a:extLst>
          </p:cNvPr>
          <p:cNvSpPr/>
          <p:nvPr/>
        </p:nvSpPr>
        <p:spPr>
          <a:xfrm>
            <a:off x="4729162" y="1976442"/>
            <a:ext cx="2743190" cy="2743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EF9345-6587-41B3-A04C-9AFC7B06C316}"/>
              </a:ext>
            </a:extLst>
          </p:cNvPr>
          <p:cNvSpPr/>
          <p:nvPr/>
        </p:nvSpPr>
        <p:spPr>
          <a:xfrm>
            <a:off x="5079203" y="2326482"/>
            <a:ext cx="2043107" cy="2043107"/>
          </a:xfrm>
          <a:prstGeom prst="ellipse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B7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D4C38-45BB-4BA3-A00C-719B1B2F1C80}"/>
              </a:ext>
            </a:extLst>
          </p:cNvPr>
          <p:cNvSpPr/>
          <p:nvPr/>
        </p:nvSpPr>
        <p:spPr>
          <a:xfrm>
            <a:off x="7837928" y="2379372"/>
            <a:ext cx="3831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Broker Resources will help you and your staff assist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your agents in their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day-to-day business.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8EE2DA-63C0-4632-9612-FED719A595D6}"/>
              </a:ext>
            </a:extLst>
          </p:cNvPr>
          <p:cNvSpPr/>
          <p:nvPr/>
        </p:nvSpPr>
        <p:spPr>
          <a:xfrm>
            <a:off x="640085" y="2379372"/>
            <a:ext cx="377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CRMLS is broker-driven.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We work to keep our brokers as informed and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up-to-speed as possible.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 descr="Lecturer">
            <a:extLst>
              <a:ext uri="{FF2B5EF4-FFF2-40B4-BE49-F238E27FC236}">
                <a16:creationId xmlns:a16="http://schemas.microsoft.com/office/drawing/2014/main" id="{FE379129-DD4C-4529-8AAD-8619CD93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278" y="2521035"/>
            <a:ext cx="1559718" cy="1559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A866ED-97F7-42F9-90EC-A1D9421A60F1}"/>
              </a:ext>
            </a:extLst>
          </p:cNvPr>
          <p:cNvSpPr/>
          <p:nvPr/>
        </p:nvSpPr>
        <p:spPr>
          <a:xfrm>
            <a:off x="0" y="5394519"/>
            <a:ext cx="1219200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crmls.org/brokers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Broker Resources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323541" y="1392835"/>
            <a:ext cx="11544918" cy="5098674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4FCA9F-9767-42C5-926F-4AEA738319D8}"/>
              </a:ext>
            </a:extLst>
          </p:cNvPr>
          <p:cNvSpPr/>
          <p:nvPr/>
        </p:nvSpPr>
        <p:spPr>
          <a:xfrm>
            <a:off x="764431" y="1615708"/>
            <a:ext cx="3916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CRMLS shares data syndication revenue with syndicating brokerages for third straight year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62AD68-C78E-4129-B950-28598F2E1EDD}"/>
              </a:ext>
            </a:extLst>
          </p:cNvPr>
          <p:cNvSpPr/>
          <p:nvPr/>
        </p:nvSpPr>
        <p:spPr>
          <a:xfrm>
            <a:off x="764431" y="3322803"/>
            <a:ext cx="3782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1B7A0"/>
                </a:solidFill>
                <a:latin typeface="+mj-lt"/>
              </a:rPr>
              <a:t>Approximately 2,400 brokerages that participate in data syndication and</a:t>
            </a:r>
            <a:br>
              <a:rPr lang="en-US" sz="2400" dirty="0">
                <a:solidFill>
                  <a:srgbClr val="51B7A0"/>
                </a:solidFill>
                <a:latin typeface="+mj-lt"/>
              </a:rPr>
            </a:br>
            <a:r>
              <a:rPr lang="en-US" sz="2400" dirty="0">
                <a:solidFill>
                  <a:srgbClr val="51B7A0"/>
                </a:solidFill>
                <a:latin typeface="+mj-lt"/>
              </a:rPr>
              <a:t>contributed 10 or more listings to the CRMLS database between</a:t>
            </a:r>
            <a:br>
              <a:rPr lang="en-US" sz="2400" dirty="0">
                <a:solidFill>
                  <a:srgbClr val="51B7A0"/>
                </a:solidFill>
                <a:latin typeface="+mj-lt"/>
              </a:rPr>
            </a:br>
            <a:r>
              <a:rPr lang="en-US" sz="2400" dirty="0">
                <a:solidFill>
                  <a:srgbClr val="51B7A0"/>
                </a:solidFill>
                <a:latin typeface="+mj-lt"/>
              </a:rPr>
              <a:t>April 1, 2018 and March 31, 2019 received checks.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B73FA-2881-418C-86CA-4B4C04AA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052" y="1788279"/>
            <a:ext cx="6587211" cy="43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2D28C7CF-020F-42BC-9976-090034E6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5044-129A-43EA-8C92-871C73D44E93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123757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CD20C0-136C-4329-A92E-BAAB75BF88C4}"/>
              </a:ext>
            </a:extLst>
          </p:cNvPr>
          <p:cNvSpPr/>
          <p:nvPr/>
        </p:nvSpPr>
        <p:spPr>
          <a:xfrm>
            <a:off x="5109420" y="1711597"/>
            <a:ext cx="1904441" cy="1904441"/>
          </a:xfrm>
          <a:prstGeom prst="ellipse">
            <a:avLst/>
          </a:prstGeom>
          <a:solidFill>
            <a:srgbClr val="114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A0CC9-A7E4-4AC4-ABE6-7810FA08CBB2}"/>
              </a:ext>
            </a:extLst>
          </p:cNvPr>
          <p:cNvSpPr txBox="1"/>
          <p:nvPr/>
        </p:nvSpPr>
        <p:spPr>
          <a:xfrm>
            <a:off x="654626" y="3615646"/>
            <a:ext cx="110039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Our Vision</a:t>
            </a:r>
            <a:br>
              <a:rPr lang="en-US" sz="43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endParaRPr lang="en-US" sz="43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  <a:t>CRMLS is a </a:t>
            </a:r>
            <a:r>
              <a:rPr lang="en-US" dirty="0">
                <a:solidFill>
                  <a:srgbClr val="51B7A0"/>
                </a:solidFill>
                <a:latin typeface="Open Sans Semibold"/>
                <a:ea typeface="Source Sans Pro" charset="0"/>
                <a:cs typeface="Open Sans Semibold"/>
              </a:rPr>
              <a:t>Broker-Directed leader</a:t>
            </a:r>
            <a: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  <a:t> in the transformation of real estate data – supporting development of data sharing </a:t>
            </a:r>
            <a:r>
              <a:rPr lang="en-US" dirty="0">
                <a:solidFill>
                  <a:srgbClr val="51B7A0"/>
                </a:solidFill>
                <a:latin typeface="Open Sans Semibold"/>
                <a:ea typeface="Source Sans Pro" charset="0"/>
                <a:cs typeface="Open Sans Semibold"/>
              </a:rPr>
              <a:t>services, tools, and resources</a:t>
            </a:r>
            <a: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  <a:t> for the shared success of our Associations, Brokers and Agents</a:t>
            </a:r>
            <a:endParaRPr lang="en-US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Graphic 5" descr="Eye">
            <a:extLst>
              <a:ext uri="{FF2B5EF4-FFF2-40B4-BE49-F238E27FC236}">
                <a16:creationId xmlns:a16="http://schemas.microsoft.com/office/drawing/2014/main" id="{84D7F7AC-6B82-4497-A46A-157C047F4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7796" y="2223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amera on a table&#10;&#10;Description generated with high confidence">
            <a:extLst>
              <a:ext uri="{FF2B5EF4-FFF2-40B4-BE49-F238E27FC236}">
                <a16:creationId xmlns:a16="http://schemas.microsoft.com/office/drawing/2014/main" id="{9B38380C-C163-4184-9FBF-45A30E008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216D22-91D5-47AF-870B-E37C8B28E116}"/>
              </a:ext>
            </a:extLst>
          </p:cNvPr>
          <p:cNvSpPr/>
          <p:nvPr/>
        </p:nvSpPr>
        <p:spPr>
          <a:xfrm>
            <a:off x="0" y="3221173"/>
            <a:ext cx="4715415" cy="3007504"/>
          </a:xfrm>
          <a:prstGeom prst="rect">
            <a:avLst/>
          </a:prstGeom>
          <a:solidFill>
            <a:srgbClr val="50B7A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55233-270B-412E-AB6D-52CBA3176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56" y="3364409"/>
            <a:ext cx="3852041" cy="183405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Photographs in the MLS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6FCA1-9286-42B9-99E0-FD0858223673}"/>
              </a:ext>
            </a:extLst>
          </p:cNvPr>
          <p:cNvSpPr/>
          <p:nvPr/>
        </p:nvSpPr>
        <p:spPr>
          <a:xfrm rot="13500000">
            <a:off x="10330246" y="-371963"/>
            <a:ext cx="3591401" cy="54930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F3722-B991-4D9E-A59B-06CC1AE619EC}"/>
              </a:ext>
            </a:extLst>
          </p:cNvPr>
          <p:cNvSpPr/>
          <p:nvPr/>
        </p:nvSpPr>
        <p:spPr>
          <a:xfrm rot="13500000">
            <a:off x="9927504" y="12653"/>
            <a:ext cx="3591401" cy="600446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41D64-53A4-454C-9067-9D6D93D2E4A2}"/>
              </a:ext>
            </a:extLst>
          </p:cNvPr>
          <p:cNvSpPr/>
          <p:nvPr/>
        </p:nvSpPr>
        <p:spPr>
          <a:xfrm rot="13500000">
            <a:off x="9520688" y="448049"/>
            <a:ext cx="3591401" cy="600446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6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CRMLS Photographer List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1804992"/>
            <a:ext cx="12192000" cy="3086089"/>
          </a:xfrm>
          <a:prstGeom prst="rect">
            <a:avLst/>
          </a:prstGeom>
          <a:solidFill>
            <a:srgbClr val="3F7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B9B20C-E9C2-4460-A21F-F1CF4BB4DD6F}"/>
              </a:ext>
            </a:extLst>
          </p:cNvPr>
          <p:cNvSpPr/>
          <p:nvPr/>
        </p:nvSpPr>
        <p:spPr>
          <a:xfrm>
            <a:off x="4729162" y="1976442"/>
            <a:ext cx="2743190" cy="27431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EF9345-6587-41B3-A04C-9AFC7B06C316}"/>
              </a:ext>
            </a:extLst>
          </p:cNvPr>
          <p:cNvSpPr/>
          <p:nvPr/>
        </p:nvSpPr>
        <p:spPr>
          <a:xfrm>
            <a:off x="5079203" y="2326482"/>
            <a:ext cx="2043107" cy="2043107"/>
          </a:xfrm>
          <a:prstGeom prst="ellipse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B7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9A127-4347-418D-ACD4-A96B6824055F}"/>
              </a:ext>
            </a:extLst>
          </p:cNvPr>
          <p:cNvSpPr/>
          <p:nvPr/>
        </p:nvSpPr>
        <p:spPr>
          <a:xfrm>
            <a:off x="24747" y="5626464"/>
            <a:ext cx="1219200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Qualified photographers may gain limited Matrix access</a:t>
            </a:r>
            <a:b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crmls.org/photographer-list</a:t>
            </a:r>
            <a:endParaRPr lang="en-US" sz="3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46A3E9-6D8D-4783-82A4-83261A654A07}"/>
              </a:ext>
            </a:extLst>
          </p:cNvPr>
          <p:cNvSpPr/>
          <p:nvPr/>
        </p:nvSpPr>
        <p:spPr>
          <a:xfrm>
            <a:off x="763310" y="2269919"/>
            <a:ext cx="3790832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Central benefit for listing agents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Limit confusion about copyright and licensing: participating photographers agree to give users the licensing rights they need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C9246-08F0-4094-B907-747C2FA0287E}"/>
              </a:ext>
            </a:extLst>
          </p:cNvPr>
          <p:cNvSpPr/>
          <p:nvPr/>
        </p:nvSpPr>
        <p:spPr>
          <a:xfrm>
            <a:off x="7729526" y="2269919"/>
            <a:ext cx="3699164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Central benefit for photographers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Increased marketing reach: display on CRMLS.org; presence in CRMLS marketing for those who sign up</a:t>
            </a:r>
          </a:p>
        </p:txBody>
      </p:sp>
      <p:pic>
        <p:nvPicPr>
          <p:cNvPr id="8" name="Graphic 7" descr="Camera">
            <a:extLst>
              <a:ext uri="{FF2B5EF4-FFF2-40B4-BE49-F238E27FC236}">
                <a16:creationId xmlns:a16="http://schemas.microsoft.com/office/drawing/2014/main" id="{2F76982A-1617-45B6-90EC-5D2AC106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546" y="2743200"/>
            <a:ext cx="1062035" cy="10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0C3D98D-47A1-470E-8DAD-89C1D717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>
          <a:xfrm>
            <a:off x="1325267" y="1542829"/>
            <a:ext cx="9541465" cy="4104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0D4F3-9752-4EE5-81D9-44A1AA12A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54"/>
          <a:stretch/>
        </p:blipFill>
        <p:spPr>
          <a:xfrm>
            <a:off x="3421546" y="1819262"/>
            <a:ext cx="5455966" cy="32194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2487894" y="286967"/>
            <a:ext cx="726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CRMLS Photographer List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117963"/>
            <a:ext cx="3584863" cy="0"/>
          </a:xfrm>
          <a:prstGeom prst="line">
            <a:avLst/>
          </a:prstGeom>
          <a:ln>
            <a:solidFill>
              <a:srgbClr val="51B7A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9A127-4347-418D-ACD4-A96B6824055F}"/>
              </a:ext>
            </a:extLst>
          </p:cNvPr>
          <p:cNvSpPr/>
          <p:nvPr/>
        </p:nvSpPr>
        <p:spPr>
          <a:xfrm>
            <a:off x="53529" y="5666289"/>
            <a:ext cx="1219200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Qualified photographers may gain limited Matrix access</a:t>
            </a:r>
            <a:br>
              <a:rPr lang="en-US" sz="3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crmls.org/photographer-list</a:t>
            </a:r>
            <a:endParaRPr lang="en-US" sz="3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AC24-E94E-40DE-BEC5-D95EE59C7DD7}"/>
              </a:ext>
            </a:extLst>
          </p:cNvPr>
          <p:cNvSpPr/>
          <p:nvPr/>
        </p:nvSpPr>
        <p:spPr>
          <a:xfrm>
            <a:off x="6959461" y="4837656"/>
            <a:ext cx="793889" cy="240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AE6508D-698B-4B1D-B9DE-31888C8F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6C8532A-CC3A-4F24-B5C6-D1B3AA3E82AF}"/>
              </a:ext>
            </a:extLst>
          </p:cNvPr>
          <p:cNvSpPr/>
          <p:nvPr/>
        </p:nvSpPr>
        <p:spPr>
          <a:xfrm rot="3037693">
            <a:off x="8595034" y="2394049"/>
            <a:ext cx="564955" cy="2864356"/>
          </a:xfrm>
          <a:prstGeom prst="downArrow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8F9E4B-3A26-4EEE-9B19-AEF595996EA8}"/>
              </a:ext>
            </a:extLst>
          </p:cNvPr>
          <p:cNvSpPr/>
          <p:nvPr/>
        </p:nvSpPr>
        <p:spPr>
          <a:xfrm>
            <a:off x="5324474" y="2922056"/>
            <a:ext cx="6867525" cy="2606381"/>
          </a:xfrm>
          <a:prstGeom prst="rect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754790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14E3F-1B25-4064-BB0F-04597FA209D0}"/>
              </a:ext>
            </a:extLst>
          </p:cNvPr>
          <p:cNvSpPr txBox="1"/>
          <p:nvPr/>
        </p:nvSpPr>
        <p:spPr>
          <a:xfrm>
            <a:off x="3012836" y="902448"/>
            <a:ext cx="614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Photographer List So Far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FE8F6-8826-49D3-9C09-4FCBB79B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5" y="262904"/>
            <a:ext cx="1662479" cy="4772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463A1A-F471-4809-8C88-5448C46943DD}"/>
              </a:ext>
            </a:extLst>
          </p:cNvPr>
          <p:cNvSpPr txBox="1"/>
          <p:nvPr/>
        </p:nvSpPr>
        <p:spPr>
          <a:xfrm>
            <a:off x="6096000" y="3495675"/>
            <a:ext cx="6188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Over 120 photographers have been approved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Logo, contact info, &amp; site links for program participants available on CRMLS.org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By-county search function &amp; filtering for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44701-43B0-4664-95D4-604B8D144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40" y="1956024"/>
            <a:ext cx="5676900" cy="4538444"/>
          </a:xfrm>
          <a:prstGeom prst="rect">
            <a:avLst/>
          </a:prstGeom>
          <a:ln w="22225">
            <a:solidFill>
              <a:srgbClr val="123757"/>
            </a:solidFill>
          </a:ln>
        </p:spPr>
      </p:pic>
    </p:spTree>
    <p:extLst>
      <p:ext uri="{BB962C8B-B14F-4D97-AF65-F5344CB8AC3E}">
        <p14:creationId xmlns:p14="http://schemas.microsoft.com/office/powerpoint/2010/main" val="3459697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2D28C7CF-020F-42BC-9976-090034E6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5044-129A-43EA-8C92-871C73D44E93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123757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CD20C0-136C-4329-A92E-BAAB75BF88C4}"/>
              </a:ext>
            </a:extLst>
          </p:cNvPr>
          <p:cNvSpPr/>
          <p:nvPr/>
        </p:nvSpPr>
        <p:spPr>
          <a:xfrm>
            <a:off x="5109420" y="1711597"/>
            <a:ext cx="1904441" cy="1904441"/>
          </a:xfrm>
          <a:prstGeom prst="ellipse">
            <a:avLst/>
          </a:prstGeom>
          <a:solidFill>
            <a:srgbClr val="114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A0CC9-A7E4-4AC4-ABE6-7810FA08CBB2}"/>
              </a:ext>
            </a:extLst>
          </p:cNvPr>
          <p:cNvSpPr txBox="1"/>
          <p:nvPr/>
        </p:nvSpPr>
        <p:spPr>
          <a:xfrm>
            <a:off x="654626" y="3615646"/>
            <a:ext cx="11003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iBuyers</a:t>
            </a:r>
            <a:br>
              <a:rPr lang="en-US" sz="43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endParaRPr lang="en-US" sz="43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51B7A0"/>
                </a:solidFill>
                <a:latin typeface="+mj-lt"/>
                <a:ea typeface="Source Sans Pro" charset="0"/>
                <a:cs typeface="Open Sans"/>
              </a:rPr>
              <a:t>What are they and what does it mean for your business?</a:t>
            </a:r>
            <a:endParaRPr lang="en-US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phic 3" descr="Suburban scene">
            <a:extLst>
              <a:ext uri="{FF2B5EF4-FFF2-40B4-BE49-F238E27FC236}">
                <a16:creationId xmlns:a16="http://schemas.microsoft.com/office/drawing/2014/main" id="{8F4D12DF-47C3-4111-BEF0-1144F5E7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2262" y="22064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1197864" y="286967"/>
            <a:ext cx="98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is an iBuyer?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088863"/>
            <a:ext cx="3584863" cy="0"/>
          </a:xfrm>
          <a:prstGeom prst="line">
            <a:avLst/>
          </a:prstGeom>
          <a:ln>
            <a:solidFill>
              <a:srgbClr val="344676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2390208"/>
            <a:ext cx="12192000" cy="3086089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01D0B-BE29-4980-A29A-FE625436A83F}"/>
              </a:ext>
            </a:extLst>
          </p:cNvPr>
          <p:cNvSpPr/>
          <p:nvPr/>
        </p:nvSpPr>
        <p:spPr>
          <a:xfrm>
            <a:off x="668530" y="4257282"/>
            <a:ext cx="11135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iBuyers represent one of the most revolutionary changes to occur in real estate. They aim to transform how consumers buy and sell houses – shaking up a large industry.</a:t>
            </a:r>
          </a:p>
        </p:txBody>
      </p:sp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52A5510C-FEF3-4CE8-81C6-AC1A9E42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95" y="1460257"/>
            <a:ext cx="4276344" cy="2409007"/>
          </a:xfrm>
          <a:prstGeom prst="rect">
            <a:avLst/>
          </a:prstGeom>
          <a:ln w="25400">
            <a:solidFill>
              <a:srgbClr val="123757"/>
            </a:solidFill>
          </a:ln>
        </p:spPr>
      </p:pic>
    </p:spTree>
    <p:extLst>
      <p:ext uri="{BB962C8B-B14F-4D97-AF65-F5344CB8AC3E}">
        <p14:creationId xmlns:p14="http://schemas.microsoft.com/office/powerpoint/2010/main" val="226160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1197864" y="286967"/>
            <a:ext cx="98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is an iBuyer?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088863"/>
            <a:ext cx="3584863" cy="0"/>
          </a:xfrm>
          <a:prstGeom prst="line">
            <a:avLst/>
          </a:prstGeom>
          <a:ln>
            <a:solidFill>
              <a:srgbClr val="344676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2390208"/>
            <a:ext cx="12192000" cy="3086089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01D0B-BE29-4980-A29A-FE625436A83F}"/>
              </a:ext>
            </a:extLst>
          </p:cNvPr>
          <p:cNvSpPr/>
          <p:nvPr/>
        </p:nvSpPr>
        <p:spPr>
          <a:xfrm>
            <a:off x="553069" y="2873759"/>
            <a:ext cx="11135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A company that makes quick cash offers on real estate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Distinct from “flippers” in business model, technology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Growing rapidly, especially in the South and West</a:t>
            </a:r>
          </a:p>
        </p:txBody>
      </p:sp>
    </p:spTree>
    <p:extLst>
      <p:ext uri="{BB962C8B-B14F-4D97-AF65-F5344CB8AC3E}">
        <p14:creationId xmlns:p14="http://schemas.microsoft.com/office/powerpoint/2010/main" val="107259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1197864" y="286967"/>
            <a:ext cx="98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iBuyer Model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263382-AE87-42E1-ADD9-13A04FD167F8}"/>
              </a:ext>
            </a:extLst>
          </p:cNvPr>
          <p:cNvCxnSpPr/>
          <p:nvPr/>
        </p:nvCxnSpPr>
        <p:spPr>
          <a:xfrm>
            <a:off x="4357098" y="1088863"/>
            <a:ext cx="3584863" cy="0"/>
          </a:xfrm>
          <a:prstGeom prst="line">
            <a:avLst/>
          </a:prstGeom>
          <a:ln>
            <a:solidFill>
              <a:srgbClr val="344676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2097600"/>
            <a:ext cx="12192000" cy="3086089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01D0B-BE29-4980-A29A-FE625436A83F}"/>
              </a:ext>
            </a:extLst>
          </p:cNvPr>
          <p:cNvSpPr/>
          <p:nvPr/>
        </p:nvSpPr>
        <p:spPr>
          <a:xfrm>
            <a:off x="553069" y="2581151"/>
            <a:ext cx="11135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Use emerging technology to price, show, and sell homes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Focus on homes that need little renovation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n-US" sz="2400" dirty="0">
                <a:solidFill>
                  <a:schemeClr val="bg1"/>
                </a:solidFill>
                <a:latin typeface="+mj-lt"/>
              </a:rPr>
              <a:t>Deliver profit based on high volume, not high margin per unit</a:t>
            </a:r>
          </a:p>
        </p:txBody>
      </p:sp>
    </p:spTree>
    <p:extLst>
      <p:ext uri="{BB962C8B-B14F-4D97-AF65-F5344CB8AC3E}">
        <p14:creationId xmlns:p14="http://schemas.microsoft.com/office/powerpoint/2010/main" val="1351407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96CA224-F571-41A5-AFF7-727430715504}"/>
              </a:ext>
            </a:extLst>
          </p:cNvPr>
          <p:cNvSpPr txBox="1"/>
          <p:nvPr/>
        </p:nvSpPr>
        <p:spPr>
          <a:xfrm>
            <a:off x="1197864" y="286967"/>
            <a:ext cx="989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do iBuyers Mean</a:t>
            </a:r>
            <a:br>
              <a:rPr lang="en-US" sz="4800" dirty="0"/>
            </a:br>
            <a:r>
              <a:rPr lang="en-US" sz="4800" dirty="0"/>
              <a:t>for Your Business?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E0F069-F7F5-4808-861A-D6842CAB5FC6}"/>
              </a:ext>
            </a:extLst>
          </p:cNvPr>
          <p:cNvSpPr/>
          <p:nvPr/>
        </p:nvSpPr>
        <p:spPr>
          <a:xfrm>
            <a:off x="0" y="2481648"/>
            <a:ext cx="12192000" cy="3086089"/>
          </a:xfrm>
          <a:prstGeom prst="rect">
            <a:avLst/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01D0B-BE29-4980-A29A-FE625436A83F}"/>
              </a:ext>
            </a:extLst>
          </p:cNvPr>
          <p:cNvSpPr/>
          <p:nvPr/>
        </p:nvSpPr>
        <p:spPr>
          <a:xfrm>
            <a:off x="553069" y="2685864"/>
            <a:ext cx="11135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Could this be “real estate’s cord-cutter moment”?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Will consumers buy and sell most homes from companies?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Is “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iBuying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” a startup craze, or here to stay?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Is this good or bad for agents?</a:t>
            </a:r>
          </a:p>
        </p:txBody>
      </p:sp>
    </p:spTree>
    <p:extLst>
      <p:ext uri="{BB962C8B-B14F-4D97-AF65-F5344CB8AC3E}">
        <p14:creationId xmlns:p14="http://schemas.microsoft.com/office/powerpoint/2010/main" val="2947714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53C8F5D2-8973-421F-B383-47465A436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A05127-6124-4147-A773-8ECFBB25EC71}"/>
              </a:ext>
            </a:extLst>
          </p:cNvPr>
          <p:cNvSpPr/>
          <p:nvPr/>
        </p:nvSpPr>
        <p:spPr>
          <a:xfrm>
            <a:off x="7647709" y="5922797"/>
            <a:ext cx="4561609" cy="7221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F9D3F2-D302-4F55-BC07-CB62F40CD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774" t="7735" b="7735"/>
          <a:stretch/>
        </p:blipFill>
        <p:spPr>
          <a:xfrm>
            <a:off x="0" y="0"/>
            <a:ext cx="4013056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6ABA3BE-3D97-420E-8E9A-3EDFBD9E4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440" y="3668932"/>
            <a:ext cx="6524424" cy="31890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7E28B1-A17E-42D4-9BC0-2A344AB91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381" y="0"/>
            <a:ext cx="7756764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83C1EE-2CB5-40CA-B9F3-B28972C4F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C99B1-B5FA-4694-B45D-F1EB93DAA0C3}"/>
              </a:ext>
            </a:extLst>
          </p:cNvPr>
          <p:cNvSpPr txBox="1"/>
          <p:nvPr/>
        </p:nvSpPr>
        <p:spPr>
          <a:xfrm>
            <a:off x="338611" y="2481182"/>
            <a:ext cx="44191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ANY</a:t>
            </a:r>
            <a:b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QUESTIONS?</a:t>
            </a:r>
            <a:endParaRPr lang="en-US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A5273E-CBD4-4664-80D1-8827C91CF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5" y="6013854"/>
            <a:ext cx="1870624" cy="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BD4FA-9BF1-488D-B9F4-EEB9DB316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7" b="3329"/>
          <a:stretch/>
        </p:blipFill>
        <p:spPr>
          <a:xfrm>
            <a:off x="0" y="119495"/>
            <a:ext cx="4343401" cy="66190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869DAE-837C-4865-8DC9-16DFF7FD2DB9}"/>
              </a:ext>
            </a:extLst>
          </p:cNvPr>
          <p:cNvSpPr/>
          <p:nvPr/>
        </p:nvSpPr>
        <p:spPr>
          <a:xfrm>
            <a:off x="2536552" y="352115"/>
            <a:ext cx="3491346" cy="3491346"/>
          </a:xfrm>
          <a:prstGeom prst="ellipse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57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7A6DBD-606F-4B82-A57E-CA39C2A45260}"/>
              </a:ext>
            </a:extLst>
          </p:cNvPr>
          <p:cNvSpPr txBox="1"/>
          <p:nvPr/>
        </p:nvSpPr>
        <p:spPr>
          <a:xfrm>
            <a:off x="3707014" y="742789"/>
            <a:ext cx="249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E70072-28D4-4F30-BF81-3FA42BC069D6}"/>
              </a:ext>
            </a:extLst>
          </p:cNvPr>
          <p:cNvCxnSpPr/>
          <p:nvPr/>
        </p:nvCxnSpPr>
        <p:spPr>
          <a:xfrm>
            <a:off x="3201571" y="1797630"/>
            <a:ext cx="2161309" cy="0"/>
          </a:xfrm>
          <a:prstGeom prst="line">
            <a:avLst/>
          </a:prstGeom>
          <a:ln>
            <a:solidFill>
              <a:srgbClr val="51B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8B62A7-2178-4287-BDA4-74FC1F2FCE41}"/>
              </a:ext>
            </a:extLst>
          </p:cNvPr>
          <p:cNvCxnSpPr/>
          <p:nvPr/>
        </p:nvCxnSpPr>
        <p:spPr>
          <a:xfrm>
            <a:off x="3206686" y="2256007"/>
            <a:ext cx="2161309" cy="0"/>
          </a:xfrm>
          <a:prstGeom prst="line">
            <a:avLst/>
          </a:prstGeom>
          <a:ln>
            <a:solidFill>
              <a:srgbClr val="51B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38BE03-7328-4DBF-B35E-2EBA1FF78A0F}"/>
              </a:ext>
            </a:extLst>
          </p:cNvPr>
          <p:cNvSpPr txBox="1"/>
          <p:nvPr/>
        </p:nvSpPr>
        <p:spPr>
          <a:xfrm>
            <a:off x="3324163" y="1787414"/>
            <a:ext cx="286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THIRTY EIGHT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DA255-EDE4-43EB-A4C7-A955637CB498}"/>
              </a:ext>
            </a:extLst>
          </p:cNvPr>
          <p:cNvSpPr txBox="1"/>
          <p:nvPr/>
        </p:nvSpPr>
        <p:spPr>
          <a:xfrm>
            <a:off x="3040145" y="2332900"/>
            <a:ext cx="249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1B7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AORs/BORs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089765E-D701-42B1-9412-9BAEAEACF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15471"/>
              </p:ext>
            </p:extLst>
          </p:nvPr>
        </p:nvGraphicFramePr>
        <p:xfrm>
          <a:off x="6346459" y="593248"/>
          <a:ext cx="9706650" cy="60602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1023">
                  <a:extLst>
                    <a:ext uri="{9D8B030D-6E8A-4147-A177-3AD203B41FA5}">
                      <a16:colId xmlns:a16="http://schemas.microsoft.com/office/drawing/2014/main" val="604160357"/>
                    </a:ext>
                  </a:extLst>
                </a:gridCol>
                <a:gridCol w="1901536">
                  <a:extLst>
                    <a:ext uri="{9D8B030D-6E8A-4147-A177-3AD203B41FA5}">
                      <a16:colId xmlns:a16="http://schemas.microsoft.com/office/drawing/2014/main" val="3974732330"/>
                    </a:ext>
                  </a:extLst>
                </a:gridCol>
                <a:gridCol w="6244091">
                  <a:extLst>
                    <a:ext uri="{9D8B030D-6E8A-4147-A177-3AD203B41FA5}">
                      <a16:colId xmlns:a16="http://schemas.microsoft.com/office/drawing/2014/main" val="1611183795"/>
                    </a:ext>
                  </a:extLst>
                </a:gridCol>
              </a:tblGrid>
              <a:tr h="48163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Arcadia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Mariposa County 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Pasadena-Foothills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564254"/>
                  </a:ext>
                </a:extLst>
              </a:tr>
              <a:tr h="44680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Burbank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Merced County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Pismo Coast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788617"/>
                  </a:ext>
                </a:extLst>
              </a:tr>
              <a:tr h="47172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Citrus Valley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Montebello District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Rancho Southeast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499827"/>
                  </a:ext>
                </a:extLst>
              </a:tr>
              <a:tr h="52857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Greater Downey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Newport Beach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San Luis Obispo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845966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East Valley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North Bay*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Scenic Coast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698778"/>
                  </a:ext>
                </a:extLst>
              </a:tr>
              <a:tr h="44680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Fresno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North San Diego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Sierra North Valley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96223"/>
                  </a:ext>
                </a:extLst>
              </a:tr>
              <a:tr h="41287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Glendale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North San Luis Obispo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South Bay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747426"/>
                  </a:ext>
                </a:extLst>
              </a:tr>
              <a:tr h="47336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Inglewood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Orange County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Southland Regional/CRISNet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47365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Inland Valleys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Oroville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Southwest Riverside County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15375"/>
                  </a:ext>
                </a:extLst>
              </a:tr>
              <a:tr h="51430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Joshua Tree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Pacific Southwest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The Inland Gateway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230078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Laguna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Pacific West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Tri-Counties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32694"/>
                  </a:ext>
                </a:extLst>
              </a:tr>
              <a:tr h="41884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Lake County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Palos Verdes Peninsula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West San Gabriel Valley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93923"/>
                  </a:ext>
                </a:extLst>
              </a:tr>
              <a:tr h="436494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Madera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85779"/>
                          </a:solidFill>
                        </a:rPr>
                        <a:t>Paradise</a:t>
                      </a: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285779"/>
                        </a:solidFill>
                      </a:endParaRPr>
                    </a:p>
                  </a:txBody>
                  <a:tcPr marL="52626" marR="52626" marT="26313" marB="263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726820"/>
                  </a:ext>
                </a:extLst>
              </a:tr>
            </a:tbl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1F70C9-0A53-4463-A2B9-42FB78B1DA14}"/>
              </a:ext>
            </a:extLst>
          </p:cNvPr>
          <p:cNvSpPr/>
          <p:nvPr/>
        </p:nvSpPr>
        <p:spPr>
          <a:xfrm>
            <a:off x="11334638" y="-31681"/>
            <a:ext cx="886097" cy="906236"/>
          </a:xfrm>
          <a:custGeom>
            <a:avLst/>
            <a:gdLst>
              <a:gd name="connsiteX0" fmla="*/ 31681 w 886096"/>
              <a:gd name="connsiteY0" fmla="*/ 31681 h 906235"/>
              <a:gd name="connsiteX1" fmla="*/ 866626 w 886096"/>
              <a:gd name="connsiteY1" fmla="*/ 31681 h 906235"/>
              <a:gd name="connsiteX2" fmla="*/ 866626 w 886096"/>
              <a:gd name="connsiteY2" fmla="*/ 882536 h 90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096" h="906235">
                <a:moveTo>
                  <a:pt x="31681" y="31681"/>
                </a:moveTo>
                <a:lnTo>
                  <a:pt x="866626" y="31681"/>
                </a:lnTo>
                <a:lnTo>
                  <a:pt x="866626" y="882536"/>
                </a:lnTo>
                <a:close/>
              </a:path>
            </a:pathLst>
          </a:custGeom>
          <a:solidFill>
            <a:srgbClr val="11456A"/>
          </a:solidFill>
          <a:ln w="199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5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3ABC98-6DFE-4C14-BE7D-1CE1FA0343E5}"/>
              </a:ext>
            </a:extLst>
          </p:cNvPr>
          <p:cNvSpPr/>
          <p:nvPr/>
        </p:nvSpPr>
        <p:spPr>
          <a:xfrm>
            <a:off x="6084064" y="344776"/>
            <a:ext cx="6468154" cy="769441"/>
          </a:xfrm>
          <a:prstGeom prst="roundRect">
            <a:avLst/>
          </a:prstGeom>
          <a:solidFill>
            <a:srgbClr val="398BAC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69DAE-837C-4865-8DC9-16DFF7FD2DB9}"/>
              </a:ext>
            </a:extLst>
          </p:cNvPr>
          <p:cNvSpPr/>
          <p:nvPr/>
        </p:nvSpPr>
        <p:spPr>
          <a:xfrm>
            <a:off x="2557067" y="1114217"/>
            <a:ext cx="2856325" cy="2856325"/>
          </a:xfrm>
          <a:prstGeom prst="ellipse">
            <a:avLst/>
          </a:prstGeom>
          <a:solidFill>
            <a:srgbClr val="398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57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7A6DBD-606F-4B82-A57E-CA39C2A45260}"/>
              </a:ext>
            </a:extLst>
          </p:cNvPr>
          <p:cNvSpPr txBox="1"/>
          <p:nvPr/>
        </p:nvSpPr>
        <p:spPr>
          <a:xfrm>
            <a:off x="3435586" y="1229620"/>
            <a:ext cx="249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E70072-28D4-4F30-BF81-3FA42BC069D6}"/>
              </a:ext>
            </a:extLst>
          </p:cNvPr>
          <p:cNvCxnSpPr/>
          <p:nvPr/>
        </p:nvCxnSpPr>
        <p:spPr>
          <a:xfrm>
            <a:off x="2882473" y="2285661"/>
            <a:ext cx="2161309" cy="0"/>
          </a:xfrm>
          <a:prstGeom prst="line">
            <a:avLst/>
          </a:prstGeom>
          <a:ln>
            <a:solidFill>
              <a:srgbClr val="114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8B62A7-2178-4287-BDA4-74FC1F2FCE41}"/>
              </a:ext>
            </a:extLst>
          </p:cNvPr>
          <p:cNvCxnSpPr/>
          <p:nvPr/>
        </p:nvCxnSpPr>
        <p:spPr>
          <a:xfrm>
            <a:off x="2853418" y="2751224"/>
            <a:ext cx="2161309" cy="0"/>
          </a:xfrm>
          <a:prstGeom prst="line">
            <a:avLst/>
          </a:prstGeom>
          <a:ln>
            <a:solidFill>
              <a:srgbClr val="114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38BE03-7328-4DBF-B35E-2EBA1FF78A0F}"/>
              </a:ext>
            </a:extLst>
          </p:cNvPr>
          <p:cNvSpPr txBox="1"/>
          <p:nvPr/>
        </p:nvSpPr>
        <p:spPr>
          <a:xfrm>
            <a:off x="3121408" y="2289559"/>
            <a:ext cx="176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SEVENTEEN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DA255-EDE4-43EB-A4C7-A955637CB498}"/>
              </a:ext>
            </a:extLst>
          </p:cNvPr>
          <p:cNvSpPr txBox="1"/>
          <p:nvPr/>
        </p:nvSpPr>
        <p:spPr>
          <a:xfrm>
            <a:off x="2736588" y="2779368"/>
            <a:ext cx="249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4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Shares</a:t>
            </a:r>
          </a:p>
        </p:txBody>
      </p:sp>
      <p:pic>
        <p:nvPicPr>
          <p:cNvPr id="3" name="Picture 2" descr="A picture containing light, lit, dark&#10;&#10;Description generated with high confidence">
            <a:extLst>
              <a:ext uri="{FF2B5EF4-FFF2-40B4-BE49-F238E27FC236}">
                <a16:creationId xmlns:a16="http://schemas.microsoft.com/office/drawing/2014/main" id="{DF11948A-DE2F-47EC-8B6E-7CD34347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22" y="-254171"/>
            <a:ext cx="4409730" cy="72630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0A0A23F-DBF4-49E3-B79D-6E7C691366BE}"/>
              </a:ext>
            </a:extLst>
          </p:cNvPr>
          <p:cNvSpPr/>
          <p:nvPr/>
        </p:nvSpPr>
        <p:spPr>
          <a:xfrm>
            <a:off x="3782618" y="3631376"/>
            <a:ext cx="2175140" cy="2175140"/>
          </a:xfrm>
          <a:prstGeom prst="ellipse">
            <a:avLst/>
          </a:prstGeom>
          <a:solidFill>
            <a:srgbClr val="97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576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F608FB-F63D-4E8E-A933-CB95F782679D}"/>
              </a:ext>
            </a:extLst>
          </p:cNvPr>
          <p:cNvCxnSpPr>
            <a:cxnSpLocks/>
          </p:cNvCxnSpPr>
          <p:nvPr/>
        </p:nvCxnSpPr>
        <p:spPr>
          <a:xfrm>
            <a:off x="4055860" y="4538559"/>
            <a:ext cx="1612583" cy="0"/>
          </a:xfrm>
          <a:prstGeom prst="line">
            <a:avLst/>
          </a:prstGeom>
          <a:ln>
            <a:solidFill>
              <a:srgbClr val="114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B9D925-761F-46A9-AA9B-96204752B334}"/>
              </a:ext>
            </a:extLst>
          </p:cNvPr>
          <p:cNvCxnSpPr>
            <a:cxnSpLocks/>
          </p:cNvCxnSpPr>
          <p:nvPr/>
        </p:nvCxnSpPr>
        <p:spPr>
          <a:xfrm>
            <a:off x="4083335" y="4981441"/>
            <a:ext cx="1612583" cy="0"/>
          </a:xfrm>
          <a:prstGeom prst="line">
            <a:avLst/>
          </a:prstGeom>
          <a:ln>
            <a:solidFill>
              <a:srgbClr val="114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DEBFD1-ADDB-4B3A-B80C-2382642C247D}"/>
              </a:ext>
            </a:extLst>
          </p:cNvPr>
          <p:cNvSpPr txBox="1"/>
          <p:nvPr/>
        </p:nvSpPr>
        <p:spPr>
          <a:xfrm>
            <a:off x="4355835" y="4527387"/>
            <a:ext cx="105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B8F02-9BBF-4318-9463-E6BB4A31E9BC}"/>
              </a:ext>
            </a:extLst>
          </p:cNvPr>
          <p:cNvSpPr txBox="1"/>
          <p:nvPr/>
        </p:nvSpPr>
        <p:spPr>
          <a:xfrm>
            <a:off x="4595256" y="3639480"/>
            <a:ext cx="581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41F2E-50CC-4F94-A975-34884010F080}"/>
              </a:ext>
            </a:extLst>
          </p:cNvPr>
          <p:cNvSpPr txBox="1"/>
          <p:nvPr/>
        </p:nvSpPr>
        <p:spPr>
          <a:xfrm>
            <a:off x="3994301" y="4988839"/>
            <a:ext cx="178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4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Reciprocal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F45FDA-3BAC-4962-ABBA-C534B9820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50842"/>
              </p:ext>
            </p:extLst>
          </p:nvPr>
        </p:nvGraphicFramePr>
        <p:xfrm>
          <a:off x="6049621" y="1188798"/>
          <a:ext cx="7093387" cy="2892838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211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Beverly</a:t>
                      </a:r>
                      <a:r>
                        <a:rPr lang="en-US" sz="1400" baseline="0" dirty="0">
                          <a:solidFill>
                            <a:srgbClr val="398BAC"/>
                          </a:solidFill>
                          <a:effectLst/>
                        </a:rPr>
                        <a:t> Hills/Greater L.A.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Monterey County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Santa Clara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98BAC"/>
                          </a:solidFill>
                        </a:rPr>
                        <a:t>bridgeMLS*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Palm Springs Regional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Santa Cruz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California Desert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Pasadena-Foothills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Silicon Valley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Conejo Simi Moorpark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San Benito County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Southwest</a:t>
                      </a:r>
                      <a:r>
                        <a:rPr lang="en-US" sz="1400" baseline="0" dirty="0">
                          <a:solidFill>
                            <a:srgbClr val="398BAC"/>
                          </a:solidFill>
                          <a:effectLst/>
                        </a:rPr>
                        <a:t> Los Angeles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66385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High Desert MLS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San Diego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Ventura County Coastal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635737"/>
                  </a:ext>
                </a:extLst>
              </a:tr>
              <a:tr h="4949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Malibu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398BAC"/>
                          </a:solidFill>
                          <a:effectLst/>
                        </a:rPr>
                        <a:t>San Mateo</a:t>
                      </a:r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398BAC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0795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AFE32B1-3967-42D7-BDBA-245E2EE6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65199"/>
              </p:ext>
            </p:extLst>
          </p:nvPr>
        </p:nvGraphicFramePr>
        <p:xfrm>
          <a:off x="6095999" y="5530120"/>
          <a:ext cx="7093387" cy="984752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211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8A3B8"/>
                          </a:solidFill>
                          <a:effectLst/>
                        </a:rPr>
                        <a:t>Alameda</a:t>
                      </a:r>
                      <a:endParaRPr lang="en-US" sz="1400" b="0" dirty="0">
                        <a:solidFill>
                          <a:srgbClr val="48A3B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8A3B8"/>
                          </a:solidFill>
                          <a:effectLst/>
                        </a:rPr>
                        <a:t>Contra Costa</a:t>
                      </a:r>
                      <a:endParaRPr lang="en-US" sz="1400" b="0" dirty="0">
                        <a:solidFill>
                          <a:srgbClr val="48A3B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8A3B8"/>
                          </a:solidFill>
                          <a:effectLst/>
                        </a:rPr>
                        <a:t>Sutter-Yuba</a:t>
                      </a:r>
                      <a:endParaRPr lang="en-US" sz="1400" b="0" dirty="0">
                        <a:solidFill>
                          <a:srgbClr val="48A3B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8A3B8"/>
                          </a:solidFill>
                        </a:rPr>
                        <a:t>Bay East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8A3B8"/>
                          </a:solidFill>
                          <a:effectLst/>
                        </a:rPr>
                        <a:t>Honolulu</a:t>
                      </a:r>
                      <a:endParaRPr lang="en-US" sz="1400" b="0" dirty="0">
                        <a:solidFill>
                          <a:srgbClr val="48A3B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48A3B8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6767A0-8C00-4712-9B85-989A862300F3}"/>
              </a:ext>
            </a:extLst>
          </p:cNvPr>
          <p:cNvCxnSpPr>
            <a:cxnSpLocks/>
          </p:cNvCxnSpPr>
          <p:nvPr/>
        </p:nvCxnSpPr>
        <p:spPr>
          <a:xfrm flipV="1">
            <a:off x="7450283" y="4293964"/>
            <a:ext cx="2867891" cy="42021"/>
          </a:xfrm>
          <a:prstGeom prst="line">
            <a:avLst/>
          </a:prstGeom>
          <a:ln>
            <a:solidFill>
              <a:srgbClr val="51B7A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05B03E-B517-4214-AACF-E96624F545B5}"/>
              </a:ext>
            </a:extLst>
          </p:cNvPr>
          <p:cNvSpPr txBox="1"/>
          <p:nvPr/>
        </p:nvSpPr>
        <p:spPr>
          <a:xfrm>
            <a:off x="6095999" y="344776"/>
            <a:ext cx="580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Data Shares: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Agents access CRMLS listings directly from their MLS system.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Data is exchanged frequently to keep listing information up-to-date.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F8DE8FC-FCA6-496E-863A-320F3D31E8A5}"/>
              </a:ext>
            </a:extLst>
          </p:cNvPr>
          <p:cNvSpPr/>
          <p:nvPr/>
        </p:nvSpPr>
        <p:spPr>
          <a:xfrm>
            <a:off x="6086485" y="4632355"/>
            <a:ext cx="6468154" cy="769441"/>
          </a:xfrm>
          <a:prstGeom prst="roundRect">
            <a:avLst/>
          </a:prstGeom>
          <a:solidFill>
            <a:srgbClr val="97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98F7D-58C9-49DD-8B12-85E769902A77}"/>
              </a:ext>
            </a:extLst>
          </p:cNvPr>
          <p:cNvSpPr txBox="1"/>
          <p:nvPr/>
        </p:nvSpPr>
        <p:spPr>
          <a:xfrm>
            <a:off x="6168656" y="4720244"/>
            <a:ext cx="5801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Reciprocal Access: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Agents access data via login into a separate MLS system.</a:t>
            </a:r>
          </a:p>
        </p:txBody>
      </p:sp>
    </p:spTree>
    <p:extLst>
      <p:ext uri="{BB962C8B-B14F-4D97-AF65-F5344CB8AC3E}">
        <p14:creationId xmlns:p14="http://schemas.microsoft.com/office/powerpoint/2010/main" val="6098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F89C3855-EBCF-4644-B3BA-398D6A7A4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45044-129A-43EA-8C92-871C73D44E93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123757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CD20C0-136C-4329-A92E-BAAB75BF88C4}"/>
              </a:ext>
            </a:extLst>
          </p:cNvPr>
          <p:cNvSpPr/>
          <p:nvPr/>
        </p:nvSpPr>
        <p:spPr>
          <a:xfrm>
            <a:off x="5109420" y="1711597"/>
            <a:ext cx="1904441" cy="1904441"/>
          </a:xfrm>
          <a:prstGeom prst="ellipse">
            <a:avLst/>
          </a:prstGeom>
          <a:solidFill>
            <a:srgbClr val="114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A0CC9-A7E4-4AC4-ABE6-7810FA08CBB2}"/>
              </a:ext>
            </a:extLst>
          </p:cNvPr>
          <p:cNvSpPr txBox="1"/>
          <p:nvPr/>
        </p:nvSpPr>
        <p:spPr>
          <a:xfrm>
            <a:off x="654626" y="3615646"/>
            <a:ext cx="110039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CRMLS Advantages</a:t>
            </a:r>
            <a:br>
              <a:rPr lang="en-US" sz="43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endParaRPr lang="en-US" sz="4300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  <a:t>We offer our users state-of-the-art MLS technology to help their business grow, helpful training on</a:t>
            </a:r>
            <a:b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</a:br>
            <a:r>
              <a:rPr lang="en-US" dirty="0">
                <a:solidFill>
                  <a:srgbClr val="51B7A0"/>
                </a:solidFill>
                <a:latin typeface="Open Sans"/>
                <a:ea typeface="Source Sans Pro" charset="0"/>
                <a:cs typeface="Open Sans"/>
              </a:rPr>
              <a:t>MLS products, and personal support 7 days a week.</a:t>
            </a:r>
            <a:endParaRPr lang="en-US" dirty="0">
              <a:solidFill>
                <a:srgbClr val="51B7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phic 4" descr="Handshake">
            <a:extLst>
              <a:ext uri="{FF2B5EF4-FFF2-40B4-BE49-F238E27FC236}">
                <a16:creationId xmlns:a16="http://schemas.microsoft.com/office/drawing/2014/main" id="{16594BA3-6E07-4497-BB8E-DE785ABA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497" y="2179017"/>
            <a:ext cx="1084119" cy="10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E42193F-6D6F-427A-96CE-580AB026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2422"/>
          <a:stretch/>
        </p:blipFill>
        <p:spPr>
          <a:xfrm>
            <a:off x="2884836" y="301336"/>
            <a:ext cx="9160521" cy="639040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9F1952-9C71-47F0-BB8E-DD439178E7BE}"/>
              </a:ext>
            </a:extLst>
          </p:cNvPr>
          <p:cNvSpPr/>
          <p:nvPr/>
        </p:nvSpPr>
        <p:spPr>
          <a:xfrm>
            <a:off x="-497593" y="923910"/>
            <a:ext cx="3491346" cy="3491346"/>
          </a:xfrm>
          <a:prstGeom prst="ellipse">
            <a:avLst/>
          </a:prstGeom>
          <a:solidFill>
            <a:srgbClr val="12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57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ABE7E-1378-47E2-837F-F9C0825D4D98}"/>
              </a:ext>
            </a:extLst>
          </p:cNvPr>
          <p:cNvSpPr txBox="1"/>
          <p:nvPr/>
        </p:nvSpPr>
        <p:spPr>
          <a:xfrm>
            <a:off x="573961" y="1136762"/>
            <a:ext cx="2497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417DC8-E314-46A6-B0B6-BA3B210A6D7C}"/>
              </a:ext>
            </a:extLst>
          </p:cNvPr>
          <p:cNvCxnSpPr/>
          <p:nvPr/>
        </p:nvCxnSpPr>
        <p:spPr>
          <a:xfrm>
            <a:off x="177816" y="2389032"/>
            <a:ext cx="2161309" cy="0"/>
          </a:xfrm>
          <a:prstGeom prst="line">
            <a:avLst/>
          </a:prstGeom>
          <a:ln>
            <a:solidFill>
              <a:srgbClr val="51B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7743004-F546-4F52-BB5E-6E28D08BF7E2}"/>
              </a:ext>
            </a:extLst>
          </p:cNvPr>
          <p:cNvSpPr/>
          <p:nvPr/>
        </p:nvSpPr>
        <p:spPr>
          <a:xfrm>
            <a:off x="1067930" y="3934606"/>
            <a:ext cx="1816906" cy="1816906"/>
          </a:xfrm>
          <a:prstGeom prst="ellipse">
            <a:avLst/>
          </a:prstGeom>
          <a:solidFill>
            <a:srgbClr val="398BA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576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889726-37EC-48DC-84C7-6C8AAC231ABD}"/>
              </a:ext>
            </a:extLst>
          </p:cNvPr>
          <p:cNvCxnSpPr/>
          <p:nvPr/>
        </p:nvCxnSpPr>
        <p:spPr>
          <a:xfrm>
            <a:off x="177816" y="2894723"/>
            <a:ext cx="2161309" cy="0"/>
          </a:xfrm>
          <a:prstGeom prst="line">
            <a:avLst/>
          </a:prstGeom>
          <a:ln>
            <a:solidFill>
              <a:srgbClr val="51B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40E74A-7D23-4BB3-AE61-27E55EFA219B}"/>
              </a:ext>
            </a:extLst>
          </p:cNvPr>
          <p:cNvSpPr txBox="1"/>
          <p:nvPr/>
        </p:nvSpPr>
        <p:spPr>
          <a:xfrm>
            <a:off x="260070" y="2433058"/>
            <a:ext cx="199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EIGHTEEN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6DE1F-9DB9-42E1-8BF9-56BEA63FA154}"/>
              </a:ext>
            </a:extLst>
          </p:cNvPr>
          <p:cNvSpPr txBox="1"/>
          <p:nvPr/>
        </p:nvSpPr>
        <p:spPr>
          <a:xfrm>
            <a:off x="8807" y="3111379"/>
            <a:ext cx="249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1B7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at no additional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14E77-8168-4DE2-A9C2-0B9F43D4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5" y="2113587"/>
            <a:ext cx="1372826" cy="9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DDDC9-2803-47B4-9AC3-933D22DA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93" y="498182"/>
            <a:ext cx="4051214" cy="8750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C15F3265-3683-4408-92C6-4849A41CD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>
          <a:xfrm>
            <a:off x="1378199" y="2646975"/>
            <a:ext cx="9789314" cy="4211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41995-424C-4320-8217-EA6C86890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2" y="2916232"/>
            <a:ext cx="5734735" cy="34464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9D205BA-50BA-4C33-97F1-0443C54EFCE2}"/>
              </a:ext>
            </a:extLst>
          </p:cNvPr>
          <p:cNvSpPr/>
          <p:nvPr/>
        </p:nvSpPr>
        <p:spPr>
          <a:xfrm>
            <a:off x="164221" y="1542338"/>
            <a:ext cx="3179696" cy="2890766"/>
          </a:xfrm>
          <a:prstGeom prst="wedgeEllipseCallout">
            <a:avLst>
              <a:gd name="adj1" fmla="val 56429"/>
              <a:gd name="adj2" fmla="val 37370"/>
            </a:avLst>
          </a:prstGeom>
          <a:solidFill>
            <a:srgbClr val="285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A9A7F67-5A01-470B-9A80-125B3A7C77D9}"/>
              </a:ext>
            </a:extLst>
          </p:cNvPr>
          <p:cNvSpPr/>
          <p:nvPr/>
        </p:nvSpPr>
        <p:spPr>
          <a:xfrm rot="447487">
            <a:off x="9072252" y="3737439"/>
            <a:ext cx="2484262" cy="2258523"/>
          </a:xfrm>
          <a:prstGeom prst="wedgeEllipseCallout">
            <a:avLst>
              <a:gd name="adj1" fmla="val -41525"/>
              <a:gd name="adj2" fmla="val 50301"/>
            </a:avLst>
          </a:prstGeom>
          <a:solidFill>
            <a:srgbClr val="51B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3387436" y="1542338"/>
            <a:ext cx="509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contacts and automate follow-up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F7DB9-16DF-48E4-BA31-0010F5F812A7}"/>
              </a:ext>
            </a:extLst>
          </p:cNvPr>
          <p:cNvSpPr txBox="1"/>
          <p:nvPr/>
        </p:nvSpPr>
        <p:spPr>
          <a:xfrm>
            <a:off x="361687" y="1967892"/>
            <a:ext cx="27847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  <a:t>Collect, route and</a:t>
            </a:r>
            <a:br>
              <a:rPr lang="en-US" sz="19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  <a:t>follow up on leads</a:t>
            </a:r>
            <a:br>
              <a:rPr lang="en-US" sz="1900" dirty="0">
                <a:solidFill>
                  <a:srgbClr val="51B7A0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1900" dirty="0">
                <a:latin typeface="+mj-lt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Serves as integration hub for products like Cloud CMA, ShowingTime,</a:t>
            </a:r>
            <a:br>
              <a:rPr lang="en-US" sz="1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 Remine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DAD15-8209-43C4-8D4C-70AB397BFA1F}"/>
              </a:ext>
            </a:extLst>
          </p:cNvPr>
          <p:cNvSpPr txBox="1"/>
          <p:nvPr/>
        </p:nvSpPr>
        <p:spPr>
          <a:xfrm>
            <a:off x="9157965" y="4151391"/>
            <a:ext cx="231283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Automate follow-up reminders or send direct communications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 contacts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DDDC9-2803-47B4-9AC3-933D22DA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93" y="498182"/>
            <a:ext cx="4051214" cy="8750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2378896" y="1542338"/>
            <a:ext cx="735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Teams feature, you can assign leads and contacts to other team members and distribute to them based on performance.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pic>
        <p:nvPicPr>
          <p:cNvPr id="4" name="Picture 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BF3EEFAA-2231-49A8-9FE6-0670F51F3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896" y="2633055"/>
            <a:ext cx="7434207" cy="41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DDDC9-2803-47B4-9AC3-933D22DA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93" y="498182"/>
            <a:ext cx="4051214" cy="8750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95FA4-61B4-45CB-86D1-33F29A1A6E37}"/>
              </a:ext>
            </a:extLst>
          </p:cNvPr>
          <p:cNvCxnSpPr/>
          <p:nvPr/>
        </p:nvCxnSpPr>
        <p:spPr>
          <a:xfrm>
            <a:off x="4218709" y="1492036"/>
            <a:ext cx="3584863" cy="0"/>
          </a:xfrm>
          <a:prstGeom prst="line">
            <a:avLst/>
          </a:prstGeom>
          <a:ln>
            <a:solidFill>
              <a:srgbClr val="11456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D51415-63DE-464C-8F5A-FC83A0D84650}"/>
              </a:ext>
            </a:extLst>
          </p:cNvPr>
          <p:cNvSpPr txBox="1"/>
          <p:nvPr/>
        </p:nvSpPr>
        <p:spPr>
          <a:xfrm>
            <a:off x="923544" y="1542338"/>
            <a:ext cx="103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 Management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Upload your legal documents, client presentations and more to LionDesk by email or upload.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8987B-6C8A-484E-B0AF-BEBB2412C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319" y="0"/>
            <a:ext cx="825681" cy="845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A99ABE-5443-4910-9866-6938DD23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896" y="2429092"/>
            <a:ext cx="7618210" cy="43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643</Words>
  <Application>Microsoft Office PowerPoint</Application>
  <PresentationFormat>Widescreen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Open Sans</vt:lpstr>
      <vt:lpstr>Open Sans Light</vt:lpstr>
      <vt:lpstr>Open Sans Semibold</vt:lpstr>
      <vt:lpstr>Source Sans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Photographs in the MLS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Paniagua</dc:creator>
  <cp:lastModifiedBy>Art Carter</cp:lastModifiedBy>
  <cp:revision>45</cp:revision>
  <dcterms:created xsi:type="dcterms:W3CDTF">2019-01-02T21:18:43Z</dcterms:created>
  <dcterms:modified xsi:type="dcterms:W3CDTF">2019-05-23T15:08:26Z</dcterms:modified>
</cp:coreProperties>
</file>