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67" r:id="rId3"/>
    <p:sldId id="268" r:id="rId4"/>
    <p:sldId id="269" r:id="rId5"/>
    <p:sldId id="270" r:id="rId6"/>
    <p:sldId id="276" r:id="rId7"/>
    <p:sldId id="271" r:id="rId8"/>
    <p:sldId id="272" r:id="rId9"/>
    <p:sldId id="273" r:id="rId10"/>
    <p:sldId id="279" r:id="rId11"/>
    <p:sldId id="274" r:id="rId12"/>
    <p:sldId id="275" r:id="rId13"/>
    <p:sldId id="277" r:id="rId14"/>
    <p:sldId id="280" r:id="rId15"/>
    <p:sldId id="278" r:id="rId16"/>
    <p:sldId id="257" r:id="rId17"/>
    <p:sldId id="266" r:id="rId18"/>
    <p:sldId id="282" r:id="rId19"/>
    <p:sldId id="281" r:id="rId20"/>
    <p:sldId id="283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429" autoAdjust="0"/>
  </p:normalViewPr>
  <p:slideViewPr>
    <p:cSldViewPr snapToGrid="0">
      <p:cViewPr varScale="1">
        <p:scale>
          <a:sx n="67" d="100"/>
          <a:sy n="67" d="100"/>
        </p:scale>
        <p:origin x="84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6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4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445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2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672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51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8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9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7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0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5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4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9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9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4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49C82-D5A7-4527-B7EF-19289CE57AC8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102AF4A-5A32-46F2-A851-C1081D0B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1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0B95-8B0B-4812-AA75-A2938A067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794" y="2508941"/>
            <a:ext cx="8779481" cy="123808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Welcome to the</a:t>
            </a:r>
            <a:br>
              <a:rPr lang="en-US" sz="4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Thursday Breakfast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BF38A-6333-41CF-8263-692AF07C9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708788"/>
            <a:ext cx="7766936" cy="60400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May 9, 2019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1CC98B-0EB4-4387-B4F2-B34ADD2B603E}"/>
              </a:ext>
            </a:extLst>
          </p:cNvPr>
          <p:cNvSpPr txBox="1">
            <a:spLocks/>
          </p:cNvSpPr>
          <p:nvPr/>
        </p:nvSpPr>
        <p:spPr>
          <a:xfrm>
            <a:off x="1000794" y="4459134"/>
            <a:ext cx="3839654" cy="604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Breakfast Provider: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9FEBD13-50B6-43D5-821D-0E34A49159ED}"/>
              </a:ext>
            </a:extLst>
          </p:cNvPr>
          <p:cNvSpPr txBox="1">
            <a:spLocks/>
          </p:cNvSpPr>
          <p:nvPr/>
        </p:nvSpPr>
        <p:spPr>
          <a:xfrm>
            <a:off x="5628868" y="4462145"/>
            <a:ext cx="3839654" cy="604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Greeters: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B36EF4E9-B445-4ACB-9A5B-3CF5A5A11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32" y="178944"/>
            <a:ext cx="4648515" cy="2180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5C86D-7742-42BF-838A-E987C047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85" y="5063141"/>
            <a:ext cx="3587537" cy="1162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61B49-5D8E-4FB9-9EE2-892B6B47F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77" y="4887036"/>
            <a:ext cx="2706088" cy="17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4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1170DE4-5505-42D2-9CFB-8D2277D5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7275"/>
            <a:ext cx="12201524" cy="91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5EA3C-F6FE-4717-9D16-1FC1BFCEA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872A32-4C50-4CBB-8F41-10A7E35AB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E54D36FB-9C39-40AE-9BB1-B9EA3CCAC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r="20782" b="-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3F12DB6-A8DD-4C76-A2CD-C90EB6BBB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F13BD0F-6346-47CE-9BFF-DED67856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r="6437" b="2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7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75F2CBE3-6C62-48F7-BB93-60790D45F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3" r="-1" b="2984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9" name="Picture 8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B0574C50-0F8A-4940-82FF-7B1133B74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-3" b="8096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11" name="Picture 10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65550086-C7A1-4E8E-92C9-8C328D661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637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57F599A-7CE9-401A-9DD8-EF12A3D0B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7" r="-3" b="7492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B3CFE38A-FCFC-48B8-AEE5-1E0E8DF8A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9" r="-3" b="6647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7" name="Picture 6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FA3E913-2C64-4D03-9C95-E54267636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637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1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B038F5F-AEDB-4B78-8F12-3A27457D8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2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9" name="Picture 8" descr="A group of people sitting at a desk with a computer&#10;&#10;Description automatically generated">
            <a:extLst>
              <a:ext uri="{FF2B5EF4-FFF2-40B4-BE49-F238E27FC236}">
                <a16:creationId xmlns:a16="http://schemas.microsoft.com/office/drawing/2014/main" id="{655AB4AC-CC11-4DBB-B3DC-BC54A19FB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r="-2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55B3BE8-A5AE-4564-865A-426455288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2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B313487-5383-428F-9B30-639F4E45E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2" b="112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2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Tony Capitelli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CEO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9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James Free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TIGAR President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45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409FA82-1B8E-41FA-8D1D-059FD0CE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4" y="0"/>
            <a:ext cx="10251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Manny De Silvia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Region 14 Chair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6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04D3-15FD-4704-88D4-D6B129DA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CAR Legislative Day &amp; Business Meetings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1BE71-1F39-4889-B599-458059BFA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" y="1591734"/>
            <a:ext cx="3695700" cy="4927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515914D-A999-4CCC-B86D-F81940DAB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0" y="1591734"/>
            <a:ext cx="4927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8B696-2F2B-4544-8239-E9737DF7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789" y="352425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Investment Housing Action Items</a:t>
            </a:r>
          </a:p>
        </p:txBody>
      </p:sp>
      <p:sp>
        <p:nvSpPr>
          <p:cNvPr id="39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E4302CF-DB27-4C89-8649-700800C39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32" y="1185863"/>
            <a:ext cx="10667999" cy="551418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1. That CAR Adopt an “OPPOSE UNLESS AMENDED” position on AB 1482 (Chiu), which places a statewide cap on the amount that a rental property owner may annually increase rent. 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Legislative Committee: Approved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2. That CAR adopt an “OPPOSE UNLESS AMENDED” position on AB 1481 (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Bonta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 and AB 1697 (Grayson), which prohibit a rental property owner from terminating a lease without just cause. 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Legislative Committee: Approved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3. That CAR adopt an “OPPOSE UNLESS AMENDED” position on AB 36 (Bloom), which modifies the Costa-Hawkins Rental Housing Act. 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Legislative Committee: Approved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4. That CAR “SUPPORT” SB 521 (Portantino), which establishes a tax credit for rental property owners for dwellings or units that are rented or leased to persons receiving assistance under Section 8. 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Legislative Committee: Approved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5. That CAR adopt a “WATCH” position on AB 1110 (Friedman), which heightens notice requirements for a rental property owner of a residential dwelling with a month-to-month tenancy who increases the rent by more than 10%. 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Legislative Committee: Approved</a:t>
            </a:r>
          </a:p>
        </p:txBody>
      </p:sp>
      <p:sp>
        <p:nvSpPr>
          <p:cNvPr id="41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542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203200" y="3057250"/>
            <a:ext cx="10086109" cy="1782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dirty="0">
                <a:solidFill>
                  <a:schemeClr val="accent2"/>
                </a:solidFill>
              </a:rPr>
              <a:t>Jackie Barndollar Landry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3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Adriana Nagel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6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Jeannie Hallgrimson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Lazaro Morales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Sarah Oswald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52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Rob </a:t>
            </a:r>
            <a:r>
              <a:rPr lang="en-US" sz="7200" dirty="0" err="1">
                <a:solidFill>
                  <a:schemeClr val="accent2"/>
                </a:solidFill>
              </a:rPr>
              <a:t>Arrietta</a:t>
            </a:r>
            <a:endParaRPr lang="en-US" sz="7200" dirty="0">
              <a:solidFill>
                <a:schemeClr val="accent2"/>
              </a:solidFill>
            </a:endParaRP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7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Frank Nelson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NAR &amp; CAR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43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1440E3-E08F-45F4-A45F-E0AB33FCE89A}"/>
              </a:ext>
            </a:extLst>
          </p:cNvPr>
          <p:cNvSpPr txBox="1">
            <a:spLocks/>
          </p:cNvSpPr>
          <p:nvPr/>
        </p:nvSpPr>
        <p:spPr>
          <a:xfrm>
            <a:off x="1000794" y="3881091"/>
            <a:ext cx="8779481" cy="12380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chemeClr val="accent2"/>
                </a:solidFill>
              </a:rPr>
              <a:t>Jessica Fragoso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YPN Chair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CD7E9C-2BC2-4578-8FAF-FF280C02F78C}"/>
              </a:ext>
            </a:extLst>
          </p:cNvPr>
          <p:cNvCxnSpPr/>
          <p:nvPr/>
        </p:nvCxnSpPr>
        <p:spPr>
          <a:xfrm>
            <a:off x="1758334" y="2813883"/>
            <a:ext cx="72644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D23CEB8-01A9-401A-A86D-7E853B06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77" y="178944"/>
            <a:ext cx="4648515" cy="21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FAF3633E-F89F-4880-A99F-1309F67B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212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EEC400-5FCB-4CF6-B572-D44DD2C7E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3" b="3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0C63DDA-0DCD-4A01-A0ED-6205C00E8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508"/>
          <a:stretch/>
        </p:blipFill>
        <p:spPr>
          <a:xfrm>
            <a:off x="643467" y="-6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Picture 6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A2AE4D6-5FE0-43F5-B837-3F69B1FA3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0" r="1" b="26023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1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30CCB520-25E4-4C10-BD31-BF283CB84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3" r="1" b="1510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6" name="Picture 2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D1B501-DE7C-4B50-B885-FD9E43863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 r="-3" b="2972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8" name="Picture 2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89B5588-0A8A-478D-8D54-2E172598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2434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2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3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B7DC91FD-5FB4-4F19-BBF0-A5792A2E6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E3D97153-555C-47BD-88E7-82C710630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5" b="20245"/>
          <a:stretch/>
        </p:blipFill>
        <p:spPr>
          <a:xfrm>
            <a:off x="20" y="1828800"/>
            <a:ext cx="12191980" cy="5029200"/>
          </a:xfrm>
          <a:custGeom>
            <a:avLst/>
            <a:gdLst>
              <a:gd name="connsiteX0" fmla="*/ 7772400 w 7772400"/>
              <a:gd name="connsiteY0" fmla="*/ 0 h 5427213"/>
              <a:gd name="connsiteX1" fmla="*/ 7772400 w 7772400"/>
              <a:gd name="connsiteY1" fmla="*/ 5427213 h 5427213"/>
              <a:gd name="connsiteX2" fmla="*/ 0 w 7772400"/>
              <a:gd name="connsiteY2" fmla="*/ 5427213 h 5427213"/>
              <a:gd name="connsiteX3" fmla="*/ 0 w 7772400"/>
              <a:gd name="connsiteY3" fmla="*/ 3599641 h 54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400" h="5427213">
                <a:moveTo>
                  <a:pt x="7772400" y="0"/>
                </a:moveTo>
                <a:lnTo>
                  <a:pt x="7772400" y="5427213"/>
                </a:lnTo>
                <a:lnTo>
                  <a:pt x="0" y="5427213"/>
                </a:lnTo>
                <a:lnTo>
                  <a:pt x="0" y="3599641"/>
                </a:lnTo>
                <a:close/>
              </a:path>
            </a:pathLst>
          </a:cu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EE9FA622-8452-4F55-9A76-DE65D02FE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0"/>
          <a:stretch/>
        </p:blipFill>
        <p:spPr>
          <a:xfrm>
            <a:off x="2" y="10"/>
            <a:ext cx="6015567" cy="5029190"/>
          </a:xfrm>
          <a:custGeom>
            <a:avLst/>
            <a:gdLst>
              <a:gd name="connsiteX0" fmla="*/ 0 w 6015567"/>
              <a:gd name="connsiteY0" fmla="*/ 0 h 5029200"/>
              <a:gd name="connsiteX1" fmla="*/ 6015567 w 6015567"/>
              <a:gd name="connsiteY1" fmla="*/ 0 h 5029200"/>
              <a:gd name="connsiteX2" fmla="*/ 6015567 w 6015567"/>
              <a:gd name="connsiteY2" fmla="*/ 3383378 h 5029200"/>
              <a:gd name="connsiteX3" fmla="*/ 0 w 6015567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567" h="5029200">
                <a:moveTo>
                  <a:pt x="0" y="0"/>
                </a:moveTo>
                <a:lnTo>
                  <a:pt x="6015567" y="0"/>
                </a:lnTo>
                <a:lnTo>
                  <a:pt x="6015567" y="3383378"/>
                </a:lnTo>
                <a:lnTo>
                  <a:pt x="0" y="5029200"/>
                </a:lnTo>
                <a:close/>
              </a:path>
            </a:pathLst>
          </a:custGeom>
        </p:spPr>
      </p:pic>
      <p:sp>
        <p:nvSpPr>
          <p:cNvPr id="34" name="Freeform: Shape 27">
            <a:extLst>
              <a:ext uri="{FF2B5EF4-FFF2-40B4-BE49-F238E27FC236}">
                <a16:creationId xmlns:a16="http://schemas.microsoft.com/office/drawing/2014/main" id="{96E3985B-1D61-4D32-9CAA-B9C53E7C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0"/>
            <a:ext cx="6015566" cy="3339366"/>
          </a:xfrm>
          <a:custGeom>
            <a:avLst/>
            <a:gdLst>
              <a:gd name="connsiteX0" fmla="*/ 0 w 6015566"/>
              <a:gd name="connsiteY0" fmla="*/ 0 h 3339366"/>
              <a:gd name="connsiteX1" fmla="*/ 6015566 w 6015566"/>
              <a:gd name="connsiteY1" fmla="*/ 0 h 3339366"/>
              <a:gd name="connsiteX2" fmla="*/ 6015566 w 6015566"/>
              <a:gd name="connsiteY2" fmla="*/ 1693544 h 3339366"/>
              <a:gd name="connsiteX3" fmla="*/ 0 w 6015566"/>
              <a:gd name="connsiteY3" fmla="*/ 3339366 h 33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566" h="3339366">
                <a:moveTo>
                  <a:pt x="0" y="0"/>
                </a:moveTo>
                <a:lnTo>
                  <a:pt x="6015566" y="0"/>
                </a:lnTo>
                <a:lnTo>
                  <a:pt x="6015566" y="1693544"/>
                </a:lnTo>
                <a:lnTo>
                  <a:pt x="0" y="333936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7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9">
            <a:extLst>
              <a:ext uri="{FF2B5EF4-FFF2-40B4-BE49-F238E27FC236}">
                <a16:creationId xmlns:a16="http://schemas.microsoft.com/office/drawing/2014/main" id="{1E721C1C-25F9-4317-B872-2444BC5A8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92C555F-2EA8-43FC-804A-C8A0197DE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E2B455-492A-43D3-B378-54B66D571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F09B3D2-B58A-4ABA-B2A8-4680BF06C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FA9C903-985C-4D49-8C1A-6EB5017F8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E12832F-B33A-49C7-8994-68EED8552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6F17E22-3CE0-4111-ADB4-5612B4B35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9E3FD99-5A4A-45A3-A6F7-37CE98B52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F6B9C22-3B33-4E9D-ADFA-7EB9D3771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8791F96-6634-47EA-9924-199C50ADB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E246BDC-8C6E-4555-9F43-E9B2D16B2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8C52D362-7DF3-4B09-BDB3-0B7FBD24E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b="92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2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DCB3312-1E5C-4E82-B1E6-A7AA2DF2A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1555794"/>
            <a:ext cx="4650004" cy="375487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6F91CA4-6DBE-41FE-9BC9-D15E5505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7" y="1689481"/>
            <a:ext cx="4650004" cy="34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E54C1A97-BFFF-4B35-A81B-A8E02A790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1A7D060-AA23-44F9-82DB-D25BCC85C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r="7167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3C96B39-19FB-4804-8C7B-316F52754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7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wall, floor, table&#10;&#10;Description automatically generated">
            <a:extLst>
              <a:ext uri="{FF2B5EF4-FFF2-40B4-BE49-F238E27FC236}">
                <a16:creationId xmlns:a16="http://schemas.microsoft.com/office/drawing/2014/main" id="{FBB7343F-A9CC-4E6E-8C60-270993F30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0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B736EEA0-F719-4D80-B415-DE963733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1" r="1" b="1375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21113128-E735-4F01-A058-7B03BF35A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" r="2" b="13438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5D3B051F-FC67-4275-B1FB-3FE66E1857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b="1879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270</Words>
  <Application>Microsoft Office PowerPoint</Application>
  <PresentationFormat>Widescreen</PresentationFormat>
  <Paragraphs>33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 Light</vt:lpstr>
      <vt:lpstr>Trebuchet MS</vt:lpstr>
      <vt:lpstr>Wingdings 3</vt:lpstr>
      <vt:lpstr>Facet</vt:lpstr>
      <vt:lpstr>Welcome to the Thursday Breakfast Meeting</vt:lpstr>
      <vt:lpstr>CAR Legislative Day &amp; Business Meetings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Investment Housing Action Items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Thursday Breakfast Meeting</dc:title>
  <dc:creator>Tony Capitelli</dc:creator>
  <cp:lastModifiedBy>Tony Capitelli</cp:lastModifiedBy>
  <cp:revision>3</cp:revision>
  <dcterms:created xsi:type="dcterms:W3CDTF">2019-05-07T17:32:45Z</dcterms:created>
  <dcterms:modified xsi:type="dcterms:W3CDTF">2019-05-07T22:53:53Z</dcterms:modified>
</cp:coreProperties>
</file>