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3"/>
    <p:sldMasterId id="2147483673" r:id="rId4"/>
    <p:sldMasterId id="2147483685" r:id="rId5"/>
    <p:sldMasterId id="2147483697" r:id="rId6"/>
    <p:sldMasterId id="2147483906" r:id="rId7"/>
    <p:sldMasterId id="2147483919" r:id="rId8"/>
    <p:sldMasterId id="2147483934" r:id="rId9"/>
    <p:sldMasterId id="2147483947" r:id="rId10"/>
  </p:sldMasterIdLst>
  <p:notesMasterIdLst>
    <p:notesMasterId r:id="rId88"/>
  </p:notesMasterIdLst>
  <p:handoutMasterIdLst>
    <p:handoutMasterId r:id="rId89"/>
  </p:handoutMasterIdLst>
  <p:sldIdLst>
    <p:sldId id="2443" r:id="rId11"/>
    <p:sldId id="2442" r:id="rId12"/>
    <p:sldId id="2444" r:id="rId13"/>
    <p:sldId id="2339" r:id="rId14"/>
    <p:sldId id="2425" r:id="rId15"/>
    <p:sldId id="2467" r:id="rId16"/>
    <p:sldId id="2337" r:id="rId17"/>
    <p:sldId id="2389" r:id="rId18"/>
    <p:sldId id="2414" r:id="rId19"/>
    <p:sldId id="2424" r:id="rId20"/>
    <p:sldId id="2470" r:id="rId21"/>
    <p:sldId id="2468" r:id="rId22"/>
    <p:sldId id="2361" r:id="rId23"/>
    <p:sldId id="2362" r:id="rId24"/>
    <p:sldId id="2363" r:id="rId25"/>
    <p:sldId id="2421" r:id="rId26"/>
    <p:sldId id="2458" r:id="rId27"/>
    <p:sldId id="2459" r:id="rId28"/>
    <p:sldId id="2364" r:id="rId29"/>
    <p:sldId id="2366" r:id="rId30"/>
    <p:sldId id="2447" r:id="rId31"/>
    <p:sldId id="2448" r:id="rId32"/>
    <p:sldId id="2449" r:id="rId33"/>
    <p:sldId id="2450" r:id="rId34"/>
    <p:sldId id="2379" r:id="rId35"/>
    <p:sldId id="2463" r:id="rId36"/>
    <p:sldId id="2464" r:id="rId37"/>
    <p:sldId id="2380" r:id="rId38"/>
    <p:sldId id="2373" r:id="rId39"/>
    <p:sldId id="2374" r:id="rId40"/>
    <p:sldId id="2375" r:id="rId41"/>
    <p:sldId id="2377" r:id="rId42"/>
    <p:sldId id="2462" r:id="rId43"/>
    <p:sldId id="2461" r:id="rId44"/>
    <p:sldId id="2460" r:id="rId45"/>
    <p:sldId id="2413" r:id="rId46"/>
    <p:sldId id="2417" r:id="rId47"/>
    <p:sldId id="2340" r:id="rId48"/>
    <p:sldId id="2465" r:id="rId49"/>
    <p:sldId id="2466" r:id="rId50"/>
    <p:sldId id="2344" r:id="rId51"/>
    <p:sldId id="2346" r:id="rId52"/>
    <p:sldId id="2401" r:id="rId53"/>
    <p:sldId id="2402" r:id="rId54"/>
    <p:sldId id="2403" r:id="rId55"/>
    <p:sldId id="2404" r:id="rId56"/>
    <p:sldId id="2345" r:id="rId57"/>
    <p:sldId id="2406" r:id="rId58"/>
    <p:sldId id="2407" r:id="rId59"/>
    <p:sldId id="2457" r:id="rId60"/>
    <p:sldId id="2409" r:id="rId61"/>
    <p:sldId id="2410" r:id="rId62"/>
    <p:sldId id="2411" r:id="rId63"/>
    <p:sldId id="2416" r:id="rId64"/>
    <p:sldId id="2418" r:id="rId65"/>
    <p:sldId id="2451" r:id="rId66"/>
    <p:sldId id="2452" r:id="rId67"/>
    <p:sldId id="2453" r:id="rId68"/>
    <p:sldId id="2454" r:id="rId69"/>
    <p:sldId id="2471" r:id="rId70"/>
    <p:sldId id="2455" r:id="rId71"/>
    <p:sldId id="2456" r:id="rId72"/>
    <p:sldId id="2422" r:id="rId73"/>
    <p:sldId id="2423" r:id="rId74"/>
    <p:sldId id="2359" r:id="rId75"/>
    <p:sldId id="2342" r:id="rId76"/>
    <p:sldId id="2427" r:id="rId77"/>
    <p:sldId id="2397" r:id="rId78"/>
    <p:sldId id="2360" r:id="rId79"/>
    <p:sldId id="2429" r:id="rId80"/>
    <p:sldId id="2430" r:id="rId81"/>
    <p:sldId id="2381" r:id="rId82"/>
    <p:sldId id="2382" r:id="rId83"/>
    <p:sldId id="2399" r:id="rId84"/>
    <p:sldId id="2434" r:id="rId85"/>
    <p:sldId id="2412" r:id="rId86"/>
    <p:sldId id="2445" r:id="rId87"/>
  </p:sldIdLst>
  <p:sldSz cx="12192000" cy="6858000"/>
  <p:notesSz cx="7315200" cy="9601200"/>
  <p:defaultTextStyle>
    <a:defPPr>
      <a:defRPr lang="en-US"/>
    </a:defPPr>
    <a:lvl1pPr algn="l" rtl="0" eaLnBrk="0" fontAlgn="base" hangingPunct="0">
      <a:spcBef>
        <a:spcPct val="0"/>
      </a:spcBef>
      <a:spcAft>
        <a:spcPct val="0"/>
      </a:spcAft>
      <a:defRPr sz="2400" kern="1200" baseline="-25000">
        <a:solidFill>
          <a:schemeClr val="tx1"/>
        </a:solidFill>
        <a:latin typeface="Times"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baseline="-25000">
        <a:solidFill>
          <a:schemeClr val="tx1"/>
        </a:solidFill>
        <a:latin typeface="Times"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baseline="-25000">
        <a:solidFill>
          <a:schemeClr val="tx1"/>
        </a:solidFill>
        <a:latin typeface="Times"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baseline="-25000">
        <a:solidFill>
          <a:schemeClr val="tx1"/>
        </a:solidFill>
        <a:latin typeface="Times"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baseline="-25000">
        <a:solidFill>
          <a:schemeClr val="tx1"/>
        </a:solidFill>
        <a:latin typeface="Times" panose="02020603050405020304" pitchFamily="18" charset="0"/>
        <a:ea typeface="+mn-ea"/>
        <a:cs typeface="Arial" panose="020B0604020202020204" pitchFamily="34" charset="0"/>
      </a:defRPr>
    </a:lvl5pPr>
    <a:lvl6pPr marL="2286000" algn="l" defTabSz="914400" rtl="0" eaLnBrk="1" latinLnBrk="0" hangingPunct="1">
      <a:defRPr sz="2400" kern="1200" baseline="-25000">
        <a:solidFill>
          <a:schemeClr val="tx1"/>
        </a:solidFill>
        <a:latin typeface="Times" panose="02020603050405020304" pitchFamily="18" charset="0"/>
        <a:ea typeface="+mn-ea"/>
        <a:cs typeface="Arial" panose="020B0604020202020204" pitchFamily="34" charset="0"/>
      </a:defRPr>
    </a:lvl6pPr>
    <a:lvl7pPr marL="2743200" algn="l" defTabSz="914400" rtl="0" eaLnBrk="1" latinLnBrk="0" hangingPunct="1">
      <a:defRPr sz="2400" kern="1200" baseline="-25000">
        <a:solidFill>
          <a:schemeClr val="tx1"/>
        </a:solidFill>
        <a:latin typeface="Times" panose="02020603050405020304" pitchFamily="18" charset="0"/>
        <a:ea typeface="+mn-ea"/>
        <a:cs typeface="Arial" panose="020B0604020202020204" pitchFamily="34" charset="0"/>
      </a:defRPr>
    </a:lvl7pPr>
    <a:lvl8pPr marL="3200400" algn="l" defTabSz="914400" rtl="0" eaLnBrk="1" latinLnBrk="0" hangingPunct="1">
      <a:defRPr sz="2400" kern="1200" baseline="-25000">
        <a:solidFill>
          <a:schemeClr val="tx1"/>
        </a:solidFill>
        <a:latin typeface="Times" panose="02020603050405020304" pitchFamily="18" charset="0"/>
        <a:ea typeface="+mn-ea"/>
        <a:cs typeface="Arial" panose="020B0604020202020204" pitchFamily="34" charset="0"/>
      </a:defRPr>
    </a:lvl8pPr>
    <a:lvl9pPr marL="3657600" algn="l" defTabSz="914400" rtl="0" eaLnBrk="1" latinLnBrk="0" hangingPunct="1">
      <a:defRPr sz="2400" kern="1200" baseline="-25000">
        <a:solidFill>
          <a:schemeClr val="tx1"/>
        </a:solidFill>
        <a:latin typeface="Times"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422B26"/>
    <a:srgbClr val="663300"/>
    <a:srgbClr val="652103"/>
    <a:srgbClr val="E1E1E1"/>
    <a:srgbClr val="DFDFD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04" autoAdjust="0"/>
    <p:restoredTop sz="77807" autoAdjust="0"/>
  </p:normalViewPr>
  <p:slideViewPr>
    <p:cSldViewPr>
      <p:cViewPr varScale="1">
        <p:scale>
          <a:sx n="63" d="100"/>
          <a:sy n="63" d="100"/>
        </p:scale>
        <p:origin x="1070" y="62"/>
      </p:cViewPr>
      <p:guideLst>
        <p:guide orient="horz" pos="2160"/>
        <p:guide pos="3840"/>
      </p:guideLst>
    </p:cSldViewPr>
  </p:slideViewPr>
  <p:outlineViewPr>
    <p:cViewPr>
      <p:scale>
        <a:sx n="33" d="100"/>
        <a:sy n="33" d="100"/>
      </p:scale>
      <p:origin x="0" y="4199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9" d="100"/>
          <a:sy n="59" d="100"/>
        </p:scale>
        <p:origin x="2630" y="11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slide" Target="slides/slide74.xml"/><Relationship Id="rId89" Type="http://schemas.openxmlformats.org/officeDocument/2006/relationships/handoutMaster" Target="handoutMasters/handoutMaster1.xml"/><Relationship Id="rId7" Type="http://schemas.openxmlformats.org/officeDocument/2006/relationships/slideMaster" Target="slideMasters/slideMaster5.xml"/><Relationship Id="rId71" Type="http://schemas.openxmlformats.org/officeDocument/2006/relationships/slide" Target="slides/slide61.xml"/><Relationship Id="rId9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slide" Target="slides/slide77.xml"/><Relationship Id="rId5" Type="http://schemas.openxmlformats.org/officeDocument/2006/relationships/slideMaster" Target="slideMasters/slideMaster3.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presProps" Target="presProp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6.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tableStyles" Target="tableStyles.xml"/><Relationship Id="rId3" Type="http://schemas.openxmlformats.org/officeDocument/2006/relationships/slideMaster" Target="slideMasters/slideMaster1.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8.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4" Type="http://schemas.openxmlformats.org/officeDocument/2006/relationships/slideMaster" Target="slideMasters/slideMaster2.xml"/><Relationship Id="rId9" Type="http://schemas.openxmlformats.org/officeDocument/2006/relationships/slideMaster" Target="slideMasters/slideMaster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9858" name="Rectangle 2"/>
          <p:cNvSpPr>
            <a:spLocks noGrp="1" noChangeArrowheads="1"/>
          </p:cNvSpPr>
          <p:nvPr>
            <p:ph type="hdr" sz="quarter"/>
          </p:nvPr>
        </p:nvSpPr>
        <p:spPr bwMode="auto">
          <a:xfrm>
            <a:off x="369268" y="3"/>
            <a:ext cx="3121363" cy="479733"/>
          </a:xfrm>
          <a:prstGeom prst="rect">
            <a:avLst/>
          </a:prstGeom>
          <a:noFill/>
          <a:ln w="9525">
            <a:noFill/>
            <a:miter lim="800000"/>
            <a:headEnd/>
            <a:tailEnd/>
          </a:ln>
          <a:effectLst/>
        </p:spPr>
        <p:txBody>
          <a:bodyPr vert="horz" wrap="square" lIns="95935" tIns="47968" rIns="95935" bIns="47968" numCol="1" anchor="t" anchorCtr="0" compatLnSpc="1">
            <a:prstTxWarp prst="textNoShape">
              <a:avLst/>
            </a:prstTxWarp>
          </a:bodyPr>
          <a:lstStyle>
            <a:lvl1pPr defTabSz="958505" eaLnBrk="0" hangingPunct="0">
              <a:defRPr sz="1300" baseline="0">
                <a:latin typeface="Times" charset="0"/>
                <a:cs typeface="+mn-cs"/>
              </a:defRPr>
            </a:lvl1pPr>
          </a:lstStyle>
          <a:p>
            <a:pPr>
              <a:defRPr/>
            </a:pPr>
            <a:r>
              <a:rPr lang="en-US" dirty="0" smtClean="0"/>
              <a:t>Sexual Harassment Prevention Training 2019 		</a:t>
            </a:r>
            <a:endParaRPr lang="en-US" dirty="0"/>
          </a:p>
        </p:txBody>
      </p:sp>
      <p:sp>
        <p:nvSpPr>
          <p:cNvPr id="249859" name="Rectangle 3"/>
          <p:cNvSpPr>
            <a:spLocks noGrp="1" noChangeArrowheads="1"/>
          </p:cNvSpPr>
          <p:nvPr>
            <p:ph type="dt" sz="quarter" idx="1"/>
          </p:nvPr>
        </p:nvSpPr>
        <p:spPr bwMode="auto">
          <a:xfrm>
            <a:off x="3978414" y="3"/>
            <a:ext cx="3169810" cy="479733"/>
          </a:xfrm>
          <a:prstGeom prst="rect">
            <a:avLst/>
          </a:prstGeom>
          <a:noFill/>
          <a:ln w="9525">
            <a:noFill/>
            <a:miter lim="800000"/>
            <a:headEnd/>
            <a:tailEnd/>
          </a:ln>
          <a:effectLst/>
        </p:spPr>
        <p:txBody>
          <a:bodyPr vert="horz" wrap="square" lIns="95935" tIns="47968" rIns="95935" bIns="47968" numCol="1" anchor="t" anchorCtr="0" compatLnSpc="1">
            <a:prstTxWarp prst="textNoShape">
              <a:avLst/>
            </a:prstTxWarp>
          </a:bodyPr>
          <a:lstStyle>
            <a:lvl1pPr algn="r" defTabSz="958505" eaLnBrk="0" hangingPunct="0">
              <a:defRPr sz="1300" baseline="0">
                <a:latin typeface="Times" charset="0"/>
                <a:cs typeface="+mn-cs"/>
              </a:defRPr>
            </a:lvl1pPr>
          </a:lstStyle>
          <a:p>
            <a:pPr>
              <a:defRPr/>
            </a:pPr>
            <a:r>
              <a:rPr lang="en-US" dirty="0" smtClean="0"/>
              <a:t>041619</a:t>
            </a:r>
            <a:endParaRPr lang="en-US" dirty="0"/>
          </a:p>
        </p:txBody>
      </p:sp>
      <p:sp>
        <p:nvSpPr>
          <p:cNvPr id="249860" name="Rectangle 4"/>
          <p:cNvSpPr>
            <a:spLocks noGrp="1" noChangeArrowheads="1"/>
          </p:cNvSpPr>
          <p:nvPr>
            <p:ph type="ftr" sz="quarter" idx="2"/>
          </p:nvPr>
        </p:nvSpPr>
        <p:spPr bwMode="auto">
          <a:xfrm>
            <a:off x="9" y="9119841"/>
            <a:ext cx="3169810" cy="479733"/>
          </a:xfrm>
          <a:prstGeom prst="rect">
            <a:avLst/>
          </a:prstGeom>
          <a:noFill/>
          <a:ln w="9525">
            <a:noFill/>
            <a:miter lim="800000"/>
            <a:headEnd/>
            <a:tailEnd/>
          </a:ln>
          <a:effectLst/>
        </p:spPr>
        <p:txBody>
          <a:bodyPr vert="horz" wrap="square" lIns="95935" tIns="47968" rIns="95935" bIns="47968" numCol="1" anchor="b" anchorCtr="0" compatLnSpc="1">
            <a:prstTxWarp prst="textNoShape">
              <a:avLst/>
            </a:prstTxWarp>
          </a:bodyPr>
          <a:lstStyle>
            <a:lvl1pPr defTabSz="958505" eaLnBrk="0" hangingPunct="0">
              <a:defRPr sz="1300" baseline="0">
                <a:latin typeface="Times" charset="0"/>
                <a:cs typeface="+mn-cs"/>
              </a:defRPr>
            </a:lvl1pPr>
          </a:lstStyle>
          <a:p>
            <a:pPr>
              <a:defRPr/>
            </a:pPr>
            <a:r>
              <a:rPr lang="en-US" dirty="0" smtClean="0"/>
              <a:t>Tyler &amp; Bursch, LLP</a:t>
            </a:r>
            <a:endParaRPr lang="en-US" dirty="0"/>
          </a:p>
        </p:txBody>
      </p:sp>
      <p:sp>
        <p:nvSpPr>
          <p:cNvPr id="249861" name="Rectangle 5"/>
          <p:cNvSpPr>
            <a:spLocks noGrp="1" noChangeArrowheads="1"/>
          </p:cNvSpPr>
          <p:nvPr>
            <p:ph type="sldNum" sz="quarter" idx="3"/>
          </p:nvPr>
        </p:nvSpPr>
        <p:spPr bwMode="auto">
          <a:xfrm>
            <a:off x="4143743" y="9119841"/>
            <a:ext cx="3169810" cy="479733"/>
          </a:xfrm>
          <a:prstGeom prst="rect">
            <a:avLst/>
          </a:prstGeom>
          <a:noFill/>
          <a:ln w="9525">
            <a:noFill/>
            <a:miter lim="800000"/>
            <a:headEnd/>
            <a:tailEnd/>
          </a:ln>
          <a:effectLst/>
        </p:spPr>
        <p:txBody>
          <a:bodyPr vert="horz" wrap="square" lIns="95935" tIns="47968" rIns="95935" bIns="47968" numCol="1" anchor="b" anchorCtr="0" compatLnSpc="1">
            <a:prstTxWarp prst="textNoShape">
              <a:avLst/>
            </a:prstTxWarp>
          </a:bodyPr>
          <a:lstStyle>
            <a:lvl1pPr algn="r" defTabSz="958505" eaLnBrk="0" hangingPunct="0">
              <a:defRPr sz="1300" baseline="0">
                <a:latin typeface="Times" charset="0"/>
                <a:cs typeface="+mn-cs"/>
              </a:defRPr>
            </a:lvl1pPr>
          </a:lstStyle>
          <a:p>
            <a:pPr>
              <a:defRPr/>
            </a:pPr>
            <a:fld id="{4B2181BB-AB12-4745-BDFB-E035EC48067B}" type="slidenum">
              <a:rPr lang="en-US" smtClean="0"/>
              <a:pPr>
                <a:defRPr/>
              </a:pPr>
              <a:t>‹#›</a:t>
            </a:fld>
            <a:endParaRPr lang="en-US" dirty="0"/>
          </a:p>
        </p:txBody>
      </p:sp>
    </p:spTree>
    <p:extLst>
      <p:ext uri="{BB962C8B-B14F-4D97-AF65-F5344CB8AC3E}">
        <p14:creationId xmlns:p14="http://schemas.microsoft.com/office/powerpoint/2010/main" val="609124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9" y="11"/>
            <a:ext cx="3169810" cy="479733"/>
          </a:xfrm>
          <a:prstGeom prst="rect">
            <a:avLst/>
          </a:prstGeom>
          <a:noFill/>
          <a:ln w="9525">
            <a:noFill/>
            <a:miter lim="800000"/>
            <a:headEnd/>
            <a:tailEnd/>
          </a:ln>
          <a:effectLst/>
        </p:spPr>
        <p:txBody>
          <a:bodyPr vert="horz" wrap="square" lIns="95935" tIns="47968" rIns="95935" bIns="47968" numCol="1" anchor="t" anchorCtr="0" compatLnSpc="1">
            <a:prstTxWarp prst="textNoShape">
              <a:avLst/>
            </a:prstTxWarp>
          </a:bodyPr>
          <a:lstStyle>
            <a:lvl1pPr defTabSz="958505" eaLnBrk="0" hangingPunct="0">
              <a:defRPr sz="1300" baseline="0">
                <a:latin typeface="Times" charset="0"/>
                <a:cs typeface="+mn-cs"/>
              </a:defRPr>
            </a:lvl1pPr>
          </a:lstStyle>
          <a:p>
            <a:pPr>
              <a:defRPr/>
            </a:pPr>
            <a:endParaRPr lang="en-US" dirty="0"/>
          </a:p>
        </p:txBody>
      </p:sp>
      <p:sp>
        <p:nvSpPr>
          <p:cNvPr id="22531" name="Rectangle 3"/>
          <p:cNvSpPr>
            <a:spLocks noGrp="1" noChangeArrowheads="1"/>
          </p:cNvSpPr>
          <p:nvPr>
            <p:ph type="dt" idx="1"/>
          </p:nvPr>
        </p:nvSpPr>
        <p:spPr bwMode="auto">
          <a:xfrm>
            <a:off x="4143743" y="11"/>
            <a:ext cx="3169810" cy="479733"/>
          </a:xfrm>
          <a:prstGeom prst="rect">
            <a:avLst/>
          </a:prstGeom>
          <a:noFill/>
          <a:ln w="9525">
            <a:noFill/>
            <a:miter lim="800000"/>
            <a:headEnd/>
            <a:tailEnd/>
          </a:ln>
          <a:effectLst/>
        </p:spPr>
        <p:txBody>
          <a:bodyPr vert="horz" wrap="square" lIns="95935" tIns="47968" rIns="95935" bIns="47968" numCol="1" anchor="t" anchorCtr="0" compatLnSpc="1">
            <a:prstTxWarp prst="textNoShape">
              <a:avLst/>
            </a:prstTxWarp>
          </a:bodyPr>
          <a:lstStyle>
            <a:lvl1pPr algn="r" defTabSz="958505" eaLnBrk="0" hangingPunct="0">
              <a:defRPr sz="1300" baseline="0">
                <a:latin typeface="Times" charset="0"/>
                <a:cs typeface="+mn-cs"/>
              </a:defRPr>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458788" y="720725"/>
            <a:ext cx="6397625" cy="3598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730873" y="4561559"/>
            <a:ext cx="5853483" cy="4319231"/>
          </a:xfrm>
          <a:prstGeom prst="rect">
            <a:avLst/>
          </a:prstGeom>
          <a:noFill/>
          <a:ln w="9525">
            <a:noFill/>
            <a:miter lim="800000"/>
            <a:headEnd/>
            <a:tailEnd/>
          </a:ln>
          <a:effectLst/>
        </p:spPr>
        <p:txBody>
          <a:bodyPr vert="horz" wrap="square" lIns="95935" tIns="47968" rIns="95935" bIns="4796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9" y="9119841"/>
            <a:ext cx="3169810" cy="479733"/>
          </a:xfrm>
          <a:prstGeom prst="rect">
            <a:avLst/>
          </a:prstGeom>
          <a:noFill/>
          <a:ln w="9525">
            <a:noFill/>
            <a:miter lim="800000"/>
            <a:headEnd/>
            <a:tailEnd/>
          </a:ln>
          <a:effectLst/>
        </p:spPr>
        <p:txBody>
          <a:bodyPr vert="horz" wrap="square" lIns="95935" tIns="47968" rIns="95935" bIns="47968" numCol="1" anchor="b" anchorCtr="0" compatLnSpc="1">
            <a:prstTxWarp prst="textNoShape">
              <a:avLst/>
            </a:prstTxWarp>
          </a:bodyPr>
          <a:lstStyle>
            <a:lvl1pPr defTabSz="958505" eaLnBrk="0" hangingPunct="0">
              <a:defRPr sz="1300" baseline="0">
                <a:latin typeface="Times" charset="0"/>
                <a:cs typeface="+mn-cs"/>
              </a:defRPr>
            </a:lvl1pPr>
          </a:lstStyle>
          <a:p>
            <a:pPr>
              <a:defRPr/>
            </a:pPr>
            <a:endParaRPr lang="en-US" dirty="0"/>
          </a:p>
        </p:txBody>
      </p:sp>
      <p:sp>
        <p:nvSpPr>
          <p:cNvPr id="22535" name="Rectangle 7"/>
          <p:cNvSpPr>
            <a:spLocks noGrp="1" noChangeArrowheads="1"/>
          </p:cNvSpPr>
          <p:nvPr>
            <p:ph type="sldNum" sz="quarter" idx="5"/>
          </p:nvPr>
        </p:nvSpPr>
        <p:spPr bwMode="auto">
          <a:xfrm>
            <a:off x="4143743" y="9119841"/>
            <a:ext cx="3169810" cy="479733"/>
          </a:xfrm>
          <a:prstGeom prst="rect">
            <a:avLst/>
          </a:prstGeom>
          <a:noFill/>
          <a:ln w="9525">
            <a:noFill/>
            <a:miter lim="800000"/>
            <a:headEnd/>
            <a:tailEnd/>
          </a:ln>
          <a:effectLst/>
        </p:spPr>
        <p:txBody>
          <a:bodyPr vert="horz" wrap="square" lIns="95935" tIns="47968" rIns="95935" bIns="47968" numCol="1" anchor="b" anchorCtr="0" compatLnSpc="1">
            <a:prstTxWarp prst="textNoShape">
              <a:avLst/>
            </a:prstTxWarp>
          </a:bodyPr>
          <a:lstStyle>
            <a:lvl1pPr algn="r" defTabSz="958505" eaLnBrk="0" hangingPunct="0">
              <a:defRPr sz="1300" baseline="0">
                <a:latin typeface="Times" charset="0"/>
                <a:cs typeface="+mn-cs"/>
              </a:defRPr>
            </a:lvl1pPr>
          </a:lstStyle>
          <a:p>
            <a:pPr>
              <a:defRPr/>
            </a:pPr>
            <a:fld id="{44C8E09A-7A49-46F5-B3AB-D51BB1C5E1EF}" type="slidenum">
              <a:rPr lang="en-US"/>
              <a:pPr>
                <a:defRPr/>
              </a:pPr>
              <a:t>‹#›</a:t>
            </a:fld>
            <a:endParaRPr lang="en-US" dirty="0"/>
          </a:p>
        </p:txBody>
      </p:sp>
    </p:spTree>
    <p:extLst>
      <p:ext uri="{BB962C8B-B14F-4D97-AF65-F5344CB8AC3E}">
        <p14:creationId xmlns:p14="http://schemas.microsoft.com/office/powerpoint/2010/main" val="24261861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C8E09A-7A49-46F5-B3AB-D51BB1C5E1EF}" type="slidenum">
              <a:rPr lang="en-US" smtClean="0"/>
              <a:pPr>
                <a:defRPr/>
              </a:pPr>
              <a:t>1</a:t>
            </a:fld>
            <a:endParaRPr lang="en-US" dirty="0"/>
          </a:p>
        </p:txBody>
      </p:sp>
    </p:spTree>
    <p:extLst>
      <p:ext uri="{BB962C8B-B14F-4D97-AF65-F5344CB8AC3E}">
        <p14:creationId xmlns:p14="http://schemas.microsoft.com/office/powerpoint/2010/main" val="245783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C8E09A-7A49-46F5-B3AB-D51BB1C5E1EF}" type="slidenum">
              <a:rPr lang="en-US" smtClean="0"/>
              <a:pPr>
                <a:defRPr/>
              </a:pPr>
              <a:t>67</a:t>
            </a:fld>
            <a:endParaRPr lang="en-US" dirty="0"/>
          </a:p>
        </p:txBody>
      </p:sp>
    </p:spTree>
    <p:extLst>
      <p:ext uri="{BB962C8B-B14F-4D97-AF65-F5344CB8AC3E}">
        <p14:creationId xmlns:p14="http://schemas.microsoft.com/office/powerpoint/2010/main" val="528030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C8E09A-7A49-46F5-B3AB-D51BB1C5E1EF}" type="slidenum">
              <a:rPr lang="en-US" smtClean="0"/>
              <a:pPr>
                <a:defRPr/>
              </a:pPr>
              <a:t>75</a:t>
            </a:fld>
            <a:endParaRPr lang="en-US" dirty="0"/>
          </a:p>
        </p:txBody>
      </p:sp>
    </p:spTree>
    <p:extLst>
      <p:ext uri="{BB962C8B-B14F-4D97-AF65-F5344CB8AC3E}">
        <p14:creationId xmlns:p14="http://schemas.microsoft.com/office/powerpoint/2010/main" val="3427309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C8E09A-7A49-46F5-B3AB-D51BB1C5E1EF}" type="slidenum">
              <a:rPr lang="en-US" smtClean="0"/>
              <a:pPr>
                <a:defRPr/>
              </a:pPr>
              <a:t>77</a:t>
            </a:fld>
            <a:endParaRPr lang="en-US" dirty="0"/>
          </a:p>
        </p:txBody>
      </p:sp>
    </p:spTree>
    <p:extLst>
      <p:ext uri="{BB962C8B-B14F-4D97-AF65-F5344CB8AC3E}">
        <p14:creationId xmlns:p14="http://schemas.microsoft.com/office/powerpoint/2010/main" val="3166453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defTabSz="1096017"/>
            <a:fld id="{93E0D7DE-DC23-4FF5-B5DA-26FB0904540F}" type="slidenum">
              <a:rPr lang="en-US" smtClean="0">
                <a:solidFill>
                  <a:srgbClr val="000000"/>
                </a:solidFill>
              </a:rPr>
              <a:pPr defTabSz="1096017"/>
              <a:t>3</a:t>
            </a:fld>
            <a:endParaRPr lang="en-US" dirty="0" smtClean="0">
              <a:solidFill>
                <a:srgbClr val="000000"/>
              </a:solidFill>
            </a:endParaRPr>
          </a:p>
        </p:txBody>
      </p:sp>
      <p:sp>
        <p:nvSpPr>
          <p:cNvPr id="32771" name="Rectangle 2"/>
          <p:cNvSpPr txBox="1">
            <a:spLocks noGrp="1" noChangeArrowheads="1"/>
          </p:cNvSpPr>
          <p:nvPr/>
        </p:nvSpPr>
        <p:spPr bwMode="auto">
          <a:xfrm>
            <a:off x="12" y="21"/>
            <a:ext cx="3796526" cy="549462"/>
          </a:xfrm>
          <a:prstGeom prst="rect">
            <a:avLst/>
          </a:prstGeom>
          <a:noFill/>
          <a:ln w="9525">
            <a:noFill/>
            <a:miter lim="800000"/>
            <a:headEnd/>
            <a:tailEnd/>
          </a:ln>
        </p:spPr>
        <p:txBody>
          <a:bodyPr lIns="110458" tIns="55224" rIns="110458" bIns="55224"/>
          <a:lstStyle/>
          <a:p>
            <a:pPr defTabSz="1096017" eaLnBrk="1" hangingPunct="1"/>
            <a:r>
              <a:rPr lang="en-US" sz="1400" baseline="0" dirty="0">
                <a:solidFill>
                  <a:srgbClr val="000000"/>
                </a:solidFill>
              </a:rPr>
              <a:t>7March2014</a:t>
            </a:r>
          </a:p>
        </p:txBody>
      </p:sp>
      <p:sp>
        <p:nvSpPr>
          <p:cNvPr id="32772" name="Rectangle 7"/>
          <p:cNvSpPr txBox="1">
            <a:spLocks noGrp="1" noChangeArrowheads="1"/>
          </p:cNvSpPr>
          <p:nvPr/>
        </p:nvSpPr>
        <p:spPr bwMode="auto">
          <a:xfrm>
            <a:off x="4961914" y="10452519"/>
            <a:ext cx="3796526" cy="549462"/>
          </a:xfrm>
          <a:prstGeom prst="rect">
            <a:avLst/>
          </a:prstGeom>
          <a:noFill/>
          <a:ln w="9525">
            <a:noFill/>
            <a:miter lim="800000"/>
            <a:headEnd/>
            <a:tailEnd/>
          </a:ln>
        </p:spPr>
        <p:txBody>
          <a:bodyPr lIns="110458" tIns="55224" rIns="110458" bIns="55224" anchor="b"/>
          <a:lstStyle/>
          <a:p>
            <a:pPr algn="r" defTabSz="1096017" eaLnBrk="1" hangingPunct="1"/>
            <a:fld id="{BEA6FE5D-1622-4375-8323-B49166FD8E56}" type="slidenum">
              <a:rPr lang="en-US" sz="1400" baseline="0">
                <a:solidFill>
                  <a:srgbClr val="000000"/>
                </a:solidFill>
              </a:rPr>
              <a:pPr algn="r" defTabSz="1096017" eaLnBrk="1" hangingPunct="1"/>
              <a:t>3</a:t>
            </a:fld>
            <a:endParaRPr lang="en-US" sz="1400" baseline="0" dirty="0">
              <a:solidFill>
                <a:srgbClr val="000000"/>
              </a:solidFill>
            </a:endParaRPr>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xfrm>
            <a:off x="876439" y="5227174"/>
            <a:ext cx="7007503" cy="4950613"/>
          </a:xfrm>
          <a:noFill/>
          <a:ln/>
        </p:spPr>
        <p:txBody>
          <a:bodyPr lIns="110458" tIns="55224" rIns="110458" bIns="55224"/>
          <a:lstStyle/>
          <a:p>
            <a:pPr eaLnBrk="1" hangingPunct="1"/>
            <a:endParaRPr lang="en-US" dirty="0" smtClean="0">
              <a:latin typeface="Times" pitchFamily="18" charset="0"/>
            </a:endParaRPr>
          </a:p>
        </p:txBody>
      </p:sp>
    </p:spTree>
    <p:extLst>
      <p:ext uri="{BB962C8B-B14F-4D97-AF65-F5344CB8AC3E}">
        <p14:creationId xmlns:p14="http://schemas.microsoft.com/office/powerpoint/2010/main" val="800788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C8E09A-7A49-46F5-B3AB-D51BB1C5E1EF}" type="slidenum">
              <a:rPr lang="en-US" smtClean="0"/>
              <a:pPr>
                <a:defRPr/>
              </a:pPr>
              <a:t>8</a:t>
            </a:fld>
            <a:endParaRPr lang="en-US" dirty="0"/>
          </a:p>
        </p:txBody>
      </p:sp>
    </p:spTree>
    <p:extLst>
      <p:ext uri="{BB962C8B-B14F-4D97-AF65-F5344CB8AC3E}">
        <p14:creationId xmlns:p14="http://schemas.microsoft.com/office/powerpoint/2010/main" val="2371900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C8E09A-7A49-46F5-B3AB-D51BB1C5E1EF}" type="slidenum">
              <a:rPr lang="en-US" smtClean="0"/>
              <a:pPr>
                <a:defRPr/>
              </a:pPr>
              <a:t>10</a:t>
            </a:fld>
            <a:endParaRPr lang="en-US" dirty="0"/>
          </a:p>
        </p:txBody>
      </p:sp>
    </p:spTree>
    <p:extLst>
      <p:ext uri="{BB962C8B-B14F-4D97-AF65-F5344CB8AC3E}">
        <p14:creationId xmlns:p14="http://schemas.microsoft.com/office/powerpoint/2010/main" val="1282143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C8E09A-7A49-46F5-B3AB-D51BB1C5E1EF}" type="slidenum">
              <a:rPr lang="en-US" smtClean="0"/>
              <a:pPr>
                <a:defRPr/>
              </a:pPr>
              <a:t>23</a:t>
            </a:fld>
            <a:endParaRPr lang="en-US" dirty="0"/>
          </a:p>
        </p:txBody>
      </p:sp>
    </p:spTree>
    <p:extLst>
      <p:ext uri="{BB962C8B-B14F-4D97-AF65-F5344CB8AC3E}">
        <p14:creationId xmlns:p14="http://schemas.microsoft.com/office/powerpoint/2010/main" val="3213055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C8E09A-7A49-46F5-B3AB-D51BB1C5E1EF}" type="slidenum">
              <a:rPr lang="en-US" smtClean="0"/>
              <a:pPr>
                <a:defRPr/>
              </a:pPr>
              <a:t>38</a:t>
            </a:fld>
            <a:endParaRPr lang="en-US" dirty="0"/>
          </a:p>
        </p:txBody>
      </p:sp>
    </p:spTree>
    <p:extLst>
      <p:ext uri="{BB962C8B-B14F-4D97-AF65-F5344CB8AC3E}">
        <p14:creationId xmlns:p14="http://schemas.microsoft.com/office/powerpoint/2010/main" val="3222002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C8E09A-7A49-46F5-B3AB-D51BB1C5E1EF}" type="slidenum">
              <a:rPr lang="en-US" smtClean="0"/>
              <a:pPr>
                <a:defRPr/>
              </a:pPr>
              <a:t>53</a:t>
            </a:fld>
            <a:endParaRPr lang="en-US" dirty="0"/>
          </a:p>
        </p:txBody>
      </p:sp>
    </p:spTree>
    <p:extLst>
      <p:ext uri="{BB962C8B-B14F-4D97-AF65-F5344CB8AC3E}">
        <p14:creationId xmlns:p14="http://schemas.microsoft.com/office/powerpoint/2010/main" val="3908696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C8E09A-7A49-46F5-B3AB-D51BB1C5E1EF}" type="slidenum">
              <a:rPr lang="en-US" smtClean="0"/>
              <a:pPr>
                <a:defRPr/>
              </a:pPr>
              <a:t>64</a:t>
            </a:fld>
            <a:endParaRPr lang="en-US" dirty="0"/>
          </a:p>
        </p:txBody>
      </p:sp>
    </p:spTree>
    <p:extLst>
      <p:ext uri="{BB962C8B-B14F-4D97-AF65-F5344CB8AC3E}">
        <p14:creationId xmlns:p14="http://schemas.microsoft.com/office/powerpoint/2010/main" val="2511620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C8E09A-7A49-46F5-B3AB-D51BB1C5E1EF}" type="slidenum">
              <a:rPr lang="en-US" smtClean="0"/>
              <a:pPr>
                <a:defRPr/>
              </a:pPr>
              <a:t>66</a:t>
            </a:fld>
            <a:endParaRPr lang="en-US" dirty="0"/>
          </a:p>
        </p:txBody>
      </p:sp>
    </p:spTree>
    <p:extLst>
      <p:ext uri="{BB962C8B-B14F-4D97-AF65-F5344CB8AC3E}">
        <p14:creationId xmlns:p14="http://schemas.microsoft.com/office/powerpoint/2010/main" val="470172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www.glawgroupapc.com/" TargetMode="External"/><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www.glawgroupapc.com/" TargetMode="External"/><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hyperlink" Target="http://www.glawgroupapc.com/" TargetMode="External"/><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2479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0454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7966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5314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619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321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507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6415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630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7228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007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62752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2596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32481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705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7933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66A861C-9895-43C5-8830-E01A1930801F}" type="datetime1">
              <a:rPr lang="en-US" smtClean="0"/>
              <a:t>4/17/2019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The GIARDINELLI Law Group, APC</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48F0DD9-8E6F-4BDD-BCC2-02F641C885B5}" type="slidenum">
              <a:rPr lang="en-US"/>
              <a:pPr>
                <a:defRPr/>
              </a:pPr>
              <a:t>‹#›</a:t>
            </a:fld>
            <a:endParaRPr lang="en-US" dirty="0"/>
          </a:p>
        </p:txBody>
      </p:sp>
    </p:spTree>
    <p:extLst>
      <p:ext uri="{BB962C8B-B14F-4D97-AF65-F5344CB8AC3E}">
        <p14:creationId xmlns:p14="http://schemas.microsoft.com/office/powerpoint/2010/main" val="645722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B6B530-2354-49BB-BC0F-21DA8C86ADE1}" type="datetime1">
              <a:rPr lang="en-US" smtClean="0"/>
              <a:t>4/17/2019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The GIARDINELLI Law Group, APC</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C1BD2B5-04EA-4A1E-AE75-EEC8BF4C73DC}" type="slidenum">
              <a:rPr lang="en-US"/>
              <a:pPr>
                <a:defRPr/>
              </a:pPr>
              <a:t>‹#›</a:t>
            </a:fld>
            <a:endParaRPr lang="en-US" dirty="0"/>
          </a:p>
        </p:txBody>
      </p:sp>
    </p:spTree>
    <p:extLst>
      <p:ext uri="{BB962C8B-B14F-4D97-AF65-F5344CB8AC3E}">
        <p14:creationId xmlns:p14="http://schemas.microsoft.com/office/powerpoint/2010/main" val="4001893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355F171-1AC1-482A-9B00-DF53F01E1742}" type="datetime1">
              <a:rPr lang="en-US" smtClean="0"/>
              <a:t>4/17/2019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The GIARDINELLI Law Group, APC</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DB7F151-13CD-450E-9C89-DE5A14C636E9}" type="slidenum">
              <a:rPr lang="en-US"/>
              <a:pPr>
                <a:defRPr/>
              </a:pPr>
              <a:t>‹#›</a:t>
            </a:fld>
            <a:endParaRPr lang="en-US" dirty="0"/>
          </a:p>
        </p:txBody>
      </p:sp>
    </p:spTree>
    <p:extLst>
      <p:ext uri="{BB962C8B-B14F-4D97-AF65-F5344CB8AC3E}">
        <p14:creationId xmlns:p14="http://schemas.microsoft.com/office/powerpoint/2010/main" val="1138755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5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825625"/>
            <a:ext cx="515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D6C8879-AC59-4C7B-AA0F-82CEE760EFFA}" type="datetime1">
              <a:rPr lang="en-US" smtClean="0"/>
              <a:t>4/17/2019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The GIARDINELLI Law Group, APC</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CD6B94C-A786-46B6-8BC2-865B0E78F6AC}" type="slidenum">
              <a:rPr lang="en-US"/>
              <a:pPr>
                <a:defRPr/>
              </a:pPr>
              <a:t>‹#›</a:t>
            </a:fld>
            <a:endParaRPr lang="en-US" dirty="0"/>
          </a:p>
        </p:txBody>
      </p:sp>
    </p:spTree>
    <p:extLst>
      <p:ext uri="{BB962C8B-B14F-4D97-AF65-F5344CB8AC3E}">
        <p14:creationId xmlns:p14="http://schemas.microsoft.com/office/powerpoint/2010/main" val="1838647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2CB297C-C15B-4314-93ED-F501D9285248}" type="datetime1">
              <a:rPr lang="en-US" smtClean="0"/>
              <a:t>4/17/2019</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The GIARDINELLI Law Group, APC</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CB3F034-B089-455D-8998-18A9405D131D}" type="slidenum">
              <a:rPr lang="en-US"/>
              <a:pPr>
                <a:defRPr/>
              </a:pPr>
              <a:t>‹#›</a:t>
            </a:fld>
            <a:endParaRPr lang="en-US" dirty="0"/>
          </a:p>
        </p:txBody>
      </p:sp>
    </p:spTree>
    <p:extLst>
      <p:ext uri="{BB962C8B-B14F-4D97-AF65-F5344CB8AC3E}">
        <p14:creationId xmlns:p14="http://schemas.microsoft.com/office/powerpoint/2010/main" val="10151566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E64D332-DA4F-40B6-98E0-58FBF1CE4466}" type="datetime1">
              <a:rPr lang="en-US" smtClean="0"/>
              <a:t>4/17/2019</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The GIARDINELLI Law Group, APC</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2E8E84E-6E26-4207-BA3B-8A5D9F4620D0}" type="slidenum">
              <a:rPr lang="en-US"/>
              <a:pPr>
                <a:defRPr/>
              </a:pPr>
              <a:t>‹#›</a:t>
            </a:fld>
            <a:endParaRPr lang="en-US" dirty="0"/>
          </a:p>
        </p:txBody>
      </p:sp>
    </p:spTree>
    <p:extLst>
      <p:ext uri="{BB962C8B-B14F-4D97-AF65-F5344CB8AC3E}">
        <p14:creationId xmlns:p14="http://schemas.microsoft.com/office/powerpoint/2010/main" val="527608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74340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4E2710-10F3-4298-9F86-D28860342200}" type="datetime1">
              <a:rPr lang="en-US" smtClean="0"/>
              <a:t>4/17/2019</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The GIARDINELLI Law Group, APC</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D8B4CB5-BB2C-47FF-84E8-46DFF64647C7}" type="slidenum">
              <a:rPr lang="en-US"/>
              <a:pPr>
                <a:defRPr/>
              </a:pPr>
              <a:t>‹#›</a:t>
            </a:fld>
            <a:endParaRPr lang="en-US" dirty="0"/>
          </a:p>
        </p:txBody>
      </p:sp>
    </p:spTree>
    <p:extLst>
      <p:ext uri="{BB962C8B-B14F-4D97-AF65-F5344CB8AC3E}">
        <p14:creationId xmlns:p14="http://schemas.microsoft.com/office/powerpoint/2010/main" val="2735733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CE0703-F7F6-42B0-B9BB-6A4E440ECA0D}" type="datetime1">
              <a:rPr lang="en-US" smtClean="0"/>
              <a:t>4/17/2019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The GIARDINELLI Law Group, APC</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247F8EA-EE53-48BB-8475-78B987DECE50}" type="slidenum">
              <a:rPr lang="en-US"/>
              <a:pPr>
                <a:defRPr/>
              </a:pPr>
              <a:t>‹#›</a:t>
            </a:fld>
            <a:endParaRPr lang="en-US" dirty="0"/>
          </a:p>
        </p:txBody>
      </p:sp>
    </p:spTree>
    <p:extLst>
      <p:ext uri="{BB962C8B-B14F-4D97-AF65-F5344CB8AC3E}">
        <p14:creationId xmlns:p14="http://schemas.microsoft.com/office/powerpoint/2010/main" val="37644737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833043-218A-4581-A1DC-7164FA4EADFD}" type="datetime1">
              <a:rPr lang="en-US" smtClean="0"/>
              <a:t>4/17/2019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The GIARDINELLI Law Group, APC</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AAB7780-DE21-4883-9A88-49A212BD2B5F}" type="slidenum">
              <a:rPr lang="en-US"/>
              <a:pPr>
                <a:defRPr/>
              </a:pPr>
              <a:t>‹#›</a:t>
            </a:fld>
            <a:endParaRPr lang="en-US" dirty="0"/>
          </a:p>
        </p:txBody>
      </p:sp>
    </p:spTree>
    <p:extLst>
      <p:ext uri="{BB962C8B-B14F-4D97-AF65-F5344CB8AC3E}">
        <p14:creationId xmlns:p14="http://schemas.microsoft.com/office/powerpoint/2010/main" val="22561459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308516-1038-426F-9A56-03AC798FFE92}" type="datetime1">
              <a:rPr lang="en-US" smtClean="0"/>
              <a:t>4/17/2019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The GIARDINELLI Law Group, APC</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7026EA7-3FED-4936-ABE2-9496D8DB2FD9}" type="slidenum">
              <a:rPr lang="en-US"/>
              <a:pPr>
                <a:defRPr/>
              </a:pPr>
              <a:t>‹#›</a:t>
            </a:fld>
            <a:endParaRPr lang="en-US" dirty="0"/>
          </a:p>
        </p:txBody>
      </p:sp>
    </p:spTree>
    <p:extLst>
      <p:ext uri="{BB962C8B-B14F-4D97-AF65-F5344CB8AC3E}">
        <p14:creationId xmlns:p14="http://schemas.microsoft.com/office/powerpoint/2010/main" val="2855561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69BDA0-D808-4ADA-8404-B29B3D6CE394}" type="datetime1">
              <a:rPr lang="en-US" smtClean="0"/>
              <a:t>4/17/2019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The GIARDINELLI Law Group, APC</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53C0B7A-7EF2-4067-85D4-BCB08CC50509}" type="slidenum">
              <a:rPr lang="en-US"/>
              <a:pPr>
                <a:defRPr/>
              </a:pPr>
              <a:t>‹#›</a:t>
            </a:fld>
            <a:endParaRPr lang="en-US" dirty="0"/>
          </a:p>
        </p:txBody>
      </p:sp>
    </p:spTree>
    <p:extLst>
      <p:ext uri="{BB962C8B-B14F-4D97-AF65-F5344CB8AC3E}">
        <p14:creationId xmlns:p14="http://schemas.microsoft.com/office/powerpoint/2010/main" val="23572224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26D9C8A-3A64-40DB-B003-6CBFBBF66951}" type="datetime1">
              <a:rPr lang="en-US" smtClean="0"/>
              <a:t>4/17/2019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The GIARDINELLI Law Group, APC</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92720E4-5E22-42F3-91B1-B5A2C6FC6D51}" type="slidenum">
              <a:rPr lang="en-US"/>
              <a:pPr>
                <a:defRPr/>
              </a:pPr>
              <a:t>‹#›</a:t>
            </a:fld>
            <a:endParaRPr lang="en-US" dirty="0"/>
          </a:p>
        </p:txBody>
      </p:sp>
    </p:spTree>
    <p:extLst>
      <p:ext uri="{BB962C8B-B14F-4D97-AF65-F5344CB8AC3E}">
        <p14:creationId xmlns:p14="http://schemas.microsoft.com/office/powerpoint/2010/main" val="19733578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D5A631-A798-4651-AA3D-3E51C03C3F1B}" type="datetime1">
              <a:rPr lang="en-US" smtClean="0"/>
              <a:t>4/17/2019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The GIARDINELLI Law Group, APC</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5F9A9B6-2ED3-406F-A68B-0BCC4EA9423C}" type="slidenum">
              <a:rPr lang="en-US"/>
              <a:pPr>
                <a:defRPr/>
              </a:pPr>
              <a:t>‹#›</a:t>
            </a:fld>
            <a:endParaRPr lang="en-US" dirty="0"/>
          </a:p>
        </p:txBody>
      </p:sp>
    </p:spTree>
    <p:extLst>
      <p:ext uri="{BB962C8B-B14F-4D97-AF65-F5344CB8AC3E}">
        <p14:creationId xmlns:p14="http://schemas.microsoft.com/office/powerpoint/2010/main" val="15751450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DB11633-0BB6-4C2E-8A9F-123341446729}" type="datetime1">
              <a:rPr lang="en-US" smtClean="0"/>
              <a:t>4/17/2019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The GIARDINELLI Law Group, APC</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227B633-B18A-4048-A965-B78936AF5834}" type="slidenum">
              <a:rPr lang="en-US"/>
              <a:pPr>
                <a:defRPr/>
              </a:pPr>
              <a:t>‹#›</a:t>
            </a:fld>
            <a:endParaRPr lang="en-US" dirty="0"/>
          </a:p>
        </p:txBody>
      </p:sp>
    </p:spTree>
    <p:extLst>
      <p:ext uri="{BB962C8B-B14F-4D97-AF65-F5344CB8AC3E}">
        <p14:creationId xmlns:p14="http://schemas.microsoft.com/office/powerpoint/2010/main" val="35547567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5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825625"/>
            <a:ext cx="515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AF0F7FD-32A4-4B96-B099-45F36A1AED1E}" type="datetime1">
              <a:rPr lang="en-US" smtClean="0"/>
              <a:t>4/17/2019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The GIARDINELLI Law Group, APC</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A00C1CC-D6F3-45D4-A128-4B9F18F6BACE}" type="slidenum">
              <a:rPr lang="en-US"/>
              <a:pPr>
                <a:defRPr/>
              </a:pPr>
              <a:t>‹#›</a:t>
            </a:fld>
            <a:endParaRPr lang="en-US" dirty="0"/>
          </a:p>
        </p:txBody>
      </p:sp>
    </p:spTree>
    <p:extLst>
      <p:ext uri="{BB962C8B-B14F-4D97-AF65-F5344CB8AC3E}">
        <p14:creationId xmlns:p14="http://schemas.microsoft.com/office/powerpoint/2010/main" val="5920726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08B5FF5-3222-4DA4-A453-1F981C9B0365}" type="datetime1">
              <a:rPr lang="en-US" smtClean="0"/>
              <a:t>4/17/2019</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The GIARDINELLI Law Group, APC</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FE3A937-84CF-451B-A416-505BCE452D95}" type="slidenum">
              <a:rPr lang="en-US"/>
              <a:pPr>
                <a:defRPr/>
              </a:pPr>
              <a:t>‹#›</a:t>
            </a:fld>
            <a:endParaRPr lang="en-US" dirty="0"/>
          </a:p>
        </p:txBody>
      </p:sp>
    </p:spTree>
    <p:extLst>
      <p:ext uri="{BB962C8B-B14F-4D97-AF65-F5344CB8AC3E}">
        <p14:creationId xmlns:p14="http://schemas.microsoft.com/office/powerpoint/2010/main" val="41388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5438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AD423F9-013F-4FDA-AC57-2D54719501EA}" type="datetime1">
              <a:rPr lang="en-US" smtClean="0"/>
              <a:t>4/17/2019</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The GIARDINELLI Law Group, APC</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85F3CFC-9641-4942-9A98-AC41E3ECFD96}" type="slidenum">
              <a:rPr lang="en-US"/>
              <a:pPr>
                <a:defRPr/>
              </a:pPr>
              <a:t>‹#›</a:t>
            </a:fld>
            <a:endParaRPr lang="en-US" dirty="0"/>
          </a:p>
        </p:txBody>
      </p:sp>
    </p:spTree>
    <p:extLst>
      <p:ext uri="{BB962C8B-B14F-4D97-AF65-F5344CB8AC3E}">
        <p14:creationId xmlns:p14="http://schemas.microsoft.com/office/powerpoint/2010/main" val="1756282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BDE1A6-BE6C-49D7-8834-5650E70EE34E}" type="datetime1">
              <a:rPr lang="en-US" smtClean="0"/>
              <a:t>4/17/2019</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The GIARDINELLI Law Group, APC</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1E11634-FBF3-44E1-8B23-10AAD0338D05}" type="slidenum">
              <a:rPr lang="en-US"/>
              <a:pPr>
                <a:defRPr/>
              </a:pPr>
              <a:t>‹#›</a:t>
            </a:fld>
            <a:endParaRPr lang="en-US" dirty="0"/>
          </a:p>
        </p:txBody>
      </p:sp>
    </p:spTree>
    <p:extLst>
      <p:ext uri="{BB962C8B-B14F-4D97-AF65-F5344CB8AC3E}">
        <p14:creationId xmlns:p14="http://schemas.microsoft.com/office/powerpoint/2010/main" val="38486925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FE3AC1-BD7A-430D-A52D-E71D80BBA921}" type="datetime1">
              <a:rPr lang="en-US" smtClean="0"/>
              <a:t>4/17/2019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The GIARDINELLI Law Group, APC</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0487B97-44EF-4E11-B373-82B6D7608A68}" type="slidenum">
              <a:rPr lang="en-US"/>
              <a:pPr>
                <a:defRPr/>
              </a:pPr>
              <a:t>‹#›</a:t>
            </a:fld>
            <a:endParaRPr lang="en-US" dirty="0"/>
          </a:p>
        </p:txBody>
      </p:sp>
    </p:spTree>
    <p:extLst>
      <p:ext uri="{BB962C8B-B14F-4D97-AF65-F5344CB8AC3E}">
        <p14:creationId xmlns:p14="http://schemas.microsoft.com/office/powerpoint/2010/main" val="28683708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D79D1E-0B72-4B90-929D-6D519F076CF4}" type="datetime1">
              <a:rPr lang="en-US" smtClean="0"/>
              <a:t>4/17/2019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The GIARDINELLI Law Group, APC</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2419799-3C08-4CD0-960C-E3BC720BCB7F}" type="slidenum">
              <a:rPr lang="en-US"/>
              <a:pPr>
                <a:defRPr/>
              </a:pPr>
              <a:t>‹#›</a:t>
            </a:fld>
            <a:endParaRPr lang="en-US" dirty="0"/>
          </a:p>
        </p:txBody>
      </p:sp>
    </p:spTree>
    <p:extLst>
      <p:ext uri="{BB962C8B-B14F-4D97-AF65-F5344CB8AC3E}">
        <p14:creationId xmlns:p14="http://schemas.microsoft.com/office/powerpoint/2010/main" val="23254890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B352E1-2164-4FC3-A8A4-0189802ADFE1}" type="datetime1">
              <a:rPr lang="en-US" smtClean="0"/>
              <a:t>4/17/2019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The GIARDINELLI Law Group, APC</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9133562-C99B-4258-9576-5B3BA70BF269}" type="slidenum">
              <a:rPr lang="en-US"/>
              <a:pPr>
                <a:defRPr/>
              </a:pPr>
              <a:t>‹#›</a:t>
            </a:fld>
            <a:endParaRPr lang="en-US" dirty="0"/>
          </a:p>
        </p:txBody>
      </p:sp>
    </p:spTree>
    <p:extLst>
      <p:ext uri="{BB962C8B-B14F-4D97-AF65-F5344CB8AC3E}">
        <p14:creationId xmlns:p14="http://schemas.microsoft.com/office/powerpoint/2010/main" val="14982459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F61B53-F1FB-4285-924E-1DD8B4289DEA}" type="datetime1">
              <a:rPr lang="en-US" smtClean="0"/>
              <a:t>4/17/2019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The GIARDINELLI Law Group, APC</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C27A6CA-0C76-47FF-981A-7DAC695E2FA8}" type="slidenum">
              <a:rPr lang="en-US"/>
              <a:pPr>
                <a:defRPr/>
              </a:pPr>
              <a:t>‹#›</a:t>
            </a:fld>
            <a:endParaRPr lang="en-US" dirty="0"/>
          </a:p>
        </p:txBody>
      </p:sp>
    </p:spTree>
    <p:extLst>
      <p:ext uri="{BB962C8B-B14F-4D97-AF65-F5344CB8AC3E}">
        <p14:creationId xmlns:p14="http://schemas.microsoft.com/office/powerpoint/2010/main" val="39509092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DC9DD4C-EC4D-40D2-BA24-D3D180FBB5FA}" type="datetime1">
              <a:rPr lang="en-US" smtClean="0">
                <a:solidFill>
                  <a:prstClr val="black">
                    <a:tint val="75000"/>
                  </a:prstClr>
                </a:solidFill>
              </a:rPr>
              <a:t>4/17/2019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The GIARDINELLI Law Group, APC</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6768AE-52F4-4E3D-9621-4BB660AC3A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97140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454D485-55D4-4927-B5BB-765A25FF1F18}" type="datetime1">
              <a:rPr lang="en-US" smtClean="0">
                <a:solidFill>
                  <a:prstClr val="black">
                    <a:tint val="75000"/>
                  </a:prstClr>
                </a:solidFill>
              </a:rPr>
              <a:t>4/17/2019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The GIARDINELLI Law Group, APC</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06768AE-52F4-4E3D-9621-4BB660AC3A44}" type="slidenum">
              <a:rPr lang="en-US" smtClean="0">
                <a:solidFill>
                  <a:prstClr val="black">
                    <a:tint val="75000"/>
                  </a:prstClr>
                </a:solidFill>
              </a:rPr>
              <a:pPr/>
              <a:t>‹#›</a:t>
            </a:fld>
            <a:endParaRPr lang="en-US">
              <a:solidFill>
                <a:prstClr val="black">
                  <a:tint val="75000"/>
                </a:prstClr>
              </a:solidFill>
            </a:endParaRPr>
          </a:p>
        </p:txBody>
      </p:sp>
      <p:sp>
        <p:nvSpPr>
          <p:cNvPr id="6" name="TextBox 5"/>
          <p:cNvSpPr txBox="1"/>
          <p:nvPr/>
        </p:nvSpPr>
        <p:spPr>
          <a:xfrm>
            <a:off x="2078025" y="1047887"/>
            <a:ext cx="8998295" cy="1354217"/>
          </a:xfrm>
          <a:prstGeom prst="rect">
            <a:avLst/>
          </a:prstGeom>
          <a:noFill/>
        </p:spPr>
        <p:txBody>
          <a:bodyPr wrap="square" rtlCol="0">
            <a:spAutoFit/>
          </a:bodyPr>
          <a:lstStyle/>
          <a:p>
            <a:pPr defTabSz="857250">
              <a:tabLst>
                <a:tab pos="1543050" algn="l"/>
              </a:tabLst>
              <a:defRPr/>
            </a:pPr>
            <a:r>
              <a:rPr lang="en-US" sz="1800" dirty="0" smtClean="0">
                <a:solidFill>
                  <a:srgbClr val="422B26"/>
                </a:solidFill>
                <a:latin typeface="Times New Roman" panose="02020603050405020304" pitchFamily="18" charset="0"/>
                <a:cs typeface="Times New Roman" panose="02020603050405020304" pitchFamily="18" charset="0"/>
              </a:rPr>
              <a:t>Riverside County Office				   		Orange County Office</a:t>
            </a:r>
          </a:p>
          <a:p>
            <a:pPr defTabSz="685800">
              <a:tabLst>
                <a:tab pos="1543050" algn="l"/>
              </a:tabLst>
              <a:defRPr/>
            </a:pPr>
            <a:r>
              <a:rPr lang="en-US" sz="1800" dirty="0" smtClean="0">
                <a:solidFill>
                  <a:srgbClr val="422B26"/>
                </a:solidFill>
                <a:latin typeface="Times New Roman" panose="02020603050405020304" pitchFamily="18" charset="0"/>
                <a:cs typeface="Times New Roman" panose="02020603050405020304" pitchFamily="18" charset="0"/>
              </a:rPr>
              <a:t>25026 Las </a:t>
            </a:r>
            <a:r>
              <a:rPr lang="en-US" sz="1800" dirty="0" err="1" smtClean="0">
                <a:solidFill>
                  <a:srgbClr val="422B26"/>
                </a:solidFill>
                <a:latin typeface="Times New Roman" panose="02020603050405020304" pitchFamily="18" charset="0"/>
                <a:cs typeface="Times New Roman" panose="02020603050405020304" pitchFamily="18" charset="0"/>
              </a:rPr>
              <a:t>Brisas</a:t>
            </a:r>
            <a:r>
              <a:rPr lang="en-US" sz="1800" dirty="0" smtClean="0">
                <a:solidFill>
                  <a:srgbClr val="422B26"/>
                </a:solidFill>
                <a:latin typeface="Times New Roman" panose="02020603050405020304" pitchFamily="18" charset="0"/>
                <a:cs typeface="Times New Roman" panose="02020603050405020304" pitchFamily="18" charset="0"/>
              </a:rPr>
              <a:t> Road            		     </a:t>
            </a:r>
            <a:r>
              <a:rPr lang="en-US" sz="1800" dirty="0" smtClean="0">
                <a:solidFill>
                  <a:srgbClr val="422B26"/>
                </a:solidFill>
                <a:latin typeface="Times New Roman" panose="02020603050405020304" pitchFamily="18" charset="0"/>
                <a:cs typeface="Times New Roman" panose="02020603050405020304" pitchFamily="18" charset="0"/>
                <a:hlinkClick r:id="rId3"/>
              </a:rPr>
              <a:t>www.tylerbursch.com</a:t>
            </a:r>
            <a:r>
              <a:rPr lang="en-US" sz="1800" dirty="0" smtClean="0">
                <a:solidFill>
                  <a:srgbClr val="422B26"/>
                </a:solidFill>
                <a:latin typeface="Times New Roman" panose="02020603050405020304" pitchFamily="18" charset="0"/>
                <a:cs typeface="Times New Roman" panose="02020603050405020304" pitchFamily="18" charset="0"/>
              </a:rPr>
              <a:t>             	         1601 E. Orangewood Avenue, Suite 175</a:t>
            </a:r>
          </a:p>
          <a:p>
            <a:pPr defTabSz="685800">
              <a:tabLst>
                <a:tab pos="1543050" algn="l"/>
                <a:tab pos="5143500" algn="l"/>
              </a:tabLst>
              <a:defRPr/>
            </a:pPr>
            <a:r>
              <a:rPr lang="en-US" sz="1800" dirty="0" smtClean="0">
                <a:solidFill>
                  <a:srgbClr val="422B26"/>
                </a:solidFill>
                <a:latin typeface="Times New Roman" panose="02020603050405020304" pitchFamily="18" charset="0"/>
                <a:cs typeface="Times New Roman" panose="02020603050405020304" pitchFamily="18" charset="0"/>
              </a:rPr>
              <a:t>Murrieta, California 92562	Anaheim, California</a:t>
            </a:r>
          </a:p>
          <a:p>
            <a:pPr defTabSz="685800">
              <a:tabLst>
                <a:tab pos="1543050" algn="l"/>
                <a:tab pos="5143500" algn="l"/>
              </a:tabLst>
              <a:defRPr/>
            </a:pPr>
            <a:r>
              <a:rPr lang="en-US" sz="1800" dirty="0" smtClean="0">
                <a:solidFill>
                  <a:srgbClr val="422B26"/>
                </a:solidFill>
                <a:latin typeface="Times New Roman" panose="02020603050405020304" pitchFamily="18" charset="0"/>
                <a:cs typeface="Times New Roman" panose="02020603050405020304" pitchFamily="18" charset="0"/>
              </a:rPr>
              <a:t>(951) 600-2733		(714) 978-2060</a:t>
            </a:r>
          </a:p>
          <a:p>
            <a:pPr algn="ctr" defTabSz="685800">
              <a:tabLst>
                <a:tab pos="1543050" algn="l"/>
                <a:tab pos="5143500" algn="l"/>
              </a:tabLst>
              <a:defRPr/>
            </a:pPr>
            <a:endParaRPr lang="en-US" dirty="0" smtClean="0">
              <a:solidFill>
                <a:srgbClr val="422B2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sz="1800" dirty="0">
              <a:solidFill>
                <a:prstClr val="black"/>
              </a:solidFill>
            </a:endParaRPr>
          </a:p>
        </p:txBody>
      </p:sp>
      <p:cxnSp>
        <p:nvCxnSpPr>
          <p:cNvPr id="7" name="Straight Connector 10"/>
          <p:cNvCxnSpPr>
            <a:cxnSpLocks noChangeShapeType="1"/>
          </p:cNvCxnSpPr>
          <p:nvPr/>
        </p:nvCxnSpPr>
        <p:spPr bwMode="auto">
          <a:xfrm>
            <a:off x="799571" y="1937279"/>
            <a:ext cx="10592859"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 name="TextBox 9"/>
          <p:cNvSpPr txBox="1"/>
          <p:nvPr/>
        </p:nvSpPr>
        <p:spPr>
          <a:xfrm>
            <a:off x="838200" y="2053282"/>
            <a:ext cx="3448051" cy="4309385"/>
          </a:xfrm>
          <a:prstGeom prst="rect">
            <a:avLst/>
          </a:prstGeom>
          <a:noFill/>
        </p:spPr>
        <p:txBody>
          <a:bodyPr wrap="square" rtlCol="0">
            <a:spAutoFit/>
          </a:bodyPr>
          <a:lstStyle/>
          <a:p>
            <a:pPr eaLnBrk="1" hangingPunct="1">
              <a:lnSpc>
                <a:spcPct val="80000"/>
              </a:lnSpc>
              <a:spcBef>
                <a:spcPct val="5000"/>
              </a:spcBef>
              <a:defRPr/>
            </a:pPr>
            <a:r>
              <a:rPr lang="en-US" sz="1600" b="1" kern="0" baseline="0" dirty="0" smtClean="0">
                <a:solidFill>
                  <a:srgbClr val="422B26"/>
                </a:solidFill>
                <a:latin typeface="Times New Roman" panose="02020603050405020304" pitchFamily="18" charset="0"/>
                <a:cs typeface="Times New Roman" panose="02020603050405020304" pitchFamily="18" charset="0"/>
              </a:rPr>
              <a:t>REAL ESTATE LAW </a:t>
            </a:r>
          </a:p>
          <a:p>
            <a:pPr eaLnBrk="1" hangingPunct="1">
              <a:lnSpc>
                <a:spcPts val="1200"/>
              </a:lnSpc>
              <a:spcBef>
                <a:spcPts val="300"/>
              </a:spcBef>
              <a:tabLst>
                <a:tab pos="288925" algn="l"/>
              </a:tabLst>
              <a:defRPr/>
            </a:pPr>
            <a:r>
              <a:rPr lang="en-US" sz="1200" kern="0" baseline="0" dirty="0" smtClean="0">
                <a:solidFill>
                  <a:srgbClr val="422B26"/>
                </a:solidFill>
                <a:latin typeface="Times New Roman" panose="02020603050405020304" pitchFamily="18" charset="0"/>
                <a:cs typeface="Times New Roman" panose="02020603050405020304" pitchFamily="18" charset="0"/>
              </a:rPr>
              <a:t>PURCHASE &amp; SALE FOR RESIDENTIAL AND COMMERCIAL TRANSACTIONS</a:t>
            </a:r>
          </a:p>
          <a:p>
            <a:pPr eaLnBrk="1" hangingPunct="1">
              <a:lnSpc>
                <a:spcPts val="1200"/>
              </a:lnSpc>
              <a:spcBef>
                <a:spcPts val="0"/>
              </a:spcBef>
              <a:defRPr/>
            </a:pPr>
            <a:r>
              <a:rPr lang="en-US" sz="1200" kern="0" baseline="0" dirty="0" smtClean="0">
                <a:solidFill>
                  <a:srgbClr val="422B26"/>
                </a:solidFill>
                <a:latin typeface="Times New Roman" panose="02020603050405020304" pitchFamily="18" charset="0"/>
                <a:cs typeface="Times New Roman" panose="02020603050405020304" pitchFamily="18" charset="0"/>
              </a:rPr>
              <a:t>CONTRACT DISPUTES</a:t>
            </a:r>
          </a:p>
          <a:p>
            <a:pPr eaLnBrk="1" hangingPunct="1">
              <a:lnSpc>
                <a:spcPts val="1200"/>
              </a:lnSpc>
              <a:spcBef>
                <a:spcPts val="0"/>
              </a:spcBef>
              <a:defRPr/>
            </a:pPr>
            <a:r>
              <a:rPr lang="en-US" sz="1200" kern="0" baseline="0" dirty="0" smtClean="0">
                <a:solidFill>
                  <a:srgbClr val="422B26"/>
                </a:solidFill>
                <a:latin typeface="Times New Roman" panose="02020603050405020304" pitchFamily="18" charset="0"/>
                <a:cs typeface="Times New Roman" panose="02020603050405020304" pitchFamily="18" charset="0"/>
              </a:rPr>
              <a:t>LAND USE</a:t>
            </a:r>
          </a:p>
          <a:p>
            <a:pPr eaLnBrk="1" hangingPunct="1">
              <a:lnSpc>
                <a:spcPts val="1200"/>
              </a:lnSpc>
              <a:spcBef>
                <a:spcPts val="0"/>
              </a:spcBef>
              <a:defRPr/>
            </a:pPr>
            <a:r>
              <a:rPr lang="en-US" sz="1200" kern="0" baseline="0" dirty="0" smtClean="0">
                <a:solidFill>
                  <a:srgbClr val="422B26"/>
                </a:solidFill>
                <a:latin typeface="Times New Roman" panose="02020603050405020304" pitchFamily="18" charset="0"/>
                <a:cs typeface="Times New Roman" panose="02020603050405020304" pitchFamily="18" charset="0"/>
              </a:rPr>
              <a:t>LEASES/ ESCROWS</a:t>
            </a:r>
          </a:p>
          <a:p>
            <a:pPr eaLnBrk="1" hangingPunct="1">
              <a:lnSpc>
                <a:spcPts val="1200"/>
              </a:lnSpc>
              <a:spcBef>
                <a:spcPts val="0"/>
              </a:spcBef>
              <a:defRPr/>
            </a:pPr>
            <a:r>
              <a:rPr lang="en-US" sz="1200" kern="0" baseline="0" dirty="0" smtClean="0">
                <a:solidFill>
                  <a:srgbClr val="422B26"/>
                </a:solidFill>
                <a:latin typeface="Times New Roman" panose="02020603050405020304" pitchFamily="18" charset="0"/>
                <a:cs typeface="Times New Roman" panose="02020603050405020304" pitchFamily="18" charset="0"/>
              </a:rPr>
              <a:t>ZONING/ EASEMENTS</a:t>
            </a:r>
          </a:p>
          <a:p>
            <a:pPr eaLnBrk="1" hangingPunct="1">
              <a:lnSpc>
                <a:spcPts val="1200"/>
              </a:lnSpc>
              <a:spcBef>
                <a:spcPts val="0"/>
              </a:spcBef>
              <a:defRPr/>
            </a:pPr>
            <a:r>
              <a:rPr lang="en-US" sz="1200" kern="0" baseline="0" dirty="0" smtClean="0">
                <a:solidFill>
                  <a:srgbClr val="422B26"/>
                </a:solidFill>
                <a:latin typeface="Times New Roman" panose="02020603050405020304" pitchFamily="18" charset="0"/>
                <a:cs typeface="Times New Roman" panose="02020603050405020304" pitchFamily="18" charset="0"/>
              </a:rPr>
              <a:t>FORECLOSURE AND SHORT PAY</a:t>
            </a:r>
          </a:p>
          <a:p>
            <a:pPr eaLnBrk="1" hangingPunct="1">
              <a:lnSpc>
                <a:spcPts val="1200"/>
              </a:lnSpc>
              <a:spcBef>
                <a:spcPts val="0"/>
              </a:spcBef>
              <a:defRPr/>
            </a:pPr>
            <a:r>
              <a:rPr lang="en-US" sz="1200" kern="0" baseline="0" dirty="0" smtClean="0">
                <a:solidFill>
                  <a:srgbClr val="422B26"/>
                </a:solidFill>
                <a:latin typeface="Times New Roman" panose="02020603050405020304" pitchFamily="18" charset="0"/>
                <a:cs typeface="Times New Roman" panose="02020603050405020304" pitchFamily="18" charset="0"/>
              </a:rPr>
              <a:t>UNLAWFUL DETAINER</a:t>
            </a:r>
          </a:p>
          <a:p>
            <a:pPr eaLnBrk="1" hangingPunct="1">
              <a:lnSpc>
                <a:spcPts val="1200"/>
              </a:lnSpc>
              <a:spcBef>
                <a:spcPts val="0"/>
              </a:spcBef>
              <a:defRPr/>
            </a:pPr>
            <a:r>
              <a:rPr lang="en-US" sz="1200" kern="0" baseline="0" dirty="0" smtClean="0">
                <a:solidFill>
                  <a:srgbClr val="422B26"/>
                </a:solidFill>
                <a:latin typeface="Times New Roman" panose="02020603050405020304" pitchFamily="18" charset="0"/>
                <a:cs typeface="Times New Roman" panose="02020603050405020304" pitchFamily="18" charset="0"/>
              </a:rPr>
              <a:t>BROKER SUPERVISION</a:t>
            </a:r>
          </a:p>
          <a:p>
            <a:pPr eaLnBrk="1" hangingPunct="1">
              <a:lnSpc>
                <a:spcPct val="80000"/>
              </a:lnSpc>
              <a:spcBef>
                <a:spcPct val="5000"/>
              </a:spcBef>
              <a:defRPr/>
            </a:pPr>
            <a:endParaRPr lang="en-US" sz="1600" kern="0" baseline="0" dirty="0" smtClean="0">
              <a:solidFill>
                <a:srgbClr val="422B26"/>
              </a:solidFill>
              <a:latin typeface="Times New Roman" panose="02020603050405020304" pitchFamily="18" charset="0"/>
              <a:cs typeface="Times New Roman" panose="02020603050405020304" pitchFamily="18" charset="0"/>
            </a:endParaRPr>
          </a:p>
          <a:p>
            <a:pPr eaLnBrk="1" hangingPunct="1">
              <a:lnSpc>
                <a:spcPct val="80000"/>
              </a:lnSpc>
              <a:spcBef>
                <a:spcPct val="5000"/>
              </a:spcBef>
              <a:defRPr/>
            </a:pPr>
            <a:r>
              <a:rPr lang="en-US" sz="1600" b="1" kern="0" baseline="0" dirty="0" smtClean="0">
                <a:solidFill>
                  <a:srgbClr val="422B26"/>
                </a:solidFill>
                <a:latin typeface="Times New Roman" panose="02020603050405020304" pitchFamily="18" charset="0"/>
                <a:cs typeface="Times New Roman" panose="02020603050405020304" pitchFamily="18" charset="0"/>
              </a:rPr>
              <a:t>EMPLOYMENT LAW</a:t>
            </a:r>
          </a:p>
          <a:p>
            <a:pPr eaLnBrk="1" hangingPunct="1">
              <a:lnSpc>
                <a:spcPts val="1200"/>
              </a:lnSpc>
              <a:spcBef>
                <a:spcPts val="300"/>
              </a:spcBef>
              <a:defRPr/>
            </a:pPr>
            <a:r>
              <a:rPr lang="en-US" sz="1200" kern="0" baseline="0" dirty="0" smtClean="0">
                <a:solidFill>
                  <a:srgbClr val="422B26"/>
                </a:solidFill>
                <a:latin typeface="Times New Roman" panose="02020603050405020304" pitchFamily="18" charset="0"/>
                <a:cs typeface="Times New Roman" panose="02020603050405020304" pitchFamily="18" charset="0"/>
              </a:rPr>
              <a:t>EMPLOYMENT MANUALS</a:t>
            </a:r>
          </a:p>
          <a:p>
            <a:pPr eaLnBrk="1" hangingPunct="1">
              <a:lnSpc>
                <a:spcPts val="1200"/>
              </a:lnSpc>
              <a:spcBef>
                <a:spcPts val="0"/>
              </a:spcBef>
              <a:defRPr/>
            </a:pPr>
            <a:r>
              <a:rPr lang="en-US" sz="1200" kern="0" baseline="0" dirty="0" smtClean="0">
                <a:solidFill>
                  <a:srgbClr val="422B26"/>
                </a:solidFill>
                <a:latin typeface="Times New Roman" panose="02020603050405020304" pitchFamily="18" charset="0"/>
                <a:cs typeface="Times New Roman" panose="02020603050405020304" pitchFamily="18" charset="0"/>
              </a:rPr>
              <a:t>MANAGEMENT ISSUES</a:t>
            </a:r>
          </a:p>
          <a:p>
            <a:pPr eaLnBrk="1" hangingPunct="1">
              <a:lnSpc>
                <a:spcPts val="1200"/>
              </a:lnSpc>
              <a:spcBef>
                <a:spcPts val="0"/>
              </a:spcBef>
              <a:defRPr/>
            </a:pPr>
            <a:r>
              <a:rPr lang="en-US" sz="1200" kern="0" baseline="0" dirty="0" smtClean="0">
                <a:solidFill>
                  <a:srgbClr val="422B26"/>
                </a:solidFill>
                <a:latin typeface="Times New Roman" panose="02020603050405020304" pitchFamily="18" charset="0"/>
                <a:cs typeface="Times New Roman" panose="02020603050405020304" pitchFamily="18" charset="0"/>
              </a:rPr>
              <a:t>EMPLOYMENT CONTRACTS</a:t>
            </a:r>
          </a:p>
          <a:p>
            <a:pPr eaLnBrk="1" hangingPunct="1">
              <a:lnSpc>
                <a:spcPts val="1200"/>
              </a:lnSpc>
              <a:spcBef>
                <a:spcPts val="0"/>
              </a:spcBef>
              <a:defRPr/>
            </a:pPr>
            <a:r>
              <a:rPr lang="en-US" sz="1200" kern="0" baseline="0" dirty="0" smtClean="0">
                <a:solidFill>
                  <a:srgbClr val="422B26"/>
                </a:solidFill>
                <a:latin typeface="Times New Roman" panose="02020603050405020304" pitchFamily="18" charset="0"/>
                <a:cs typeface="Times New Roman" panose="02020603050405020304" pitchFamily="18" charset="0"/>
              </a:rPr>
              <a:t>LABOR BOARD PROCEEDINGS</a:t>
            </a:r>
          </a:p>
          <a:p>
            <a:pPr eaLnBrk="1" hangingPunct="1">
              <a:lnSpc>
                <a:spcPts val="1200"/>
              </a:lnSpc>
              <a:spcBef>
                <a:spcPts val="0"/>
              </a:spcBef>
              <a:defRPr/>
            </a:pPr>
            <a:r>
              <a:rPr lang="en-US" sz="1200" kern="0" baseline="0" dirty="0" smtClean="0">
                <a:solidFill>
                  <a:srgbClr val="422B26"/>
                </a:solidFill>
                <a:latin typeface="Times New Roman" panose="02020603050405020304" pitchFamily="18" charset="0"/>
                <a:cs typeface="Times New Roman" panose="02020603050405020304" pitchFamily="18" charset="0"/>
              </a:rPr>
              <a:t>UNEMPLOYMENT CLAIMS</a:t>
            </a:r>
          </a:p>
          <a:p>
            <a:pPr eaLnBrk="1" hangingPunct="1">
              <a:lnSpc>
                <a:spcPts val="1200"/>
              </a:lnSpc>
              <a:spcBef>
                <a:spcPts val="0"/>
              </a:spcBef>
              <a:defRPr/>
            </a:pPr>
            <a:r>
              <a:rPr lang="en-US" sz="1200" kern="0" baseline="0" dirty="0" smtClean="0">
                <a:solidFill>
                  <a:srgbClr val="422B26"/>
                </a:solidFill>
                <a:latin typeface="Times New Roman" panose="02020603050405020304" pitchFamily="18" charset="0"/>
                <a:cs typeface="Times New Roman" panose="02020603050405020304" pitchFamily="18" charset="0"/>
              </a:rPr>
              <a:t>HIRING/ FIRING/ DISCIPLINE</a:t>
            </a:r>
          </a:p>
          <a:p>
            <a:pPr eaLnBrk="1" hangingPunct="1">
              <a:lnSpc>
                <a:spcPts val="1200"/>
              </a:lnSpc>
              <a:spcBef>
                <a:spcPts val="0"/>
              </a:spcBef>
              <a:defRPr/>
            </a:pPr>
            <a:r>
              <a:rPr lang="en-US" sz="1200" kern="0" baseline="0" dirty="0" smtClean="0">
                <a:solidFill>
                  <a:srgbClr val="422B26"/>
                </a:solidFill>
                <a:latin typeface="Times New Roman" panose="02020603050405020304" pitchFamily="18" charset="0"/>
                <a:cs typeface="Times New Roman" panose="02020603050405020304" pitchFamily="18" charset="0"/>
              </a:rPr>
              <a:t>INVESTIGATIONS, DISCRIMINATION</a:t>
            </a:r>
          </a:p>
          <a:p>
            <a:pPr eaLnBrk="1" hangingPunct="1">
              <a:lnSpc>
                <a:spcPts val="1200"/>
              </a:lnSpc>
              <a:spcBef>
                <a:spcPts val="0"/>
              </a:spcBef>
              <a:defRPr/>
            </a:pPr>
            <a:r>
              <a:rPr lang="en-US" sz="1200" kern="0" baseline="0" dirty="0" smtClean="0">
                <a:solidFill>
                  <a:srgbClr val="422B26"/>
                </a:solidFill>
                <a:latin typeface="Times New Roman" panose="02020603050405020304" pitchFamily="18" charset="0"/>
                <a:cs typeface="Times New Roman" panose="02020603050405020304" pitchFamily="18" charset="0"/>
              </a:rPr>
              <a:t>TERMINATION</a:t>
            </a:r>
          </a:p>
          <a:p>
            <a:pPr eaLnBrk="1" hangingPunct="1">
              <a:defRPr/>
            </a:pPr>
            <a:endParaRPr lang="en-US" sz="1400" kern="0" baseline="0" dirty="0" smtClean="0">
              <a:solidFill>
                <a:prstClr val="black"/>
              </a:solidFill>
              <a:latin typeface="Times New Roman" panose="02020603050405020304" pitchFamily="18" charset="0"/>
              <a:cs typeface="Times New Roman" panose="02020603050405020304" pitchFamily="18" charset="0"/>
            </a:endParaRPr>
          </a:p>
          <a:p>
            <a:pPr eaLnBrk="1" hangingPunct="1">
              <a:lnSpc>
                <a:spcPct val="80000"/>
              </a:lnSpc>
              <a:spcBef>
                <a:spcPct val="5000"/>
              </a:spcBef>
              <a:defRPr/>
            </a:pPr>
            <a:endParaRPr lang="en-US" sz="1400" kern="0" baseline="0" dirty="0" smtClean="0">
              <a:solidFill>
                <a:prstClr val="black"/>
              </a:solidFill>
              <a:latin typeface="Times New Roman" panose="02020603050405020304" pitchFamily="18" charset="0"/>
              <a:cs typeface="Times New Roman" panose="02020603050405020304" pitchFamily="18" charset="0"/>
            </a:endParaRPr>
          </a:p>
          <a:p>
            <a:pPr eaLnBrk="1" hangingPunct="1">
              <a:lnSpc>
                <a:spcPct val="80000"/>
              </a:lnSpc>
              <a:spcBef>
                <a:spcPct val="5000"/>
              </a:spcBef>
              <a:defRPr/>
            </a:pPr>
            <a:endParaRPr lang="en-US" sz="1400" kern="0" baseline="0" dirty="0" smtClean="0">
              <a:solidFill>
                <a:prstClr val="black"/>
              </a:solidFill>
              <a:latin typeface="Times New Roman" panose="02020603050405020304" pitchFamily="18" charset="0"/>
              <a:cs typeface="Times New Roman" panose="02020603050405020304" pitchFamily="18" charset="0"/>
            </a:endParaRPr>
          </a:p>
          <a:p>
            <a:pPr eaLnBrk="1" hangingPunct="1">
              <a:lnSpc>
                <a:spcPct val="80000"/>
              </a:lnSpc>
              <a:spcBef>
                <a:spcPct val="5000"/>
              </a:spcBef>
              <a:defRPr/>
            </a:pPr>
            <a:endParaRPr lang="en-US" sz="1400" kern="0" baseline="0" dirty="0" smtClean="0">
              <a:solidFill>
                <a:prstClr val="black"/>
              </a:solidFill>
              <a:latin typeface="Times New Roman" panose="02020603050405020304" pitchFamily="18" charset="0"/>
              <a:cs typeface="Times New Roman" panose="02020603050405020304" pitchFamily="18" charset="0"/>
            </a:endParaRPr>
          </a:p>
          <a:p>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495800" y="1937825"/>
            <a:ext cx="3890963" cy="4757200"/>
          </a:xfrm>
          <a:prstGeom prst="rect">
            <a:avLst/>
          </a:prstGeom>
          <a:noFill/>
        </p:spPr>
        <p:txBody>
          <a:bodyPr wrap="square" rtlCol="0">
            <a:spAutoFit/>
          </a:bodyPr>
          <a:lstStyle/>
          <a:p>
            <a:pPr eaLnBrk="1" hangingPunct="1">
              <a:lnSpc>
                <a:spcPct val="80000"/>
              </a:lnSpc>
              <a:spcBef>
                <a:spcPct val="5000"/>
              </a:spcBef>
              <a:defRPr/>
            </a:pPr>
            <a:r>
              <a:rPr lang="en-US" b="1" dirty="0" smtClean="0">
                <a:solidFill>
                  <a:srgbClr val="422B26"/>
                </a:solidFill>
                <a:latin typeface="Times New Roman" panose="02020603050405020304" pitchFamily="18" charset="0"/>
                <a:cs typeface="Times New Roman" panose="02020603050405020304" pitchFamily="18" charset="0"/>
              </a:rPr>
              <a:t>TRAINING / EDUCATION</a:t>
            </a:r>
          </a:p>
          <a:p>
            <a:pPr eaLnBrk="1" hangingPunct="1">
              <a:lnSpc>
                <a:spcPts val="1200"/>
              </a:lnSpc>
              <a:spcBef>
                <a:spcPts val="300"/>
              </a:spcBef>
              <a:defRPr/>
            </a:pPr>
            <a:r>
              <a:rPr lang="en-US" sz="1800" dirty="0" smtClean="0">
                <a:solidFill>
                  <a:srgbClr val="422B26"/>
                </a:solidFill>
                <a:latin typeface="Times New Roman" panose="02020603050405020304" pitchFamily="18" charset="0"/>
                <a:cs typeface="Times New Roman" panose="02020603050405020304" pitchFamily="18" charset="0"/>
              </a:rPr>
              <a:t>BROKER SUPERVISION</a:t>
            </a:r>
          </a:p>
          <a:p>
            <a:pPr eaLnBrk="1" hangingPunct="1">
              <a:lnSpc>
                <a:spcPts val="1200"/>
              </a:lnSpc>
              <a:spcBef>
                <a:spcPct val="5000"/>
              </a:spcBef>
              <a:defRPr/>
            </a:pPr>
            <a:r>
              <a:rPr lang="en-US" sz="1800" dirty="0" smtClean="0">
                <a:solidFill>
                  <a:srgbClr val="422B26"/>
                </a:solidFill>
                <a:latin typeface="Times New Roman" panose="02020603050405020304" pitchFamily="18" charset="0"/>
                <a:cs typeface="Times New Roman" panose="02020603050405020304" pitchFamily="18" charset="0"/>
              </a:rPr>
              <a:t>CONTRACT FORMATION (RPA AND OTHERS)</a:t>
            </a:r>
          </a:p>
          <a:p>
            <a:pPr eaLnBrk="1" hangingPunct="1">
              <a:lnSpc>
                <a:spcPts val="1200"/>
              </a:lnSpc>
              <a:spcBef>
                <a:spcPct val="5000"/>
              </a:spcBef>
              <a:defRPr/>
            </a:pPr>
            <a:r>
              <a:rPr lang="en-US" sz="1800" dirty="0" smtClean="0">
                <a:solidFill>
                  <a:srgbClr val="422B26"/>
                </a:solidFill>
                <a:latin typeface="Times New Roman" panose="02020603050405020304" pitchFamily="18" charset="0"/>
                <a:cs typeface="Times New Roman" panose="02020603050405020304" pitchFamily="18" charset="0"/>
              </a:rPr>
              <a:t>PROPERTY MANAGEMENT</a:t>
            </a:r>
          </a:p>
          <a:p>
            <a:pPr eaLnBrk="1" hangingPunct="1">
              <a:lnSpc>
                <a:spcPts val="1200"/>
              </a:lnSpc>
              <a:spcBef>
                <a:spcPts val="0"/>
              </a:spcBef>
              <a:defRPr/>
            </a:pPr>
            <a:r>
              <a:rPr lang="en-US" sz="1800" dirty="0" smtClean="0">
                <a:solidFill>
                  <a:srgbClr val="422B26"/>
                </a:solidFill>
                <a:latin typeface="Times New Roman" panose="02020603050405020304" pitchFamily="18" charset="0"/>
                <a:cs typeface="Times New Roman" panose="02020603050405020304" pitchFamily="18" charset="0"/>
              </a:rPr>
              <a:t>RISK MANAGEMENT</a:t>
            </a:r>
          </a:p>
          <a:p>
            <a:pPr eaLnBrk="1" hangingPunct="1">
              <a:spcBef>
                <a:spcPts val="600"/>
              </a:spcBef>
              <a:defRPr/>
            </a:pPr>
            <a:r>
              <a:rPr lang="en-US" b="1" dirty="0" smtClean="0">
                <a:solidFill>
                  <a:srgbClr val="422B26"/>
                </a:solidFill>
                <a:latin typeface="Times New Roman" panose="02020603050405020304" pitchFamily="18" charset="0"/>
                <a:cs typeface="Times New Roman" panose="02020603050405020304" pitchFamily="18" charset="0"/>
              </a:rPr>
              <a:t>BUSINESS LAW</a:t>
            </a:r>
          </a:p>
          <a:p>
            <a:pPr eaLnBrk="1" hangingPunct="1">
              <a:lnSpc>
                <a:spcPts val="1200"/>
              </a:lnSpc>
              <a:spcBef>
                <a:spcPts val="300"/>
              </a:spcBef>
              <a:defRPr/>
            </a:pPr>
            <a:r>
              <a:rPr lang="en-US" sz="1800" dirty="0" smtClean="0">
                <a:solidFill>
                  <a:srgbClr val="422B26"/>
                </a:solidFill>
                <a:latin typeface="Times New Roman" panose="02020603050405020304" pitchFamily="18" charset="0"/>
                <a:cs typeface="Times New Roman" panose="02020603050405020304" pitchFamily="18" charset="0"/>
              </a:rPr>
              <a:t>CORPORATIONS, PARTNERSHIPS,</a:t>
            </a:r>
          </a:p>
          <a:p>
            <a:pPr eaLnBrk="1" hangingPunct="1">
              <a:lnSpc>
                <a:spcPts val="1200"/>
              </a:lnSpc>
              <a:spcBef>
                <a:spcPct val="5000"/>
              </a:spcBef>
              <a:defRPr/>
            </a:pPr>
            <a:r>
              <a:rPr lang="en-US" sz="1800" dirty="0" smtClean="0">
                <a:solidFill>
                  <a:srgbClr val="422B26"/>
                </a:solidFill>
                <a:latin typeface="Times New Roman" panose="02020603050405020304" pitchFamily="18" charset="0"/>
                <a:cs typeface="Times New Roman" panose="02020603050405020304" pitchFamily="18" charset="0"/>
              </a:rPr>
              <a:t>LIMITED LIABILITY COMPANIES</a:t>
            </a:r>
          </a:p>
          <a:p>
            <a:pPr eaLnBrk="1" hangingPunct="1">
              <a:lnSpc>
                <a:spcPts val="1200"/>
              </a:lnSpc>
              <a:spcBef>
                <a:spcPct val="5000"/>
              </a:spcBef>
              <a:defRPr/>
            </a:pPr>
            <a:r>
              <a:rPr lang="en-US" sz="1800" dirty="0" smtClean="0">
                <a:solidFill>
                  <a:srgbClr val="422B26"/>
                </a:solidFill>
                <a:latin typeface="Times New Roman" panose="02020603050405020304" pitchFamily="18" charset="0"/>
                <a:cs typeface="Times New Roman" panose="02020603050405020304" pitchFamily="18" charset="0"/>
              </a:rPr>
              <a:t>PLANNING/FORMATION/OPERATION</a:t>
            </a:r>
          </a:p>
          <a:p>
            <a:pPr eaLnBrk="1" hangingPunct="1">
              <a:lnSpc>
                <a:spcPts val="1200"/>
              </a:lnSpc>
              <a:spcBef>
                <a:spcPct val="5000"/>
              </a:spcBef>
              <a:defRPr/>
            </a:pPr>
            <a:r>
              <a:rPr lang="en-US" sz="1800" dirty="0" smtClean="0">
                <a:solidFill>
                  <a:srgbClr val="422B26"/>
                </a:solidFill>
                <a:latin typeface="Times New Roman" panose="02020603050405020304" pitchFamily="18" charset="0"/>
                <a:cs typeface="Times New Roman" panose="02020603050405020304" pitchFamily="18" charset="0"/>
              </a:rPr>
              <a:t>PURCHASE &amp; SALE TRANSACTIONS</a:t>
            </a:r>
          </a:p>
          <a:p>
            <a:pPr eaLnBrk="1" hangingPunct="1">
              <a:lnSpc>
                <a:spcPts val="1200"/>
              </a:lnSpc>
              <a:spcBef>
                <a:spcPct val="5000"/>
              </a:spcBef>
              <a:defRPr/>
            </a:pPr>
            <a:r>
              <a:rPr lang="en-US" sz="1800" dirty="0" smtClean="0">
                <a:solidFill>
                  <a:srgbClr val="422B26"/>
                </a:solidFill>
                <a:latin typeface="Times New Roman" panose="02020603050405020304" pitchFamily="18" charset="0"/>
                <a:cs typeface="Times New Roman" panose="02020603050405020304" pitchFamily="18" charset="0"/>
              </a:rPr>
              <a:t>CONTRACTS</a:t>
            </a:r>
          </a:p>
          <a:p>
            <a:pPr eaLnBrk="1" hangingPunct="1">
              <a:spcBef>
                <a:spcPts val="600"/>
              </a:spcBef>
              <a:defRPr/>
            </a:pPr>
            <a:r>
              <a:rPr lang="en-US" b="1" dirty="0" smtClean="0">
                <a:solidFill>
                  <a:srgbClr val="422B26"/>
                </a:solidFill>
                <a:latin typeface="Times New Roman" panose="02020603050405020304" pitchFamily="18" charset="0"/>
                <a:cs typeface="Times New Roman" panose="02020603050405020304" pitchFamily="18" charset="0"/>
              </a:rPr>
              <a:t>MEDIATION/ ARBITRATION/</a:t>
            </a:r>
          </a:p>
          <a:p>
            <a:pPr eaLnBrk="1" hangingPunct="1">
              <a:lnSpc>
                <a:spcPct val="80000"/>
              </a:lnSpc>
              <a:spcBef>
                <a:spcPct val="5000"/>
              </a:spcBef>
              <a:defRPr/>
            </a:pPr>
            <a:r>
              <a:rPr lang="en-US" b="1" dirty="0" smtClean="0">
                <a:solidFill>
                  <a:srgbClr val="422B26"/>
                </a:solidFill>
                <a:latin typeface="Times New Roman" panose="02020603050405020304" pitchFamily="18" charset="0"/>
                <a:cs typeface="Times New Roman" panose="02020603050405020304" pitchFamily="18" charset="0"/>
              </a:rPr>
              <a:t>LITIGATION</a:t>
            </a:r>
          </a:p>
          <a:p>
            <a:pPr eaLnBrk="1" hangingPunct="1">
              <a:lnSpc>
                <a:spcPts val="1200"/>
              </a:lnSpc>
              <a:spcBef>
                <a:spcPts val="300"/>
              </a:spcBef>
              <a:defRPr/>
            </a:pPr>
            <a:r>
              <a:rPr lang="en-US" sz="1800" dirty="0" smtClean="0">
                <a:solidFill>
                  <a:srgbClr val="422B26"/>
                </a:solidFill>
                <a:latin typeface="Times New Roman" panose="02020603050405020304" pitchFamily="18" charset="0"/>
                <a:cs typeface="Times New Roman" panose="02020603050405020304" pitchFamily="18" charset="0"/>
              </a:rPr>
              <a:t>TRIALS/ APPEALS</a:t>
            </a:r>
          </a:p>
          <a:p>
            <a:pPr eaLnBrk="1" hangingPunct="1">
              <a:lnSpc>
                <a:spcPts val="1200"/>
              </a:lnSpc>
              <a:spcBef>
                <a:spcPct val="5000"/>
              </a:spcBef>
              <a:defRPr/>
            </a:pPr>
            <a:r>
              <a:rPr lang="en-US" sz="1800" dirty="0" smtClean="0">
                <a:solidFill>
                  <a:srgbClr val="422B26"/>
                </a:solidFill>
                <a:latin typeface="Times New Roman" panose="02020603050405020304" pitchFamily="18" charset="0"/>
                <a:cs typeface="Times New Roman" panose="02020603050405020304" pitchFamily="18" charset="0"/>
              </a:rPr>
              <a:t>EXPERT TESTIMONY CONSULTATION</a:t>
            </a:r>
          </a:p>
          <a:p>
            <a:pPr eaLnBrk="1" hangingPunct="1">
              <a:lnSpc>
                <a:spcPts val="1200"/>
              </a:lnSpc>
              <a:spcBef>
                <a:spcPts val="0"/>
              </a:spcBef>
              <a:defRPr/>
            </a:pPr>
            <a:r>
              <a:rPr lang="en-US" sz="1800" dirty="0" smtClean="0">
                <a:solidFill>
                  <a:srgbClr val="422B26"/>
                </a:solidFill>
                <a:latin typeface="Times New Roman" panose="02020603050405020304" pitchFamily="18" charset="0"/>
                <a:cs typeface="Times New Roman" panose="02020603050405020304" pitchFamily="18" charset="0"/>
              </a:rPr>
              <a:t>PRE-LITIGATION STRATEGY</a:t>
            </a:r>
          </a:p>
          <a:p>
            <a:pPr eaLnBrk="1" hangingPunct="1">
              <a:lnSpc>
                <a:spcPts val="1200"/>
              </a:lnSpc>
              <a:spcBef>
                <a:spcPts val="0"/>
              </a:spcBef>
              <a:defRPr/>
            </a:pPr>
            <a:r>
              <a:rPr lang="en-US" sz="1800" dirty="0" smtClean="0">
                <a:solidFill>
                  <a:srgbClr val="422B26"/>
                </a:solidFill>
                <a:latin typeface="Times New Roman" panose="02020603050405020304" pitchFamily="18" charset="0"/>
                <a:cs typeface="Times New Roman" panose="02020603050405020304" pitchFamily="18" charset="0"/>
              </a:rPr>
              <a:t>FEDERAL &amp; STATE COURT</a:t>
            </a:r>
          </a:p>
          <a:p>
            <a:pPr eaLnBrk="1" hangingPunct="1">
              <a:spcBef>
                <a:spcPts val="600"/>
              </a:spcBef>
              <a:defRPr/>
            </a:pPr>
            <a:r>
              <a:rPr lang="en-US" b="1" dirty="0" smtClean="0">
                <a:solidFill>
                  <a:srgbClr val="422B26"/>
                </a:solidFill>
                <a:latin typeface="Times New Roman" panose="02020603050405020304" pitchFamily="18" charset="0"/>
                <a:cs typeface="Times New Roman" panose="02020603050405020304" pitchFamily="18" charset="0"/>
              </a:rPr>
              <a:t>ESTATE PLANNING</a:t>
            </a:r>
          </a:p>
          <a:p>
            <a:pPr eaLnBrk="1" hangingPunct="1">
              <a:lnSpc>
                <a:spcPts val="1200"/>
              </a:lnSpc>
              <a:spcBef>
                <a:spcPts val="300"/>
              </a:spcBef>
              <a:defRPr/>
            </a:pPr>
            <a:r>
              <a:rPr lang="en-US" sz="1800" dirty="0" smtClean="0">
                <a:solidFill>
                  <a:srgbClr val="422B26"/>
                </a:solidFill>
                <a:latin typeface="Times New Roman" panose="02020603050405020304" pitchFamily="18" charset="0"/>
                <a:cs typeface="Times New Roman" panose="02020603050405020304" pitchFamily="18" charset="0"/>
              </a:rPr>
              <a:t>ASSET PROTECTION</a:t>
            </a:r>
          </a:p>
          <a:p>
            <a:pPr eaLnBrk="1" hangingPunct="1">
              <a:lnSpc>
                <a:spcPts val="1200"/>
              </a:lnSpc>
              <a:spcBef>
                <a:spcPts val="0"/>
              </a:spcBef>
              <a:defRPr/>
            </a:pPr>
            <a:r>
              <a:rPr lang="en-US" sz="1800" dirty="0" smtClean="0">
                <a:solidFill>
                  <a:srgbClr val="422B26"/>
                </a:solidFill>
                <a:latin typeface="Times New Roman" panose="02020603050405020304" pitchFamily="18" charset="0"/>
                <a:cs typeface="Times New Roman" panose="02020603050405020304" pitchFamily="18" charset="0"/>
              </a:rPr>
              <a:t>TRUSTS</a:t>
            </a:r>
          </a:p>
          <a:p>
            <a:pPr eaLnBrk="1" hangingPunct="1">
              <a:lnSpc>
                <a:spcPts val="1200"/>
              </a:lnSpc>
              <a:spcBef>
                <a:spcPts val="0"/>
              </a:spcBef>
              <a:defRPr/>
            </a:pPr>
            <a:r>
              <a:rPr lang="en-US" sz="1800" dirty="0" smtClean="0">
                <a:solidFill>
                  <a:srgbClr val="422B26"/>
                </a:solidFill>
                <a:latin typeface="Times New Roman" panose="02020603050405020304" pitchFamily="18" charset="0"/>
                <a:cs typeface="Times New Roman" panose="02020603050405020304" pitchFamily="18" charset="0"/>
              </a:rPr>
              <a:t>PROBATE</a:t>
            </a:r>
            <a:br>
              <a:rPr lang="en-US" sz="1800" dirty="0" smtClean="0">
                <a:solidFill>
                  <a:srgbClr val="422B26"/>
                </a:solidFill>
                <a:latin typeface="Times New Roman" panose="02020603050405020304" pitchFamily="18" charset="0"/>
                <a:cs typeface="Times New Roman" panose="02020603050405020304" pitchFamily="18" charset="0"/>
              </a:rPr>
            </a:br>
            <a:r>
              <a:rPr lang="en-US" sz="1800" dirty="0" smtClean="0">
                <a:solidFill>
                  <a:srgbClr val="422B26"/>
                </a:solidFill>
                <a:latin typeface="Times New Roman" panose="02020603050405020304" pitchFamily="18" charset="0"/>
                <a:cs typeface="Times New Roman" panose="02020603050405020304" pitchFamily="18" charset="0"/>
              </a:rPr>
              <a:t>ENTITY</a:t>
            </a:r>
            <a:r>
              <a:rPr lang="en-US" sz="1800" baseline="0" dirty="0" smtClean="0">
                <a:solidFill>
                  <a:srgbClr val="422B26"/>
                </a:solidFill>
                <a:latin typeface="Times New Roman" panose="02020603050405020304" pitchFamily="18" charset="0"/>
                <a:cs typeface="Times New Roman" panose="02020603050405020304" pitchFamily="18" charset="0"/>
              </a:rPr>
              <a:t> </a:t>
            </a:r>
            <a:r>
              <a:rPr lang="en-US" sz="1800" dirty="0" smtClean="0">
                <a:solidFill>
                  <a:srgbClr val="422B26"/>
                </a:solidFill>
                <a:latin typeface="Times New Roman" panose="02020603050405020304" pitchFamily="18" charset="0"/>
                <a:cs typeface="Times New Roman" panose="02020603050405020304" pitchFamily="18" charset="0"/>
              </a:rPr>
              <a:t>FORMATION</a:t>
            </a:r>
          </a:p>
          <a:p>
            <a:pPr eaLnBrk="1" hangingPunct="1">
              <a:lnSpc>
                <a:spcPct val="80000"/>
              </a:lnSpc>
              <a:spcBef>
                <a:spcPct val="5000"/>
              </a:spcBef>
              <a:defRPr/>
            </a:pPr>
            <a:endParaRPr lang="en-US" sz="1800" b="1" dirty="0" smtClean="0">
              <a:solidFill>
                <a:srgbClr val="422B26"/>
              </a:solidFill>
              <a:latin typeface="Times New Roman" panose="02020603050405020304" pitchFamily="18" charset="0"/>
              <a:cs typeface="Times New Roman" panose="02020603050405020304" pitchFamily="18" charset="0"/>
            </a:endParaRPr>
          </a:p>
          <a:p>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8610600" y="1828800"/>
            <a:ext cx="3286125" cy="3861570"/>
          </a:xfrm>
          <a:prstGeom prst="rect">
            <a:avLst/>
          </a:prstGeom>
          <a:noFill/>
        </p:spPr>
        <p:txBody>
          <a:bodyPr wrap="square" rtlCol="0">
            <a:spAutoFit/>
          </a:bodyPr>
          <a:lstStyle/>
          <a:p>
            <a:pPr eaLnBrk="1" hangingPunct="1">
              <a:lnSpc>
                <a:spcPct val="80000"/>
              </a:lnSpc>
              <a:spcBef>
                <a:spcPct val="5000"/>
              </a:spcBef>
              <a:defRPr/>
            </a:pPr>
            <a:endParaRPr lang="en-US" sz="1600" b="1" dirty="0" smtClean="0">
              <a:solidFill>
                <a:srgbClr val="422B26"/>
              </a:solidFill>
              <a:latin typeface="Times New Roman" panose="02020603050405020304" pitchFamily="18" charset="0"/>
              <a:cs typeface="Times New Roman" panose="02020603050405020304" pitchFamily="18" charset="0"/>
            </a:endParaRPr>
          </a:p>
          <a:p>
            <a:pPr eaLnBrk="1" hangingPunct="1">
              <a:lnSpc>
                <a:spcPct val="80000"/>
              </a:lnSpc>
              <a:spcBef>
                <a:spcPct val="5000"/>
              </a:spcBef>
              <a:defRPr/>
            </a:pPr>
            <a:r>
              <a:rPr lang="en-US" b="1" dirty="0" smtClean="0">
                <a:solidFill>
                  <a:srgbClr val="422B26"/>
                </a:solidFill>
                <a:latin typeface="Times New Roman" panose="02020603050405020304" pitchFamily="18" charset="0"/>
                <a:cs typeface="Times New Roman" panose="02020603050405020304" pitchFamily="18" charset="0"/>
              </a:rPr>
              <a:t>CHURCHES &amp; NON-PROFIT ORGANIZATIONS</a:t>
            </a:r>
          </a:p>
          <a:p>
            <a:pPr eaLnBrk="1" hangingPunct="1">
              <a:lnSpc>
                <a:spcPct val="80000"/>
              </a:lnSpc>
              <a:spcBef>
                <a:spcPct val="5000"/>
              </a:spcBef>
              <a:defRPr/>
            </a:pPr>
            <a:r>
              <a:rPr lang="en-US" sz="1800" dirty="0" smtClean="0">
                <a:solidFill>
                  <a:srgbClr val="422B26"/>
                </a:solidFill>
                <a:latin typeface="Times New Roman" panose="02020603050405020304" pitchFamily="18" charset="0"/>
                <a:cs typeface="Times New Roman" panose="02020603050405020304" pitchFamily="18" charset="0"/>
              </a:rPr>
              <a:t>LAND USE</a:t>
            </a:r>
          </a:p>
          <a:p>
            <a:pPr eaLnBrk="1" hangingPunct="1">
              <a:lnSpc>
                <a:spcPct val="80000"/>
              </a:lnSpc>
              <a:spcBef>
                <a:spcPct val="5000"/>
              </a:spcBef>
              <a:defRPr/>
            </a:pPr>
            <a:r>
              <a:rPr lang="en-US" sz="1800" dirty="0" smtClean="0">
                <a:solidFill>
                  <a:srgbClr val="422B26"/>
                </a:solidFill>
                <a:latin typeface="Times New Roman" panose="02020603050405020304" pitchFamily="18" charset="0"/>
                <a:cs typeface="Times New Roman" panose="02020603050405020304" pitchFamily="18" charset="0"/>
              </a:rPr>
              <a:t>NON-PROFIT FORMATION</a:t>
            </a:r>
          </a:p>
          <a:p>
            <a:pPr eaLnBrk="1" hangingPunct="1">
              <a:lnSpc>
                <a:spcPct val="80000"/>
              </a:lnSpc>
              <a:spcBef>
                <a:spcPct val="5000"/>
              </a:spcBef>
              <a:defRPr/>
            </a:pPr>
            <a:endParaRPr lang="en-US" b="1" dirty="0" smtClean="0">
              <a:solidFill>
                <a:srgbClr val="422B26"/>
              </a:solidFill>
              <a:latin typeface="Times New Roman" panose="02020603050405020304" pitchFamily="18" charset="0"/>
              <a:cs typeface="Times New Roman" panose="02020603050405020304" pitchFamily="18" charset="0"/>
            </a:endParaRPr>
          </a:p>
          <a:p>
            <a:pPr eaLnBrk="1" hangingPunct="1">
              <a:lnSpc>
                <a:spcPct val="80000"/>
              </a:lnSpc>
              <a:spcBef>
                <a:spcPct val="5000"/>
              </a:spcBef>
              <a:defRPr/>
            </a:pPr>
            <a:r>
              <a:rPr lang="en-US" b="1" dirty="0" smtClean="0">
                <a:solidFill>
                  <a:srgbClr val="422B26"/>
                </a:solidFill>
                <a:latin typeface="Times New Roman" panose="02020603050405020304" pitchFamily="18" charset="0"/>
                <a:cs typeface="Times New Roman" panose="02020603050405020304" pitchFamily="18" charset="0"/>
              </a:rPr>
              <a:t>FAMILY LAW</a:t>
            </a:r>
          </a:p>
          <a:p>
            <a:pPr eaLnBrk="1" hangingPunct="1">
              <a:lnSpc>
                <a:spcPct val="80000"/>
              </a:lnSpc>
              <a:spcBef>
                <a:spcPct val="5000"/>
              </a:spcBef>
              <a:defRPr/>
            </a:pPr>
            <a:r>
              <a:rPr lang="en-US" sz="1800" dirty="0" smtClean="0">
                <a:solidFill>
                  <a:srgbClr val="422B26"/>
                </a:solidFill>
                <a:latin typeface="Times New Roman" panose="02020603050405020304" pitchFamily="18" charset="0"/>
                <a:cs typeface="Times New Roman" panose="02020603050405020304" pitchFamily="18" charset="0"/>
              </a:rPr>
              <a:t>CUSTODY</a:t>
            </a:r>
          </a:p>
          <a:p>
            <a:pPr eaLnBrk="1" hangingPunct="1">
              <a:lnSpc>
                <a:spcPct val="80000"/>
              </a:lnSpc>
              <a:spcBef>
                <a:spcPct val="5000"/>
              </a:spcBef>
              <a:defRPr/>
            </a:pPr>
            <a:r>
              <a:rPr lang="en-US" sz="1800" dirty="0" smtClean="0">
                <a:solidFill>
                  <a:srgbClr val="422B26"/>
                </a:solidFill>
                <a:latin typeface="Times New Roman" panose="02020603050405020304" pitchFamily="18" charset="0"/>
                <a:cs typeface="Times New Roman" panose="02020603050405020304" pitchFamily="18" charset="0"/>
              </a:rPr>
              <a:t>DIVORCE &amp; MEDIATION</a:t>
            </a:r>
          </a:p>
          <a:p>
            <a:pPr eaLnBrk="1" hangingPunct="1">
              <a:lnSpc>
                <a:spcPct val="80000"/>
              </a:lnSpc>
              <a:spcBef>
                <a:spcPct val="5000"/>
              </a:spcBef>
              <a:defRPr/>
            </a:pPr>
            <a:endParaRPr lang="en-US" b="1" dirty="0" smtClean="0">
              <a:solidFill>
                <a:srgbClr val="422B26"/>
              </a:solidFill>
              <a:latin typeface="Times New Roman" panose="02020603050405020304" pitchFamily="18" charset="0"/>
              <a:cs typeface="Times New Roman" panose="02020603050405020304" pitchFamily="18" charset="0"/>
            </a:endParaRPr>
          </a:p>
          <a:p>
            <a:pPr eaLnBrk="1" hangingPunct="1">
              <a:lnSpc>
                <a:spcPct val="80000"/>
              </a:lnSpc>
              <a:spcBef>
                <a:spcPct val="5000"/>
              </a:spcBef>
              <a:defRPr/>
            </a:pPr>
            <a:r>
              <a:rPr lang="en-US" b="1" dirty="0" smtClean="0">
                <a:solidFill>
                  <a:srgbClr val="422B26"/>
                </a:solidFill>
                <a:latin typeface="Times New Roman" panose="02020603050405020304" pitchFamily="18" charset="0"/>
                <a:cs typeface="Times New Roman" panose="02020603050405020304" pitchFamily="18" charset="0"/>
              </a:rPr>
              <a:t>BANKRUPTCY</a:t>
            </a:r>
          </a:p>
          <a:p>
            <a:pPr eaLnBrk="1" hangingPunct="1">
              <a:lnSpc>
                <a:spcPct val="80000"/>
              </a:lnSpc>
              <a:spcBef>
                <a:spcPct val="5000"/>
              </a:spcBef>
              <a:defRPr/>
            </a:pPr>
            <a:r>
              <a:rPr lang="en-US" sz="1800" dirty="0" smtClean="0">
                <a:solidFill>
                  <a:srgbClr val="422B26"/>
                </a:solidFill>
                <a:latin typeface="Times New Roman" panose="02020603050405020304" pitchFamily="18" charset="0"/>
                <a:cs typeface="Times New Roman" panose="02020603050405020304" pitchFamily="18" charset="0"/>
              </a:rPr>
              <a:t>CHAPTER 7</a:t>
            </a:r>
          </a:p>
          <a:p>
            <a:pPr eaLnBrk="1" hangingPunct="1">
              <a:lnSpc>
                <a:spcPct val="80000"/>
              </a:lnSpc>
              <a:spcBef>
                <a:spcPct val="5000"/>
              </a:spcBef>
              <a:defRPr/>
            </a:pPr>
            <a:endParaRPr lang="en-US" b="1" dirty="0" smtClean="0">
              <a:solidFill>
                <a:srgbClr val="422B26"/>
              </a:solidFill>
              <a:latin typeface="Times New Roman" panose="02020603050405020304" pitchFamily="18" charset="0"/>
              <a:cs typeface="Times New Roman" panose="02020603050405020304" pitchFamily="18" charset="0"/>
            </a:endParaRPr>
          </a:p>
          <a:p>
            <a:pPr eaLnBrk="1" hangingPunct="1">
              <a:lnSpc>
                <a:spcPct val="80000"/>
              </a:lnSpc>
              <a:spcBef>
                <a:spcPct val="5000"/>
              </a:spcBef>
              <a:defRPr/>
            </a:pPr>
            <a:r>
              <a:rPr lang="en-US" b="1" dirty="0" smtClean="0">
                <a:solidFill>
                  <a:srgbClr val="422B26"/>
                </a:solidFill>
                <a:latin typeface="Times New Roman" panose="02020603050405020304" pitchFamily="18" charset="0"/>
                <a:cs typeface="Times New Roman" panose="02020603050405020304" pitchFamily="18" charset="0"/>
              </a:rPr>
              <a:t>ADVOCATES FOR FAITH &amp; FREEDOM</a:t>
            </a:r>
          </a:p>
          <a:p>
            <a:pPr eaLnBrk="1" hangingPunct="1">
              <a:lnSpc>
                <a:spcPct val="80000"/>
              </a:lnSpc>
              <a:spcBef>
                <a:spcPct val="5000"/>
              </a:spcBef>
              <a:defRPr/>
            </a:pPr>
            <a:r>
              <a:rPr lang="en-US" sz="1800" dirty="0" smtClean="0">
                <a:solidFill>
                  <a:srgbClr val="422B26"/>
                </a:solidFill>
                <a:latin typeface="Times New Roman" panose="02020603050405020304" pitchFamily="18" charset="0"/>
                <a:cs typeface="Times New Roman" panose="02020603050405020304" pitchFamily="18" charset="0"/>
              </a:rPr>
              <a:t>CONSTITUTIONAL LAW</a:t>
            </a:r>
          </a:p>
          <a:p>
            <a:pPr eaLnBrk="1" hangingPunct="1">
              <a:lnSpc>
                <a:spcPct val="80000"/>
              </a:lnSpc>
              <a:spcBef>
                <a:spcPct val="5000"/>
              </a:spcBef>
              <a:defRPr/>
            </a:pPr>
            <a:r>
              <a:rPr lang="en-US" sz="1800" dirty="0" smtClean="0">
                <a:solidFill>
                  <a:srgbClr val="422B26"/>
                </a:solidFill>
                <a:latin typeface="Times New Roman" panose="02020603050405020304" pitchFamily="18" charset="0"/>
                <a:cs typeface="Times New Roman" panose="02020603050405020304" pitchFamily="18" charset="0"/>
              </a:rPr>
              <a:t>RELIGIOUS FREEDOM</a:t>
            </a:r>
          </a:p>
          <a:p>
            <a:pPr eaLnBrk="1" hangingPunct="1">
              <a:lnSpc>
                <a:spcPct val="80000"/>
              </a:lnSpc>
              <a:spcBef>
                <a:spcPct val="5000"/>
              </a:spcBef>
              <a:defRPr/>
            </a:pPr>
            <a:r>
              <a:rPr lang="en-US" sz="1800" dirty="0" smtClean="0">
                <a:solidFill>
                  <a:srgbClr val="422B26"/>
                </a:solidFill>
                <a:latin typeface="Times New Roman" panose="02020603050405020304" pitchFamily="18" charset="0"/>
                <a:cs typeface="Times New Roman" panose="02020603050405020304" pitchFamily="18" charset="0"/>
              </a:rPr>
              <a:t>PARENTAL CHOICE</a:t>
            </a:r>
          </a:p>
          <a:p>
            <a:pPr eaLnBrk="1" hangingPunct="1">
              <a:lnSpc>
                <a:spcPct val="80000"/>
              </a:lnSpc>
              <a:spcBef>
                <a:spcPct val="5000"/>
              </a:spcBef>
              <a:defRPr/>
            </a:pPr>
            <a:endParaRPr lang="en-US" b="1" dirty="0" smtClean="0">
              <a:solidFill>
                <a:srgbClr val="422B26"/>
              </a:solidFill>
              <a:latin typeface="Times New Roman" panose="02020603050405020304" pitchFamily="18" charset="0"/>
              <a:cs typeface="Times New Roman" panose="02020603050405020304" pitchFamily="18" charset="0"/>
            </a:endParaRPr>
          </a:p>
          <a:p>
            <a:pPr eaLnBrk="1" hangingPunct="1">
              <a:lnSpc>
                <a:spcPct val="80000"/>
              </a:lnSpc>
              <a:spcBef>
                <a:spcPct val="5000"/>
              </a:spcBef>
              <a:defRPr/>
            </a:pPr>
            <a:r>
              <a:rPr lang="en-US" b="1" dirty="0" smtClean="0">
                <a:solidFill>
                  <a:srgbClr val="422B26"/>
                </a:solidFill>
                <a:latin typeface="Times New Roman" panose="02020603050405020304" pitchFamily="18" charset="0"/>
                <a:cs typeface="Times New Roman" panose="02020603050405020304" pitchFamily="18" charset="0"/>
              </a:rPr>
              <a:t>TRADEMARK</a:t>
            </a:r>
          </a:p>
        </p:txBody>
      </p:sp>
      <p:sp>
        <p:nvSpPr>
          <p:cNvPr id="2" name="Title 1"/>
          <p:cNvSpPr>
            <a:spLocks noGrp="1"/>
          </p:cNvSpPr>
          <p:nvPr>
            <p:ph type="title" hasCustomPrompt="1"/>
          </p:nvPr>
        </p:nvSpPr>
        <p:spPr>
          <a:xfrm>
            <a:off x="838200" y="1"/>
            <a:ext cx="10515600" cy="971550"/>
          </a:xfrm>
        </p:spPr>
        <p:txBody>
          <a:bodyPr/>
          <a:lstStyle>
            <a:lvl1pPr algn="ctr">
              <a:defRPr b="1">
                <a:latin typeface="Times New Roman" panose="02020603050405020304" pitchFamily="18" charset="0"/>
                <a:cs typeface="Times New Roman" panose="02020603050405020304" pitchFamily="18" charset="0"/>
              </a:defRPr>
            </a:lvl1pPr>
          </a:lstStyle>
          <a:p>
            <a:r>
              <a:rPr lang="en-US" dirty="0" smtClean="0">
                <a:effectLst>
                  <a:outerShdw blurRad="38100" dist="38100" dir="2700000" algn="tl">
                    <a:srgbClr val="000000">
                      <a:alpha val="43137"/>
                    </a:srgbClr>
                  </a:outerShdw>
                </a:effectLst>
              </a:rPr>
              <a:t>Tyler &amp; </a:t>
            </a:r>
            <a:r>
              <a:rPr lang="en-US" dirty="0" err="1" smtClean="0">
                <a:effectLst>
                  <a:outerShdw blurRad="38100" dist="38100" dir="2700000" algn="tl">
                    <a:srgbClr val="000000">
                      <a:alpha val="43137"/>
                    </a:srgbClr>
                  </a:outerShdw>
                </a:effectLst>
              </a:rPr>
              <a:t>Bursch</a:t>
            </a:r>
            <a:r>
              <a:rPr lang="en-US" dirty="0" smtClean="0">
                <a:effectLst>
                  <a:outerShdw blurRad="38100" dist="38100" dir="2700000" algn="tl">
                    <a:srgbClr val="000000">
                      <a:alpha val="43137"/>
                    </a:srgbClr>
                  </a:outerShdw>
                </a:effectLst>
              </a:rPr>
              <a:t>,  LLP</a:t>
            </a:r>
            <a:endParaRPr lang="en-US" dirty="0"/>
          </a:p>
        </p:txBody>
      </p:sp>
    </p:spTree>
    <p:extLst>
      <p:ext uri="{BB962C8B-B14F-4D97-AF65-F5344CB8AC3E}">
        <p14:creationId xmlns:p14="http://schemas.microsoft.com/office/powerpoint/2010/main" val="291568024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8704"/>
            <a:ext cx="10515600" cy="723446"/>
          </a:xfrm>
        </p:spPr>
        <p:txBody>
          <a:bodyPr/>
          <a:lstStyle>
            <a:lvl1pPr algn="ct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503408"/>
            <a:ext cx="10515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C87225EE-5743-4FB2-8C7D-2A622BA03F42}" type="datetime1">
              <a:rPr lang="en-US" smtClean="0">
                <a:solidFill>
                  <a:prstClr val="black">
                    <a:tint val="75000"/>
                  </a:prstClr>
                </a:solidFill>
              </a:rPr>
              <a:t>4/17/2019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solidFill>
                  <a:prstClr val="black">
                    <a:tint val="75000"/>
                  </a:prstClr>
                </a:solidFill>
              </a:rPr>
              <a:t>The GIARDINELLI Law Group, APC</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506768AE-52F4-4E3D-9621-4BB660AC3A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94897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95251"/>
            <a:ext cx="10515600" cy="876300"/>
          </a:xfrm>
        </p:spPr>
        <p:txBody>
          <a:bodyPr/>
          <a:lstStyle>
            <a:lvl1pPr algn="ct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762000" y="131127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31127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F4947B49-8C50-42A0-9C70-43B0E931BE10}" type="datetime1">
              <a:rPr lang="en-US" smtClean="0">
                <a:solidFill>
                  <a:prstClr val="black">
                    <a:tint val="75000"/>
                  </a:prstClr>
                </a:solidFill>
              </a:rPr>
              <a:t>4/17/2019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solidFill>
                  <a:prstClr val="black">
                    <a:tint val="75000"/>
                  </a:prstClr>
                </a:solidFill>
              </a:rPr>
              <a:t>The GIARDINELLI Law Group, APC</a:t>
            </a:r>
            <a:endParaRPr lang="en-US">
              <a:solidFill>
                <a:prstClr val="black">
                  <a:tint val="75000"/>
                </a:prstClr>
              </a:solidFill>
            </a:endParaRPr>
          </a:p>
        </p:txBody>
      </p:sp>
    </p:spTree>
    <p:extLst>
      <p:ext uri="{BB962C8B-B14F-4D97-AF65-F5344CB8AC3E}">
        <p14:creationId xmlns:p14="http://schemas.microsoft.com/office/powerpoint/2010/main" val="10413904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89475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19175"/>
          </a:xfrm>
        </p:spPr>
        <p:txBody>
          <a:bodyPr/>
          <a:lstStyle>
            <a:lvl1pPr algn="ct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5A978997-7B9E-4918-801E-808C3CB42911}" type="datetime1">
              <a:rPr lang="en-US" smtClean="0">
                <a:solidFill>
                  <a:prstClr val="black">
                    <a:tint val="75000"/>
                  </a:prstClr>
                </a:solidFill>
              </a:rPr>
              <a:t>4/17/2019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solidFill>
                  <a:prstClr val="black">
                    <a:tint val="75000"/>
                  </a:prstClr>
                </a:solidFill>
              </a:rPr>
              <a:t>The GIARDINELLI Law Group, APC</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506768AE-52F4-4E3D-9621-4BB660AC3A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04172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9851"/>
            <a:ext cx="10515600" cy="958850"/>
          </a:xfrm>
          <a:noFill/>
        </p:spPr>
        <p:txBody>
          <a:bodyPr/>
          <a:lstStyle>
            <a:lvl1pPr algn="ct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a:noFill/>
        </p:spPr>
        <p:txBody>
          <a:bodyPr/>
          <a:lstStyle>
            <a:lvl1pPr>
              <a:defRPr>
                <a:latin typeface="Times New Roman" panose="02020603050405020304" pitchFamily="18" charset="0"/>
                <a:cs typeface="Times New Roman" panose="02020603050405020304" pitchFamily="18" charset="0"/>
              </a:defRPr>
            </a:lvl1pPr>
          </a:lstStyle>
          <a:p>
            <a:fld id="{0550FF39-8539-4B1D-8287-D33C5E2BCDE3}" type="datetime1">
              <a:rPr lang="en-US" smtClean="0">
                <a:solidFill>
                  <a:prstClr val="black">
                    <a:tint val="75000"/>
                  </a:prstClr>
                </a:solidFill>
              </a:rPr>
              <a:t>4/17/2019</a:t>
            </a:fld>
            <a:endParaRPr lang="en-US">
              <a:solidFill>
                <a:prstClr val="black">
                  <a:tint val="75000"/>
                </a:prstClr>
              </a:solidFill>
            </a:endParaRPr>
          </a:p>
        </p:txBody>
      </p:sp>
      <p:sp>
        <p:nvSpPr>
          <p:cNvPr id="4" name="Footer Placeholder 3"/>
          <p:cNvSpPr>
            <a:spLocks noGrp="1"/>
          </p:cNvSpPr>
          <p:nvPr>
            <p:ph type="ftr" sz="quarter" idx="11"/>
          </p:nvPr>
        </p:nvSpPr>
        <p:spPr>
          <a:noFill/>
        </p:spPr>
        <p:txBody>
          <a:bodyPr/>
          <a:lstStyle>
            <a:lvl1pPr>
              <a:defRPr>
                <a:latin typeface="Times New Roman" panose="02020603050405020304" pitchFamily="18" charset="0"/>
                <a:cs typeface="Times New Roman" panose="02020603050405020304" pitchFamily="18" charset="0"/>
              </a:defRPr>
            </a:lvl1pPr>
          </a:lstStyle>
          <a:p>
            <a:r>
              <a:rPr lang="en-US" smtClean="0">
                <a:solidFill>
                  <a:prstClr val="black">
                    <a:tint val="75000"/>
                  </a:prstClr>
                </a:solidFill>
              </a:rPr>
              <a:t>The GIARDINELLI Law Group, APC</a:t>
            </a:r>
            <a:endParaRPr lang="en-US">
              <a:solidFill>
                <a:prstClr val="black">
                  <a:tint val="75000"/>
                </a:prstClr>
              </a:solidFill>
            </a:endParaRPr>
          </a:p>
        </p:txBody>
      </p:sp>
    </p:spTree>
    <p:extLst>
      <p:ext uri="{BB962C8B-B14F-4D97-AF65-F5344CB8AC3E}">
        <p14:creationId xmlns:p14="http://schemas.microsoft.com/office/powerpoint/2010/main" val="94405106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D1DFD-05C6-444C-9773-B1F7491A4CBC}" type="datetime1">
              <a:rPr lang="en-US" smtClean="0">
                <a:solidFill>
                  <a:prstClr val="black">
                    <a:tint val="75000"/>
                  </a:prstClr>
                </a:solidFill>
              </a:rPr>
              <a:t>4/17/2019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The GIARDINELLI Law Group, APC</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06768AE-52F4-4E3D-9621-4BB660AC3A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24743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357CEB-5FA0-4276-969E-11C3F53E5670}" type="datetime1">
              <a:rPr lang="en-US" smtClean="0">
                <a:solidFill>
                  <a:prstClr val="black">
                    <a:tint val="75000"/>
                  </a:prstClr>
                </a:solidFill>
              </a:rPr>
              <a:t>4/17/2019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The GIARDINELLI Law Group, APC</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6768AE-52F4-4E3D-9621-4BB660AC3A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8022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054B89-A277-4A4F-88FD-97EBAE2B0FF7}" type="datetime1">
              <a:rPr lang="en-US" smtClean="0">
                <a:solidFill>
                  <a:prstClr val="black">
                    <a:tint val="75000"/>
                  </a:prstClr>
                </a:solidFill>
              </a:rPr>
              <a:t>4/17/2019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The GIARDINELLI Law Group, APC</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6768AE-52F4-4E3D-9621-4BB660AC3A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3265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6F6E59-45B7-4068-8B41-ADC0EB67D005}" type="datetime1">
              <a:rPr lang="en-US" smtClean="0">
                <a:solidFill>
                  <a:prstClr val="black">
                    <a:tint val="75000"/>
                  </a:prstClr>
                </a:solidFill>
              </a:rPr>
              <a:t>4/17/2019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The GIARDINELLI Law Group, APC</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6768AE-52F4-4E3D-9621-4BB660AC3A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4055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279EF6-63B6-4545-A8F8-C3B2B4D4BF28}" type="datetime1">
              <a:rPr lang="en-US" smtClean="0">
                <a:solidFill>
                  <a:prstClr val="black">
                    <a:tint val="75000"/>
                  </a:prstClr>
                </a:solidFill>
              </a:rPr>
              <a:t>4/17/2019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The GIARDINELLI Law Group, APC</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6768AE-52F4-4E3D-9621-4BB660AC3A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3029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061998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A3B6867-A32E-440D-A19A-64BED7974DD9}" type="datetime1">
              <a:rPr lang="en-US" smtClean="0"/>
              <a:t>4/17/2019</a:t>
            </a:fld>
            <a:endParaRPr lang="en-US"/>
          </a:p>
        </p:txBody>
      </p:sp>
      <p:sp>
        <p:nvSpPr>
          <p:cNvPr id="5" name="Footer Placeholder 4"/>
          <p:cNvSpPr>
            <a:spLocks noGrp="1"/>
          </p:cNvSpPr>
          <p:nvPr>
            <p:ph type="ftr" sz="quarter" idx="11"/>
          </p:nvPr>
        </p:nvSpPr>
        <p:spPr/>
        <p:txBody>
          <a:bodyPr/>
          <a:lstStyle/>
          <a:p>
            <a:r>
              <a:rPr lang="en-US" smtClean="0"/>
              <a:t>The GIARDINELLI Law Group, APC</a:t>
            </a:r>
            <a:endParaRPr lang="en-US"/>
          </a:p>
        </p:txBody>
      </p:sp>
      <p:sp>
        <p:nvSpPr>
          <p:cNvPr id="6" name="Slide Number Placeholder 5"/>
          <p:cNvSpPr>
            <a:spLocks noGrp="1"/>
          </p:cNvSpPr>
          <p:nvPr>
            <p:ph type="sldNum" sz="quarter" idx="12"/>
          </p:nvPr>
        </p:nvSpPr>
        <p:spPr/>
        <p:txBody>
          <a:bodyPr/>
          <a:lstStyle/>
          <a:p>
            <a:fld id="{506768AE-52F4-4E3D-9621-4BB660AC3A44}" type="slidenum">
              <a:rPr lang="en-US" smtClean="0"/>
              <a:t>‹#›</a:t>
            </a:fld>
            <a:endParaRPr lang="en-US"/>
          </a:p>
        </p:txBody>
      </p:sp>
    </p:spTree>
    <p:extLst>
      <p:ext uri="{BB962C8B-B14F-4D97-AF65-F5344CB8AC3E}">
        <p14:creationId xmlns:p14="http://schemas.microsoft.com/office/powerpoint/2010/main" val="221859751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FF45790-2744-4120-A51B-40BEF9034A93}" type="datetime1">
              <a:rPr lang="en-US" smtClean="0"/>
              <a:t>4/17/2019</a:t>
            </a:fld>
            <a:endParaRPr lang="en-US"/>
          </a:p>
        </p:txBody>
      </p:sp>
      <p:sp>
        <p:nvSpPr>
          <p:cNvPr id="4" name="Footer Placeholder 3"/>
          <p:cNvSpPr>
            <a:spLocks noGrp="1"/>
          </p:cNvSpPr>
          <p:nvPr>
            <p:ph type="ftr" sz="quarter" idx="11"/>
          </p:nvPr>
        </p:nvSpPr>
        <p:spPr/>
        <p:txBody>
          <a:bodyPr/>
          <a:lstStyle/>
          <a:p>
            <a:pPr>
              <a:defRPr/>
            </a:pPr>
            <a:r>
              <a:rPr lang="en-US" smtClean="0"/>
              <a:t>The GIARDINELLI Law Group, APC</a:t>
            </a:r>
            <a:endParaRPr lang="en-US" dirty="0"/>
          </a:p>
        </p:txBody>
      </p:sp>
      <p:sp>
        <p:nvSpPr>
          <p:cNvPr id="5" name="Slide Number Placeholder 4"/>
          <p:cNvSpPr>
            <a:spLocks noGrp="1"/>
          </p:cNvSpPr>
          <p:nvPr>
            <p:ph type="sldNum" sz="quarter" idx="12"/>
          </p:nvPr>
        </p:nvSpPr>
        <p:spPr/>
        <p:txBody>
          <a:bodyPr/>
          <a:lstStyle/>
          <a:p>
            <a:fld id="{E94F91C9-DDAE-4720-8B11-2CF6E634B49C}" type="slidenum">
              <a:rPr lang="en-US" altLang="en-US" smtClean="0"/>
              <a:pPr/>
              <a:t>‹#›</a:t>
            </a:fld>
            <a:endParaRPr lang="en-US" altLang="en-US" dirty="0"/>
          </a:p>
        </p:txBody>
      </p:sp>
      <p:sp>
        <p:nvSpPr>
          <p:cNvPr id="6" name="TextBox 5"/>
          <p:cNvSpPr txBox="1"/>
          <p:nvPr/>
        </p:nvSpPr>
        <p:spPr>
          <a:xfrm>
            <a:off x="2078026" y="1047887"/>
            <a:ext cx="8998295" cy="969496"/>
          </a:xfrm>
          <a:prstGeom prst="rect">
            <a:avLst/>
          </a:prstGeom>
          <a:noFill/>
        </p:spPr>
        <p:txBody>
          <a:bodyPr wrap="square" rtlCol="0">
            <a:spAutoFit/>
          </a:bodyPr>
          <a:lstStyle/>
          <a:p>
            <a:pPr defTabSz="642938" eaLnBrk="0" fontAlgn="base" hangingPunct="0">
              <a:spcBef>
                <a:spcPct val="0"/>
              </a:spcBef>
              <a:spcAft>
                <a:spcPct val="0"/>
              </a:spcAft>
              <a:tabLst>
                <a:tab pos="1157288" algn="l"/>
              </a:tabLst>
              <a:defRPr/>
            </a:pPr>
            <a:r>
              <a:rPr lang="en-US" sz="1350" baseline="-25000" dirty="0" smtClean="0">
                <a:solidFill>
                  <a:srgbClr val="422B26"/>
                </a:solidFill>
                <a:latin typeface="Times New Roman" panose="02020603050405020304" pitchFamily="18" charset="0"/>
                <a:cs typeface="Times New Roman" panose="02020603050405020304" pitchFamily="18" charset="0"/>
              </a:rPr>
              <a:t>Riverside County Office				   		Orange County Office</a:t>
            </a:r>
          </a:p>
          <a:p>
            <a:pPr defTabSz="514350" eaLnBrk="0" fontAlgn="base" hangingPunct="0">
              <a:spcBef>
                <a:spcPct val="0"/>
              </a:spcBef>
              <a:spcAft>
                <a:spcPct val="0"/>
              </a:spcAft>
              <a:tabLst>
                <a:tab pos="1157288" algn="l"/>
              </a:tabLst>
              <a:defRPr/>
            </a:pPr>
            <a:r>
              <a:rPr lang="en-US" sz="1350" baseline="-25000" dirty="0" smtClean="0">
                <a:solidFill>
                  <a:srgbClr val="422B26"/>
                </a:solidFill>
                <a:latin typeface="Times New Roman" panose="02020603050405020304" pitchFamily="18" charset="0"/>
                <a:cs typeface="Times New Roman" panose="02020603050405020304" pitchFamily="18" charset="0"/>
              </a:rPr>
              <a:t>25026 Las </a:t>
            </a:r>
            <a:r>
              <a:rPr lang="en-US" sz="1350" baseline="-25000" dirty="0" err="1" smtClean="0">
                <a:solidFill>
                  <a:srgbClr val="422B26"/>
                </a:solidFill>
                <a:latin typeface="Times New Roman" panose="02020603050405020304" pitchFamily="18" charset="0"/>
                <a:cs typeface="Times New Roman" panose="02020603050405020304" pitchFamily="18" charset="0"/>
              </a:rPr>
              <a:t>Brisas</a:t>
            </a:r>
            <a:r>
              <a:rPr lang="en-US" sz="1350" baseline="-25000" dirty="0" smtClean="0">
                <a:solidFill>
                  <a:srgbClr val="422B26"/>
                </a:solidFill>
                <a:latin typeface="Times New Roman" panose="02020603050405020304" pitchFamily="18" charset="0"/>
                <a:cs typeface="Times New Roman" panose="02020603050405020304" pitchFamily="18" charset="0"/>
              </a:rPr>
              <a:t> Road            		     </a:t>
            </a:r>
            <a:r>
              <a:rPr lang="en-US" sz="1350" baseline="-25000" dirty="0" smtClean="0">
                <a:solidFill>
                  <a:srgbClr val="422B26"/>
                </a:solidFill>
                <a:latin typeface="Times New Roman" panose="02020603050405020304" pitchFamily="18" charset="0"/>
                <a:cs typeface="Times New Roman" panose="02020603050405020304" pitchFamily="18" charset="0"/>
                <a:hlinkClick r:id="rId3"/>
              </a:rPr>
              <a:t>www.tylerbursch.com</a:t>
            </a:r>
            <a:r>
              <a:rPr lang="en-US" sz="1350" baseline="-25000" dirty="0" smtClean="0">
                <a:solidFill>
                  <a:srgbClr val="422B26"/>
                </a:solidFill>
                <a:latin typeface="Times New Roman" panose="02020603050405020304" pitchFamily="18" charset="0"/>
                <a:cs typeface="Times New Roman" panose="02020603050405020304" pitchFamily="18" charset="0"/>
              </a:rPr>
              <a:t>             	         1601 E. Orangewood Avenue, Suite 175</a:t>
            </a:r>
          </a:p>
          <a:p>
            <a:pPr defTabSz="514350" eaLnBrk="0" fontAlgn="base" hangingPunct="0">
              <a:spcBef>
                <a:spcPct val="0"/>
              </a:spcBef>
              <a:spcAft>
                <a:spcPct val="0"/>
              </a:spcAft>
              <a:tabLst>
                <a:tab pos="1157288" algn="l"/>
                <a:tab pos="3857625" algn="l"/>
              </a:tabLst>
              <a:defRPr/>
            </a:pPr>
            <a:r>
              <a:rPr lang="en-US" sz="1350" baseline="-25000" dirty="0" smtClean="0">
                <a:solidFill>
                  <a:srgbClr val="422B26"/>
                </a:solidFill>
                <a:latin typeface="Times New Roman" panose="02020603050405020304" pitchFamily="18" charset="0"/>
                <a:cs typeface="Times New Roman" panose="02020603050405020304" pitchFamily="18" charset="0"/>
              </a:rPr>
              <a:t>Murrieta, California 92562	Anaheim, California</a:t>
            </a:r>
          </a:p>
          <a:p>
            <a:pPr defTabSz="514350" eaLnBrk="0" fontAlgn="base" hangingPunct="0">
              <a:spcBef>
                <a:spcPct val="0"/>
              </a:spcBef>
              <a:spcAft>
                <a:spcPct val="0"/>
              </a:spcAft>
              <a:tabLst>
                <a:tab pos="1157288" algn="l"/>
                <a:tab pos="3857625" algn="l"/>
              </a:tabLst>
              <a:defRPr/>
            </a:pPr>
            <a:r>
              <a:rPr lang="en-US" sz="1350" baseline="-25000" dirty="0" smtClean="0">
                <a:solidFill>
                  <a:srgbClr val="422B26"/>
                </a:solidFill>
                <a:latin typeface="Times New Roman" panose="02020603050405020304" pitchFamily="18" charset="0"/>
                <a:cs typeface="Times New Roman" panose="02020603050405020304" pitchFamily="18" charset="0"/>
              </a:rPr>
              <a:t>(951) 600-2733		(714) 978-2060</a:t>
            </a:r>
          </a:p>
          <a:p>
            <a:pPr algn="ctr" defTabSz="514350" eaLnBrk="0" fontAlgn="base" hangingPunct="0">
              <a:spcBef>
                <a:spcPct val="0"/>
              </a:spcBef>
              <a:spcAft>
                <a:spcPct val="0"/>
              </a:spcAft>
              <a:tabLst>
                <a:tab pos="1157288" algn="l"/>
                <a:tab pos="3857625" algn="l"/>
              </a:tabLst>
              <a:defRPr/>
            </a:pPr>
            <a:endParaRPr lang="en-US" sz="1800" baseline="-25000" dirty="0" smtClean="0">
              <a:solidFill>
                <a:srgbClr val="422B2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sz="1350" dirty="0"/>
          </a:p>
        </p:txBody>
      </p:sp>
      <p:cxnSp>
        <p:nvCxnSpPr>
          <p:cNvPr id="7" name="Straight Connector 10"/>
          <p:cNvCxnSpPr>
            <a:cxnSpLocks noChangeShapeType="1"/>
          </p:cNvCxnSpPr>
          <p:nvPr/>
        </p:nvCxnSpPr>
        <p:spPr bwMode="auto">
          <a:xfrm>
            <a:off x="799572" y="1937279"/>
            <a:ext cx="10592859"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 name="TextBox 9"/>
          <p:cNvSpPr txBox="1"/>
          <p:nvPr/>
        </p:nvSpPr>
        <p:spPr>
          <a:xfrm>
            <a:off x="838201" y="2032547"/>
            <a:ext cx="3448051" cy="3991862"/>
          </a:xfrm>
          <a:prstGeom prst="rect">
            <a:avLst/>
          </a:prstGeom>
          <a:noFill/>
        </p:spPr>
        <p:txBody>
          <a:bodyPr wrap="square" rtlCol="0">
            <a:spAutoFit/>
          </a:bodyPr>
          <a:lstStyle/>
          <a:p>
            <a:pPr marL="0" indent="0" eaLnBrk="1" hangingPunct="1">
              <a:lnSpc>
                <a:spcPct val="80000"/>
              </a:lnSpc>
              <a:spcBef>
                <a:spcPct val="5000"/>
              </a:spcBef>
              <a:buFontTx/>
              <a:buNone/>
              <a:defRPr/>
            </a:pPr>
            <a:r>
              <a:rPr lang="en-US" sz="1200" b="1" kern="0" baseline="0" dirty="0" smtClean="0">
                <a:solidFill>
                  <a:srgbClr val="422B26"/>
                </a:solidFill>
                <a:latin typeface="Times New Roman" panose="02020603050405020304" pitchFamily="18" charset="0"/>
                <a:ea typeface="+mn-ea"/>
                <a:cs typeface="Times New Roman" panose="02020603050405020304" pitchFamily="18" charset="0"/>
              </a:rPr>
              <a:t>REAL ESTATE LAW </a:t>
            </a:r>
          </a:p>
          <a:p>
            <a:pPr marL="0" indent="0" eaLnBrk="1" hangingPunct="1">
              <a:lnSpc>
                <a:spcPct val="80000"/>
              </a:lnSpc>
              <a:spcBef>
                <a:spcPct val="5000"/>
              </a:spcBef>
              <a:buFontTx/>
              <a:buNone/>
              <a:tabLst>
                <a:tab pos="216694" algn="l"/>
              </a:tabLst>
              <a:defRPr/>
            </a:pPr>
            <a:r>
              <a:rPr lang="en-US" sz="1200" kern="0" baseline="0" dirty="0" smtClean="0">
                <a:solidFill>
                  <a:srgbClr val="422B26"/>
                </a:solidFill>
                <a:latin typeface="Times New Roman" panose="02020603050405020304" pitchFamily="18" charset="0"/>
                <a:ea typeface="+mn-ea"/>
                <a:cs typeface="Times New Roman" panose="02020603050405020304" pitchFamily="18" charset="0"/>
              </a:rPr>
              <a:t>PURCHASE &amp; SALE FOR RESIDENTIAL AND COMMERCIAL TRANSACTIONS</a:t>
            </a:r>
          </a:p>
          <a:p>
            <a:pPr eaLnBrk="1" hangingPunct="1">
              <a:lnSpc>
                <a:spcPct val="80000"/>
              </a:lnSpc>
              <a:spcBef>
                <a:spcPct val="5000"/>
              </a:spcBef>
              <a:buFontTx/>
              <a:buNone/>
              <a:defRPr/>
            </a:pPr>
            <a:r>
              <a:rPr lang="en-US" sz="1200" kern="0" baseline="0" dirty="0" smtClean="0">
                <a:solidFill>
                  <a:srgbClr val="422B26"/>
                </a:solidFill>
                <a:latin typeface="Times New Roman" panose="02020603050405020304" pitchFamily="18" charset="0"/>
                <a:ea typeface="+mn-ea"/>
                <a:cs typeface="Times New Roman" panose="02020603050405020304" pitchFamily="18" charset="0"/>
              </a:rPr>
              <a:t>CONTRACT DISPUTES</a:t>
            </a:r>
          </a:p>
          <a:p>
            <a:pPr eaLnBrk="1" hangingPunct="1">
              <a:lnSpc>
                <a:spcPct val="80000"/>
              </a:lnSpc>
              <a:spcBef>
                <a:spcPct val="5000"/>
              </a:spcBef>
              <a:buFontTx/>
              <a:buNone/>
              <a:defRPr/>
            </a:pPr>
            <a:r>
              <a:rPr lang="en-US" sz="1200" kern="0" baseline="0" dirty="0" smtClean="0">
                <a:solidFill>
                  <a:srgbClr val="422B26"/>
                </a:solidFill>
                <a:latin typeface="Times New Roman" panose="02020603050405020304" pitchFamily="18" charset="0"/>
                <a:ea typeface="+mn-ea"/>
                <a:cs typeface="Times New Roman" panose="02020603050405020304" pitchFamily="18" charset="0"/>
              </a:rPr>
              <a:t>LAND USE</a:t>
            </a:r>
          </a:p>
          <a:p>
            <a:pPr eaLnBrk="1" hangingPunct="1">
              <a:lnSpc>
                <a:spcPct val="80000"/>
              </a:lnSpc>
              <a:spcBef>
                <a:spcPct val="5000"/>
              </a:spcBef>
              <a:buFontTx/>
              <a:buNone/>
              <a:defRPr/>
            </a:pPr>
            <a:r>
              <a:rPr lang="en-US" sz="1200" kern="0" baseline="0" dirty="0" smtClean="0">
                <a:solidFill>
                  <a:srgbClr val="422B26"/>
                </a:solidFill>
                <a:latin typeface="Times New Roman" panose="02020603050405020304" pitchFamily="18" charset="0"/>
                <a:ea typeface="+mn-ea"/>
                <a:cs typeface="Times New Roman" panose="02020603050405020304" pitchFamily="18" charset="0"/>
              </a:rPr>
              <a:t>LEASES/ ESCROWS</a:t>
            </a:r>
          </a:p>
          <a:p>
            <a:pPr eaLnBrk="1" hangingPunct="1">
              <a:lnSpc>
                <a:spcPct val="80000"/>
              </a:lnSpc>
              <a:spcBef>
                <a:spcPct val="5000"/>
              </a:spcBef>
              <a:buFontTx/>
              <a:buNone/>
              <a:defRPr/>
            </a:pPr>
            <a:r>
              <a:rPr lang="en-US" sz="1200" kern="0" baseline="0" dirty="0" smtClean="0">
                <a:solidFill>
                  <a:srgbClr val="422B26"/>
                </a:solidFill>
                <a:latin typeface="Times New Roman" panose="02020603050405020304" pitchFamily="18" charset="0"/>
                <a:ea typeface="+mn-ea"/>
                <a:cs typeface="Times New Roman" panose="02020603050405020304" pitchFamily="18" charset="0"/>
              </a:rPr>
              <a:t>ZONING/ EASEMENTS</a:t>
            </a:r>
          </a:p>
          <a:p>
            <a:pPr eaLnBrk="1" hangingPunct="1">
              <a:lnSpc>
                <a:spcPct val="80000"/>
              </a:lnSpc>
              <a:spcBef>
                <a:spcPct val="5000"/>
              </a:spcBef>
              <a:buFontTx/>
              <a:buNone/>
              <a:defRPr/>
            </a:pPr>
            <a:r>
              <a:rPr lang="en-US" sz="1200" kern="0" baseline="0" dirty="0" smtClean="0">
                <a:solidFill>
                  <a:srgbClr val="422B26"/>
                </a:solidFill>
                <a:latin typeface="Times New Roman" panose="02020603050405020304" pitchFamily="18" charset="0"/>
                <a:ea typeface="+mn-ea"/>
                <a:cs typeface="Times New Roman" panose="02020603050405020304" pitchFamily="18" charset="0"/>
              </a:rPr>
              <a:t>FORECLOSURE AND SHORT PAY</a:t>
            </a:r>
          </a:p>
          <a:p>
            <a:pPr eaLnBrk="1" hangingPunct="1">
              <a:lnSpc>
                <a:spcPct val="80000"/>
              </a:lnSpc>
              <a:spcBef>
                <a:spcPct val="5000"/>
              </a:spcBef>
              <a:buFontTx/>
              <a:buNone/>
              <a:defRPr/>
            </a:pPr>
            <a:r>
              <a:rPr lang="en-US" sz="1200" kern="0" baseline="0" dirty="0" smtClean="0">
                <a:solidFill>
                  <a:srgbClr val="422B26"/>
                </a:solidFill>
                <a:latin typeface="Times New Roman" panose="02020603050405020304" pitchFamily="18" charset="0"/>
                <a:ea typeface="+mn-ea"/>
                <a:cs typeface="Times New Roman" panose="02020603050405020304" pitchFamily="18" charset="0"/>
              </a:rPr>
              <a:t>UNLAWFUL DETAINER</a:t>
            </a:r>
          </a:p>
          <a:p>
            <a:pPr eaLnBrk="1" hangingPunct="1">
              <a:lnSpc>
                <a:spcPct val="80000"/>
              </a:lnSpc>
              <a:spcBef>
                <a:spcPct val="5000"/>
              </a:spcBef>
              <a:buFontTx/>
              <a:buNone/>
              <a:defRPr/>
            </a:pPr>
            <a:r>
              <a:rPr lang="en-US" sz="1200" kern="0" baseline="0" dirty="0" smtClean="0">
                <a:solidFill>
                  <a:srgbClr val="422B26"/>
                </a:solidFill>
                <a:latin typeface="Times New Roman" panose="02020603050405020304" pitchFamily="18" charset="0"/>
                <a:ea typeface="+mn-ea"/>
                <a:cs typeface="Times New Roman" panose="02020603050405020304" pitchFamily="18" charset="0"/>
              </a:rPr>
              <a:t>BROKER SUPERVISION</a:t>
            </a:r>
          </a:p>
          <a:p>
            <a:pPr eaLnBrk="1" hangingPunct="1">
              <a:lnSpc>
                <a:spcPct val="80000"/>
              </a:lnSpc>
              <a:spcBef>
                <a:spcPct val="5000"/>
              </a:spcBef>
              <a:buFontTx/>
              <a:buNone/>
              <a:defRPr/>
            </a:pPr>
            <a:endParaRPr lang="en-US" sz="1200" kern="0" baseline="0" dirty="0" smtClean="0">
              <a:solidFill>
                <a:srgbClr val="422B26"/>
              </a:solidFill>
              <a:latin typeface="Times New Roman" panose="02020603050405020304" pitchFamily="18" charset="0"/>
              <a:ea typeface="+mn-ea"/>
              <a:cs typeface="Times New Roman" panose="02020603050405020304" pitchFamily="18" charset="0"/>
            </a:endParaRPr>
          </a:p>
          <a:p>
            <a:pPr eaLnBrk="1" hangingPunct="1">
              <a:lnSpc>
                <a:spcPct val="80000"/>
              </a:lnSpc>
              <a:spcBef>
                <a:spcPct val="5000"/>
              </a:spcBef>
              <a:buFontTx/>
              <a:buNone/>
              <a:defRPr/>
            </a:pPr>
            <a:r>
              <a:rPr lang="en-US" sz="1200" b="1" kern="0" baseline="0" dirty="0" smtClean="0">
                <a:solidFill>
                  <a:srgbClr val="422B26"/>
                </a:solidFill>
                <a:latin typeface="Times New Roman" panose="02020603050405020304" pitchFamily="18" charset="0"/>
                <a:ea typeface="+mn-ea"/>
                <a:cs typeface="Times New Roman" panose="02020603050405020304" pitchFamily="18" charset="0"/>
              </a:rPr>
              <a:t>EMPLOYMENT LAW</a:t>
            </a:r>
          </a:p>
          <a:p>
            <a:pPr eaLnBrk="1" hangingPunct="1">
              <a:lnSpc>
                <a:spcPct val="80000"/>
              </a:lnSpc>
              <a:spcBef>
                <a:spcPct val="5000"/>
              </a:spcBef>
              <a:buFontTx/>
              <a:buNone/>
              <a:defRPr/>
            </a:pPr>
            <a:r>
              <a:rPr lang="en-US" sz="1200" kern="0" baseline="0" dirty="0" smtClean="0">
                <a:solidFill>
                  <a:srgbClr val="422B26"/>
                </a:solidFill>
                <a:latin typeface="Times New Roman" panose="02020603050405020304" pitchFamily="18" charset="0"/>
                <a:ea typeface="+mn-ea"/>
                <a:cs typeface="Times New Roman" panose="02020603050405020304" pitchFamily="18" charset="0"/>
              </a:rPr>
              <a:t>EMPLOYMENT MANUALS</a:t>
            </a:r>
          </a:p>
          <a:p>
            <a:pPr eaLnBrk="1" hangingPunct="1">
              <a:lnSpc>
                <a:spcPct val="80000"/>
              </a:lnSpc>
              <a:spcBef>
                <a:spcPct val="5000"/>
              </a:spcBef>
              <a:buFontTx/>
              <a:buNone/>
              <a:defRPr/>
            </a:pPr>
            <a:r>
              <a:rPr lang="en-US" sz="1200" kern="0" baseline="0" dirty="0" smtClean="0">
                <a:solidFill>
                  <a:srgbClr val="422B26"/>
                </a:solidFill>
                <a:latin typeface="Times New Roman" panose="02020603050405020304" pitchFamily="18" charset="0"/>
                <a:ea typeface="+mn-ea"/>
                <a:cs typeface="Times New Roman" panose="02020603050405020304" pitchFamily="18" charset="0"/>
              </a:rPr>
              <a:t>MANAGEMENT ISSUES</a:t>
            </a:r>
          </a:p>
          <a:p>
            <a:pPr eaLnBrk="1" hangingPunct="1">
              <a:lnSpc>
                <a:spcPct val="80000"/>
              </a:lnSpc>
              <a:spcBef>
                <a:spcPct val="5000"/>
              </a:spcBef>
              <a:buFontTx/>
              <a:buNone/>
              <a:defRPr/>
            </a:pPr>
            <a:r>
              <a:rPr lang="en-US" sz="1200" kern="0" baseline="0" dirty="0" smtClean="0">
                <a:solidFill>
                  <a:srgbClr val="422B26"/>
                </a:solidFill>
                <a:latin typeface="Times New Roman" panose="02020603050405020304" pitchFamily="18" charset="0"/>
                <a:ea typeface="+mn-ea"/>
                <a:cs typeface="Times New Roman" panose="02020603050405020304" pitchFamily="18" charset="0"/>
              </a:rPr>
              <a:t>EMPLOYMENT CONTRACTS</a:t>
            </a:r>
          </a:p>
          <a:p>
            <a:pPr eaLnBrk="1" hangingPunct="1">
              <a:lnSpc>
                <a:spcPct val="80000"/>
              </a:lnSpc>
              <a:spcBef>
                <a:spcPct val="5000"/>
              </a:spcBef>
              <a:buFontTx/>
              <a:buNone/>
              <a:defRPr/>
            </a:pPr>
            <a:r>
              <a:rPr lang="en-US" sz="1200" kern="0" baseline="0" dirty="0" smtClean="0">
                <a:solidFill>
                  <a:srgbClr val="422B26"/>
                </a:solidFill>
                <a:latin typeface="Times New Roman" panose="02020603050405020304" pitchFamily="18" charset="0"/>
                <a:ea typeface="+mn-ea"/>
                <a:cs typeface="Times New Roman" panose="02020603050405020304" pitchFamily="18" charset="0"/>
              </a:rPr>
              <a:t>LABOR BOARD PROCEEDINGS</a:t>
            </a:r>
          </a:p>
          <a:p>
            <a:pPr eaLnBrk="1" hangingPunct="1">
              <a:lnSpc>
                <a:spcPct val="80000"/>
              </a:lnSpc>
              <a:spcBef>
                <a:spcPct val="5000"/>
              </a:spcBef>
              <a:buFontTx/>
              <a:buNone/>
              <a:defRPr/>
            </a:pPr>
            <a:r>
              <a:rPr lang="en-US" sz="1200" kern="0" baseline="0" dirty="0" smtClean="0">
                <a:solidFill>
                  <a:srgbClr val="422B26"/>
                </a:solidFill>
                <a:latin typeface="Times New Roman" panose="02020603050405020304" pitchFamily="18" charset="0"/>
                <a:ea typeface="+mn-ea"/>
                <a:cs typeface="Times New Roman" panose="02020603050405020304" pitchFamily="18" charset="0"/>
              </a:rPr>
              <a:t>UNEMPLOYMENT CLAIMS</a:t>
            </a:r>
          </a:p>
          <a:p>
            <a:pPr eaLnBrk="1" hangingPunct="1">
              <a:lnSpc>
                <a:spcPct val="80000"/>
              </a:lnSpc>
              <a:spcBef>
                <a:spcPct val="5000"/>
              </a:spcBef>
              <a:buFontTx/>
              <a:buNone/>
              <a:defRPr/>
            </a:pPr>
            <a:r>
              <a:rPr lang="en-US" sz="1200" kern="0" baseline="0" dirty="0" smtClean="0">
                <a:solidFill>
                  <a:srgbClr val="422B26"/>
                </a:solidFill>
                <a:latin typeface="Times New Roman" panose="02020603050405020304" pitchFamily="18" charset="0"/>
                <a:ea typeface="+mn-ea"/>
                <a:cs typeface="Times New Roman" panose="02020603050405020304" pitchFamily="18" charset="0"/>
              </a:rPr>
              <a:t>HIRING/ FIRING/ DISCIPLINE</a:t>
            </a:r>
          </a:p>
          <a:p>
            <a:pPr eaLnBrk="1" hangingPunct="1">
              <a:lnSpc>
                <a:spcPct val="80000"/>
              </a:lnSpc>
              <a:spcBef>
                <a:spcPct val="5000"/>
              </a:spcBef>
              <a:buFontTx/>
              <a:buNone/>
              <a:defRPr/>
            </a:pPr>
            <a:r>
              <a:rPr lang="en-US" sz="1200" kern="0" baseline="0" dirty="0" smtClean="0">
                <a:solidFill>
                  <a:srgbClr val="422B26"/>
                </a:solidFill>
                <a:latin typeface="Times New Roman" panose="02020603050405020304" pitchFamily="18" charset="0"/>
                <a:ea typeface="+mn-ea"/>
                <a:cs typeface="Times New Roman" panose="02020603050405020304" pitchFamily="18" charset="0"/>
              </a:rPr>
              <a:t>INVESTIGATIONS, DISCRIMINATION</a:t>
            </a:r>
          </a:p>
          <a:p>
            <a:pPr eaLnBrk="1" hangingPunct="1">
              <a:lnSpc>
                <a:spcPct val="80000"/>
              </a:lnSpc>
              <a:spcBef>
                <a:spcPct val="5000"/>
              </a:spcBef>
              <a:buFontTx/>
              <a:buNone/>
              <a:defRPr/>
            </a:pPr>
            <a:r>
              <a:rPr lang="en-US" sz="1200" kern="0" baseline="0" dirty="0" smtClean="0">
                <a:solidFill>
                  <a:srgbClr val="422B26"/>
                </a:solidFill>
                <a:latin typeface="Times New Roman" panose="02020603050405020304" pitchFamily="18" charset="0"/>
                <a:ea typeface="+mn-ea"/>
                <a:cs typeface="Times New Roman" panose="02020603050405020304" pitchFamily="18" charset="0"/>
              </a:rPr>
              <a:t>TERMINATION</a:t>
            </a:r>
          </a:p>
          <a:p>
            <a:pPr eaLnBrk="1" hangingPunct="1">
              <a:buFontTx/>
              <a:buNone/>
              <a:defRPr/>
            </a:pPr>
            <a:endParaRPr lang="en-US" sz="1200" kern="0" baseline="0" dirty="0" smtClean="0">
              <a:latin typeface="Times New Roman" panose="02020603050405020304" pitchFamily="18" charset="0"/>
              <a:cs typeface="Times New Roman" panose="02020603050405020304" pitchFamily="18" charset="0"/>
            </a:endParaRPr>
          </a:p>
          <a:p>
            <a:pPr eaLnBrk="1" hangingPunct="1">
              <a:lnSpc>
                <a:spcPct val="80000"/>
              </a:lnSpc>
              <a:spcBef>
                <a:spcPct val="5000"/>
              </a:spcBef>
              <a:buFontTx/>
              <a:buNone/>
              <a:defRPr/>
            </a:pPr>
            <a:endParaRPr lang="en-US" sz="1200" kern="0" baseline="0" dirty="0" smtClean="0">
              <a:latin typeface="Times New Roman" panose="02020603050405020304" pitchFamily="18" charset="0"/>
              <a:cs typeface="Times New Roman" panose="02020603050405020304" pitchFamily="18" charset="0"/>
            </a:endParaRPr>
          </a:p>
          <a:p>
            <a:pPr eaLnBrk="1" hangingPunct="1">
              <a:lnSpc>
                <a:spcPct val="80000"/>
              </a:lnSpc>
              <a:spcBef>
                <a:spcPct val="5000"/>
              </a:spcBef>
              <a:buFontTx/>
              <a:buNone/>
              <a:defRPr/>
            </a:pPr>
            <a:endParaRPr lang="en-US" sz="1200" kern="0" baseline="0" dirty="0" smtClean="0">
              <a:latin typeface="Times New Roman" panose="02020603050405020304" pitchFamily="18" charset="0"/>
              <a:cs typeface="Times New Roman" panose="02020603050405020304" pitchFamily="18" charset="0"/>
            </a:endParaRPr>
          </a:p>
          <a:p>
            <a:pPr eaLnBrk="1" hangingPunct="1">
              <a:lnSpc>
                <a:spcPct val="80000"/>
              </a:lnSpc>
              <a:spcBef>
                <a:spcPct val="5000"/>
              </a:spcBef>
              <a:buFontTx/>
              <a:buNone/>
              <a:defRPr/>
            </a:pPr>
            <a:endParaRPr lang="en-US" sz="1200" kern="0" baseline="0" dirty="0" smtClean="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589265" y="2033066"/>
            <a:ext cx="3876675" cy="3274743"/>
          </a:xfrm>
          <a:prstGeom prst="rect">
            <a:avLst/>
          </a:prstGeom>
          <a:noFill/>
        </p:spPr>
        <p:txBody>
          <a:bodyPr wrap="square" rtlCol="0">
            <a:spAutoFit/>
          </a:bodyPr>
          <a:lstStyle/>
          <a:p>
            <a:pPr eaLnBrk="1" hangingPunct="1">
              <a:lnSpc>
                <a:spcPct val="80000"/>
              </a:lnSpc>
              <a:spcBef>
                <a:spcPct val="5000"/>
              </a:spcBef>
              <a:buFontTx/>
              <a:buNone/>
              <a:defRPr/>
            </a:pPr>
            <a:r>
              <a:rPr lang="en-US" sz="2000" b="1" kern="1200" dirty="0" smtClean="0">
                <a:solidFill>
                  <a:srgbClr val="422B26"/>
                </a:solidFill>
                <a:latin typeface="Times New Roman" panose="02020603050405020304" pitchFamily="18" charset="0"/>
                <a:ea typeface="+mn-ea"/>
                <a:cs typeface="Times New Roman" panose="02020603050405020304" pitchFamily="18" charset="0"/>
              </a:rPr>
              <a:t>TRAINING / EDUCATION</a:t>
            </a:r>
          </a:p>
          <a:p>
            <a:pPr eaLnBrk="1" hangingPunct="1">
              <a:lnSpc>
                <a:spcPct val="80000"/>
              </a:lnSpc>
              <a:spcBef>
                <a:spcPct val="5000"/>
              </a:spcBef>
              <a:buNone/>
              <a:defRPr/>
            </a:pPr>
            <a:r>
              <a:rPr lang="en-US" sz="1600" dirty="0" smtClean="0">
                <a:solidFill>
                  <a:srgbClr val="422B26"/>
                </a:solidFill>
                <a:latin typeface="Times New Roman" panose="02020603050405020304" pitchFamily="18" charset="0"/>
                <a:cs typeface="Times New Roman" panose="02020603050405020304" pitchFamily="18" charset="0"/>
              </a:rPr>
              <a:t>BROKER SUPERVISION</a:t>
            </a:r>
          </a:p>
          <a:p>
            <a:pPr marL="0" indent="0" eaLnBrk="1" hangingPunct="1">
              <a:lnSpc>
                <a:spcPct val="80000"/>
              </a:lnSpc>
              <a:spcBef>
                <a:spcPct val="5000"/>
              </a:spcBef>
              <a:buFontTx/>
              <a:buNone/>
              <a:defRPr/>
            </a:pPr>
            <a:r>
              <a:rPr lang="en-US" sz="1600" kern="1200" dirty="0" smtClean="0">
                <a:solidFill>
                  <a:srgbClr val="422B26"/>
                </a:solidFill>
                <a:latin typeface="Times New Roman" panose="02020603050405020304" pitchFamily="18" charset="0"/>
                <a:ea typeface="+mn-ea"/>
                <a:cs typeface="Times New Roman" panose="02020603050405020304" pitchFamily="18" charset="0"/>
              </a:rPr>
              <a:t>CONTRACT FORMATION (RPA AND OTHERS)</a:t>
            </a:r>
          </a:p>
          <a:p>
            <a:pPr marL="0" indent="0" eaLnBrk="1" hangingPunct="1">
              <a:lnSpc>
                <a:spcPct val="80000"/>
              </a:lnSpc>
              <a:spcBef>
                <a:spcPct val="5000"/>
              </a:spcBef>
              <a:buFontTx/>
              <a:buNone/>
              <a:defRPr/>
            </a:pPr>
            <a:r>
              <a:rPr lang="en-US" sz="1600" kern="1200" dirty="0" smtClean="0">
                <a:solidFill>
                  <a:srgbClr val="422B26"/>
                </a:solidFill>
                <a:latin typeface="Times New Roman" panose="02020603050405020304" pitchFamily="18" charset="0"/>
                <a:ea typeface="+mn-ea"/>
                <a:cs typeface="Times New Roman" panose="02020603050405020304" pitchFamily="18" charset="0"/>
              </a:rPr>
              <a:t>PROPERTY MANAGEMENT</a:t>
            </a:r>
          </a:p>
          <a:p>
            <a:pPr marL="0" indent="0" eaLnBrk="1" hangingPunct="1">
              <a:lnSpc>
                <a:spcPct val="80000"/>
              </a:lnSpc>
              <a:spcBef>
                <a:spcPct val="5000"/>
              </a:spcBef>
              <a:buNone/>
              <a:defRPr/>
            </a:pPr>
            <a:r>
              <a:rPr lang="en-US" sz="1600" dirty="0" smtClean="0">
                <a:solidFill>
                  <a:srgbClr val="422B26"/>
                </a:solidFill>
                <a:latin typeface="Times New Roman" panose="02020603050405020304" pitchFamily="18" charset="0"/>
                <a:cs typeface="Times New Roman" panose="02020603050405020304" pitchFamily="18" charset="0"/>
              </a:rPr>
              <a:t>RISK MANAGEMENT</a:t>
            </a:r>
          </a:p>
          <a:p>
            <a:pPr eaLnBrk="1" hangingPunct="1">
              <a:lnSpc>
                <a:spcPct val="80000"/>
              </a:lnSpc>
              <a:spcBef>
                <a:spcPct val="5000"/>
              </a:spcBef>
              <a:buFontTx/>
              <a:buNone/>
              <a:defRPr/>
            </a:pPr>
            <a:endParaRPr lang="en-US" sz="2000" kern="1200" dirty="0" smtClean="0">
              <a:solidFill>
                <a:srgbClr val="422B26"/>
              </a:solidFill>
              <a:latin typeface="Times New Roman" panose="02020603050405020304" pitchFamily="18" charset="0"/>
              <a:ea typeface="+mn-ea"/>
              <a:cs typeface="Times New Roman" panose="02020603050405020304" pitchFamily="18" charset="0"/>
            </a:endParaRPr>
          </a:p>
          <a:p>
            <a:pPr eaLnBrk="1" hangingPunct="1">
              <a:lnSpc>
                <a:spcPct val="80000"/>
              </a:lnSpc>
              <a:spcBef>
                <a:spcPct val="5000"/>
              </a:spcBef>
              <a:buFontTx/>
              <a:buNone/>
              <a:defRPr/>
            </a:pPr>
            <a:r>
              <a:rPr lang="en-US" sz="2000" b="1" kern="1200" dirty="0" smtClean="0">
                <a:solidFill>
                  <a:srgbClr val="422B26"/>
                </a:solidFill>
                <a:latin typeface="Times New Roman" panose="02020603050405020304" pitchFamily="18" charset="0"/>
                <a:ea typeface="+mn-ea"/>
                <a:cs typeface="Times New Roman" panose="02020603050405020304" pitchFamily="18" charset="0"/>
              </a:rPr>
              <a:t>BUSINESS LAW</a:t>
            </a:r>
          </a:p>
          <a:p>
            <a:pPr eaLnBrk="1" hangingPunct="1">
              <a:lnSpc>
                <a:spcPct val="80000"/>
              </a:lnSpc>
              <a:spcBef>
                <a:spcPct val="5000"/>
              </a:spcBef>
              <a:buFontTx/>
              <a:buNone/>
              <a:defRPr/>
            </a:pPr>
            <a:r>
              <a:rPr lang="en-US" sz="1600" kern="1200" dirty="0" smtClean="0">
                <a:solidFill>
                  <a:srgbClr val="422B26"/>
                </a:solidFill>
                <a:latin typeface="Times New Roman" panose="02020603050405020304" pitchFamily="18" charset="0"/>
                <a:ea typeface="+mn-ea"/>
                <a:cs typeface="Times New Roman" panose="02020603050405020304" pitchFamily="18" charset="0"/>
              </a:rPr>
              <a:t>CORPORATIONS, PARTNERSHIPS,</a:t>
            </a:r>
          </a:p>
          <a:p>
            <a:pPr eaLnBrk="1" hangingPunct="1">
              <a:lnSpc>
                <a:spcPct val="80000"/>
              </a:lnSpc>
              <a:spcBef>
                <a:spcPct val="5000"/>
              </a:spcBef>
              <a:buFontTx/>
              <a:buNone/>
              <a:defRPr/>
            </a:pPr>
            <a:r>
              <a:rPr lang="en-US" sz="1600" kern="1200" dirty="0" smtClean="0">
                <a:solidFill>
                  <a:srgbClr val="422B26"/>
                </a:solidFill>
                <a:latin typeface="Times New Roman" panose="02020603050405020304" pitchFamily="18" charset="0"/>
                <a:ea typeface="+mn-ea"/>
                <a:cs typeface="Times New Roman" panose="02020603050405020304" pitchFamily="18" charset="0"/>
              </a:rPr>
              <a:t>LIMITED LIABILITY COMPANIES</a:t>
            </a:r>
          </a:p>
          <a:p>
            <a:pPr eaLnBrk="1" hangingPunct="1">
              <a:lnSpc>
                <a:spcPct val="80000"/>
              </a:lnSpc>
              <a:spcBef>
                <a:spcPct val="5000"/>
              </a:spcBef>
              <a:buFontTx/>
              <a:buNone/>
              <a:defRPr/>
            </a:pPr>
            <a:r>
              <a:rPr lang="en-US" sz="1600" kern="1200" dirty="0" smtClean="0">
                <a:solidFill>
                  <a:srgbClr val="422B26"/>
                </a:solidFill>
                <a:latin typeface="Times New Roman" panose="02020603050405020304" pitchFamily="18" charset="0"/>
                <a:ea typeface="+mn-ea"/>
                <a:cs typeface="Times New Roman" panose="02020603050405020304" pitchFamily="18" charset="0"/>
              </a:rPr>
              <a:t>PLANNING/FORMATION/OPERATION</a:t>
            </a:r>
          </a:p>
          <a:p>
            <a:pPr eaLnBrk="1" hangingPunct="1">
              <a:lnSpc>
                <a:spcPct val="80000"/>
              </a:lnSpc>
              <a:spcBef>
                <a:spcPct val="5000"/>
              </a:spcBef>
              <a:buFontTx/>
              <a:buNone/>
              <a:defRPr/>
            </a:pPr>
            <a:r>
              <a:rPr lang="en-US" sz="1600" kern="1200" dirty="0" smtClean="0">
                <a:solidFill>
                  <a:srgbClr val="422B26"/>
                </a:solidFill>
                <a:latin typeface="Times New Roman" panose="02020603050405020304" pitchFamily="18" charset="0"/>
                <a:ea typeface="+mn-ea"/>
                <a:cs typeface="Times New Roman" panose="02020603050405020304" pitchFamily="18" charset="0"/>
              </a:rPr>
              <a:t>PURCHASE &amp; SALE TRANSACTIONS</a:t>
            </a:r>
          </a:p>
          <a:p>
            <a:pPr eaLnBrk="1" hangingPunct="1">
              <a:lnSpc>
                <a:spcPct val="80000"/>
              </a:lnSpc>
              <a:spcBef>
                <a:spcPct val="5000"/>
              </a:spcBef>
              <a:buFontTx/>
              <a:buNone/>
              <a:defRPr/>
            </a:pPr>
            <a:r>
              <a:rPr lang="en-US" sz="1600" kern="1200" dirty="0" smtClean="0">
                <a:solidFill>
                  <a:srgbClr val="422B26"/>
                </a:solidFill>
                <a:latin typeface="Times New Roman" panose="02020603050405020304" pitchFamily="18" charset="0"/>
                <a:ea typeface="+mn-ea"/>
                <a:cs typeface="Times New Roman" panose="02020603050405020304" pitchFamily="18" charset="0"/>
              </a:rPr>
              <a:t>CONTRACTS</a:t>
            </a:r>
          </a:p>
          <a:p>
            <a:pPr eaLnBrk="1" hangingPunct="1">
              <a:lnSpc>
                <a:spcPct val="80000"/>
              </a:lnSpc>
              <a:spcBef>
                <a:spcPct val="5000"/>
              </a:spcBef>
              <a:buFontTx/>
              <a:buNone/>
              <a:defRPr/>
            </a:pPr>
            <a:endParaRPr lang="en-US" sz="1600" kern="1200" dirty="0" smtClean="0">
              <a:solidFill>
                <a:srgbClr val="422B26"/>
              </a:solidFill>
              <a:latin typeface="Times New Roman" panose="02020603050405020304" pitchFamily="18" charset="0"/>
              <a:ea typeface="+mn-ea"/>
              <a:cs typeface="Times New Roman" panose="02020603050405020304" pitchFamily="18" charset="0"/>
            </a:endParaRPr>
          </a:p>
          <a:p>
            <a:pPr eaLnBrk="1" hangingPunct="1">
              <a:lnSpc>
                <a:spcPct val="80000"/>
              </a:lnSpc>
              <a:spcBef>
                <a:spcPct val="5000"/>
              </a:spcBef>
              <a:buFontTx/>
              <a:buNone/>
              <a:defRPr/>
            </a:pPr>
            <a:r>
              <a:rPr lang="en-US" sz="2000" b="1" kern="1200" dirty="0" smtClean="0">
                <a:solidFill>
                  <a:srgbClr val="422B26"/>
                </a:solidFill>
                <a:latin typeface="Times New Roman" panose="02020603050405020304" pitchFamily="18" charset="0"/>
                <a:ea typeface="+mn-ea"/>
                <a:cs typeface="Times New Roman" panose="02020603050405020304" pitchFamily="18" charset="0"/>
              </a:rPr>
              <a:t>MEDIATION/ ARBITRATION/</a:t>
            </a:r>
          </a:p>
          <a:p>
            <a:pPr eaLnBrk="1" hangingPunct="1">
              <a:lnSpc>
                <a:spcPct val="80000"/>
              </a:lnSpc>
              <a:spcBef>
                <a:spcPct val="5000"/>
              </a:spcBef>
              <a:buFontTx/>
              <a:buNone/>
              <a:defRPr/>
            </a:pPr>
            <a:r>
              <a:rPr lang="en-US" sz="2000" b="1" kern="1200" dirty="0" smtClean="0">
                <a:solidFill>
                  <a:srgbClr val="422B26"/>
                </a:solidFill>
                <a:latin typeface="Times New Roman" panose="02020603050405020304" pitchFamily="18" charset="0"/>
                <a:ea typeface="+mn-ea"/>
                <a:cs typeface="Times New Roman" panose="02020603050405020304" pitchFamily="18" charset="0"/>
              </a:rPr>
              <a:t>LITIGATION</a:t>
            </a:r>
          </a:p>
          <a:p>
            <a:pPr eaLnBrk="1" hangingPunct="1">
              <a:lnSpc>
                <a:spcPct val="80000"/>
              </a:lnSpc>
              <a:spcBef>
                <a:spcPct val="5000"/>
              </a:spcBef>
              <a:buFontTx/>
              <a:buNone/>
              <a:defRPr/>
            </a:pPr>
            <a:r>
              <a:rPr lang="en-US" sz="1600" kern="1200" dirty="0" smtClean="0">
                <a:solidFill>
                  <a:srgbClr val="422B26"/>
                </a:solidFill>
                <a:latin typeface="Times New Roman" panose="02020603050405020304" pitchFamily="18" charset="0"/>
                <a:ea typeface="+mn-ea"/>
                <a:cs typeface="Times New Roman" panose="02020603050405020304" pitchFamily="18" charset="0"/>
              </a:rPr>
              <a:t>TRIALS/ APPEALS</a:t>
            </a:r>
          </a:p>
          <a:p>
            <a:pPr eaLnBrk="1" hangingPunct="1">
              <a:lnSpc>
                <a:spcPct val="80000"/>
              </a:lnSpc>
              <a:spcBef>
                <a:spcPct val="5000"/>
              </a:spcBef>
              <a:buFontTx/>
              <a:buNone/>
              <a:defRPr/>
            </a:pPr>
            <a:r>
              <a:rPr lang="en-US" sz="1600" kern="1200" dirty="0" smtClean="0">
                <a:solidFill>
                  <a:srgbClr val="422B26"/>
                </a:solidFill>
                <a:latin typeface="Times New Roman" panose="02020603050405020304" pitchFamily="18" charset="0"/>
                <a:ea typeface="+mn-ea"/>
                <a:cs typeface="Times New Roman" panose="02020603050405020304" pitchFamily="18" charset="0"/>
              </a:rPr>
              <a:t>EXPERT TESTIMONY/ CONSULTATION</a:t>
            </a:r>
          </a:p>
          <a:p>
            <a:pPr eaLnBrk="1" hangingPunct="1">
              <a:lnSpc>
                <a:spcPct val="80000"/>
              </a:lnSpc>
              <a:spcBef>
                <a:spcPct val="5000"/>
              </a:spcBef>
              <a:buFontTx/>
              <a:buNone/>
              <a:defRPr/>
            </a:pPr>
            <a:r>
              <a:rPr lang="en-US" sz="1600" kern="1200" dirty="0" smtClean="0">
                <a:solidFill>
                  <a:srgbClr val="422B26"/>
                </a:solidFill>
                <a:latin typeface="Times New Roman" panose="02020603050405020304" pitchFamily="18" charset="0"/>
                <a:ea typeface="+mn-ea"/>
                <a:cs typeface="Times New Roman" panose="02020603050405020304" pitchFamily="18" charset="0"/>
              </a:rPr>
              <a:t>ASSET PROTECTION &amp; ESTATE PLANNING</a:t>
            </a:r>
          </a:p>
          <a:p>
            <a:pPr eaLnBrk="1" hangingPunct="1">
              <a:lnSpc>
                <a:spcPct val="80000"/>
              </a:lnSpc>
              <a:spcBef>
                <a:spcPct val="5000"/>
              </a:spcBef>
              <a:buFontTx/>
              <a:buNone/>
              <a:defRPr/>
            </a:pPr>
            <a:endParaRPr lang="en-US" sz="1200" kern="1200" dirty="0" smtClean="0">
              <a:solidFill>
                <a:srgbClr val="422B26"/>
              </a:solidFill>
              <a:latin typeface="Times New Roman" panose="02020603050405020304" pitchFamily="18" charset="0"/>
              <a:ea typeface="+mn-ea"/>
              <a:cs typeface="Times New Roman" panose="02020603050405020304" pitchFamily="18" charset="0"/>
            </a:endParaRPr>
          </a:p>
          <a:p>
            <a:pPr eaLnBrk="1" hangingPunct="1">
              <a:lnSpc>
                <a:spcPct val="80000"/>
              </a:lnSpc>
              <a:spcBef>
                <a:spcPct val="5000"/>
              </a:spcBef>
              <a:buFontTx/>
              <a:buNone/>
              <a:defRPr/>
            </a:pPr>
            <a:endParaRPr lang="en-US" sz="1600" b="1" kern="1200" dirty="0" smtClean="0">
              <a:solidFill>
                <a:srgbClr val="422B26"/>
              </a:solidFill>
              <a:latin typeface="Times New Roman" panose="02020603050405020304" pitchFamily="18" charset="0"/>
              <a:ea typeface="+mn-ea"/>
              <a:cs typeface="Times New Roman" panose="02020603050405020304" pitchFamily="18" charset="0"/>
            </a:endParaRPr>
          </a:p>
          <a:p>
            <a:pPr eaLnBrk="1" hangingPunct="1">
              <a:lnSpc>
                <a:spcPct val="80000"/>
              </a:lnSpc>
              <a:spcBef>
                <a:spcPct val="5000"/>
              </a:spcBef>
              <a:buFontTx/>
              <a:buNone/>
              <a:defRPr/>
            </a:pPr>
            <a:endParaRPr lang="en-US" sz="1600" b="1" kern="1200" dirty="0" smtClean="0">
              <a:solidFill>
                <a:srgbClr val="422B26"/>
              </a:solidFill>
              <a:latin typeface="Times New Roman" panose="02020603050405020304" pitchFamily="18" charset="0"/>
              <a:ea typeface="+mn-ea"/>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768955" y="2032548"/>
            <a:ext cx="3286125" cy="2271391"/>
          </a:xfrm>
          <a:prstGeom prst="rect">
            <a:avLst/>
          </a:prstGeom>
          <a:noFill/>
        </p:spPr>
        <p:txBody>
          <a:bodyPr wrap="square" rtlCol="0">
            <a:spAutoFit/>
          </a:bodyPr>
          <a:lstStyle/>
          <a:p>
            <a:pPr eaLnBrk="1" hangingPunct="1">
              <a:lnSpc>
                <a:spcPct val="80000"/>
              </a:lnSpc>
              <a:spcBef>
                <a:spcPct val="5000"/>
              </a:spcBef>
              <a:buFontTx/>
              <a:buNone/>
              <a:defRPr/>
            </a:pPr>
            <a:r>
              <a:rPr lang="en-US" sz="1800" b="1" kern="1200" dirty="0" smtClean="0">
                <a:solidFill>
                  <a:srgbClr val="422B26"/>
                </a:solidFill>
                <a:latin typeface="Times New Roman" panose="02020603050405020304" pitchFamily="18" charset="0"/>
                <a:ea typeface="+mn-ea"/>
                <a:cs typeface="Times New Roman" panose="02020603050405020304" pitchFamily="18" charset="0"/>
              </a:rPr>
              <a:t>ESTATE PLANNING</a:t>
            </a:r>
          </a:p>
          <a:p>
            <a:pPr eaLnBrk="1" hangingPunct="1">
              <a:lnSpc>
                <a:spcPct val="80000"/>
              </a:lnSpc>
              <a:spcBef>
                <a:spcPct val="5000"/>
              </a:spcBef>
              <a:buFontTx/>
              <a:buNone/>
              <a:defRPr/>
            </a:pPr>
            <a:endParaRPr lang="en-US" sz="1800" b="1" kern="1200" dirty="0" smtClean="0">
              <a:solidFill>
                <a:srgbClr val="422B26"/>
              </a:solidFill>
              <a:latin typeface="Times New Roman" panose="02020603050405020304" pitchFamily="18" charset="0"/>
              <a:ea typeface="+mn-ea"/>
              <a:cs typeface="Times New Roman" panose="02020603050405020304" pitchFamily="18" charset="0"/>
            </a:endParaRPr>
          </a:p>
          <a:p>
            <a:pPr eaLnBrk="1" hangingPunct="1">
              <a:lnSpc>
                <a:spcPct val="80000"/>
              </a:lnSpc>
              <a:spcBef>
                <a:spcPct val="5000"/>
              </a:spcBef>
              <a:buFontTx/>
              <a:buNone/>
              <a:defRPr/>
            </a:pPr>
            <a:r>
              <a:rPr lang="en-US" sz="1800" b="1" kern="1200" dirty="0" smtClean="0">
                <a:solidFill>
                  <a:srgbClr val="422B26"/>
                </a:solidFill>
                <a:latin typeface="Times New Roman" panose="02020603050405020304" pitchFamily="18" charset="0"/>
                <a:ea typeface="+mn-ea"/>
                <a:cs typeface="Times New Roman" panose="02020603050405020304" pitchFamily="18" charset="0"/>
              </a:rPr>
              <a:t>CHURCHES &amp; NON-PROFIT ORGANIZATIONS</a:t>
            </a:r>
          </a:p>
          <a:p>
            <a:pPr eaLnBrk="1" hangingPunct="1">
              <a:lnSpc>
                <a:spcPct val="80000"/>
              </a:lnSpc>
              <a:spcBef>
                <a:spcPct val="5000"/>
              </a:spcBef>
              <a:buFontTx/>
              <a:buNone/>
              <a:defRPr/>
            </a:pPr>
            <a:endParaRPr lang="en-US" sz="1800" b="1" kern="1200" dirty="0" smtClean="0">
              <a:solidFill>
                <a:srgbClr val="422B26"/>
              </a:solidFill>
              <a:latin typeface="Times New Roman" panose="02020603050405020304" pitchFamily="18" charset="0"/>
              <a:ea typeface="+mn-ea"/>
              <a:cs typeface="Times New Roman" panose="02020603050405020304" pitchFamily="18" charset="0"/>
            </a:endParaRPr>
          </a:p>
          <a:p>
            <a:pPr eaLnBrk="1" hangingPunct="1">
              <a:lnSpc>
                <a:spcPct val="80000"/>
              </a:lnSpc>
              <a:spcBef>
                <a:spcPct val="5000"/>
              </a:spcBef>
              <a:buFontTx/>
              <a:buNone/>
              <a:defRPr/>
            </a:pPr>
            <a:r>
              <a:rPr lang="en-US" sz="1800" b="1" kern="1200" dirty="0" smtClean="0">
                <a:solidFill>
                  <a:srgbClr val="422B26"/>
                </a:solidFill>
                <a:latin typeface="Times New Roman" panose="02020603050405020304" pitchFamily="18" charset="0"/>
                <a:ea typeface="+mn-ea"/>
                <a:cs typeface="Times New Roman" panose="02020603050405020304" pitchFamily="18" charset="0"/>
              </a:rPr>
              <a:t>FAMILY LAW</a:t>
            </a:r>
          </a:p>
          <a:p>
            <a:pPr eaLnBrk="1" hangingPunct="1">
              <a:lnSpc>
                <a:spcPct val="80000"/>
              </a:lnSpc>
              <a:spcBef>
                <a:spcPct val="5000"/>
              </a:spcBef>
              <a:buFontTx/>
              <a:buNone/>
              <a:defRPr/>
            </a:pPr>
            <a:endParaRPr lang="en-US" sz="1800" b="1" kern="1200" dirty="0" smtClean="0">
              <a:solidFill>
                <a:srgbClr val="422B26"/>
              </a:solidFill>
              <a:latin typeface="Times New Roman" panose="02020603050405020304" pitchFamily="18" charset="0"/>
              <a:ea typeface="+mn-ea"/>
              <a:cs typeface="Times New Roman" panose="02020603050405020304" pitchFamily="18" charset="0"/>
            </a:endParaRPr>
          </a:p>
          <a:p>
            <a:pPr eaLnBrk="1" hangingPunct="1">
              <a:lnSpc>
                <a:spcPct val="80000"/>
              </a:lnSpc>
              <a:spcBef>
                <a:spcPct val="5000"/>
              </a:spcBef>
              <a:buFontTx/>
              <a:buNone/>
              <a:defRPr/>
            </a:pPr>
            <a:r>
              <a:rPr lang="en-US" sz="1800" b="1" kern="1200" dirty="0" smtClean="0">
                <a:solidFill>
                  <a:srgbClr val="422B26"/>
                </a:solidFill>
                <a:latin typeface="Times New Roman" panose="02020603050405020304" pitchFamily="18" charset="0"/>
                <a:ea typeface="+mn-ea"/>
                <a:cs typeface="Times New Roman" panose="02020603050405020304" pitchFamily="18" charset="0"/>
              </a:rPr>
              <a:t>BANKRUPTCY</a:t>
            </a:r>
          </a:p>
          <a:p>
            <a:pPr eaLnBrk="1" hangingPunct="1">
              <a:lnSpc>
                <a:spcPct val="80000"/>
              </a:lnSpc>
              <a:spcBef>
                <a:spcPct val="5000"/>
              </a:spcBef>
              <a:buFontTx/>
              <a:buNone/>
              <a:defRPr/>
            </a:pPr>
            <a:endParaRPr lang="en-US" sz="1800" b="1" kern="1200" dirty="0" smtClean="0">
              <a:solidFill>
                <a:srgbClr val="422B26"/>
              </a:solidFill>
              <a:latin typeface="Times New Roman" panose="02020603050405020304" pitchFamily="18" charset="0"/>
              <a:ea typeface="+mn-ea"/>
              <a:cs typeface="Times New Roman" panose="02020603050405020304" pitchFamily="18" charset="0"/>
            </a:endParaRPr>
          </a:p>
          <a:p>
            <a:pPr eaLnBrk="1" hangingPunct="1">
              <a:lnSpc>
                <a:spcPct val="80000"/>
              </a:lnSpc>
              <a:spcBef>
                <a:spcPct val="5000"/>
              </a:spcBef>
              <a:buFontTx/>
              <a:buNone/>
              <a:defRPr/>
            </a:pPr>
            <a:r>
              <a:rPr lang="en-US" sz="1800" b="1" kern="1200" dirty="0" smtClean="0">
                <a:solidFill>
                  <a:srgbClr val="422B26"/>
                </a:solidFill>
                <a:latin typeface="Times New Roman" panose="02020603050405020304" pitchFamily="18" charset="0"/>
                <a:ea typeface="+mn-ea"/>
                <a:cs typeface="Times New Roman" panose="02020603050405020304" pitchFamily="18" charset="0"/>
              </a:rPr>
              <a:t>IMMIGRATION</a:t>
            </a:r>
          </a:p>
          <a:p>
            <a:pPr eaLnBrk="1" hangingPunct="1">
              <a:lnSpc>
                <a:spcPct val="80000"/>
              </a:lnSpc>
              <a:spcBef>
                <a:spcPct val="5000"/>
              </a:spcBef>
              <a:buFontTx/>
              <a:buNone/>
              <a:defRPr/>
            </a:pPr>
            <a:endParaRPr lang="en-US" sz="1800" b="1" kern="1200" dirty="0" smtClean="0">
              <a:solidFill>
                <a:srgbClr val="422B26"/>
              </a:solidFill>
              <a:latin typeface="Times New Roman" panose="02020603050405020304" pitchFamily="18" charset="0"/>
              <a:ea typeface="+mn-ea"/>
              <a:cs typeface="Times New Roman" panose="02020603050405020304" pitchFamily="18" charset="0"/>
            </a:endParaRPr>
          </a:p>
          <a:p>
            <a:pPr eaLnBrk="1" hangingPunct="1">
              <a:lnSpc>
                <a:spcPct val="80000"/>
              </a:lnSpc>
              <a:spcBef>
                <a:spcPct val="5000"/>
              </a:spcBef>
              <a:buFontTx/>
              <a:buNone/>
              <a:defRPr/>
            </a:pPr>
            <a:r>
              <a:rPr lang="en-US" sz="1800" b="1" kern="1200" dirty="0" smtClean="0">
                <a:solidFill>
                  <a:srgbClr val="422B26"/>
                </a:solidFill>
                <a:latin typeface="Times New Roman" panose="02020603050405020304" pitchFamily="18" charset="0"/>
                <a:ea typeface="+mn-ea"/>
                <a:cs typeface="Times New Roman" panose="02020603050405020304" pitchFamily="18" charset="0"/>
              </a:rPr>
              <a:t>ADVOCATES FOR FAITH &amp; FREEDOM</a:t>
            </a:r>
          </a:p>
          <a:p>
            <a:pPr eaLnBrk="1" hangingPunct="1">
              <a:lnSpc>
                <a:spcPct val="80000"/>
              </a:lnSpc>
              <a:spcBef>
                <a:spcPct val="5000"/>
              </a:spcBef>
              <a:buFontTx/>
              <a:buNone/>
              <a:defRPr/>
            </a:pPr>
            <a:endParaRPr lang="en-US" sz="1800" b="1" kern="1200" dirty="0" smtClean="0">
              <a:solidFill>
                <a:srgbClr val="422B26"/>
              </a:solidFill>
              <a:latin typeface="Times New Roman" panose="02020603050405020304" pitchFamily="18" charset="0"/>
              <a:ea typeface="+mn-ea"/>
              <a:cs typeface="Times New Roman" panose="02020603050405020304" pitchFamily="18" charset="0"/>
            </a:endParaRPr>
          </a:p>
          <a:p>
            <a:pPr eaLnBrk="1" hangingPunct="1">
              <a:lnSpc>
                <a:spcPct val="80000"/>
              </a:lnSpc>
              <a:spcBef>
                <a:spcPct val="5000"/>
              </a:spcBef>
              <a:buFontTx/>
              <a:buNone/>
              <a:defRPr/>
            </a:pPr>
            <a:r>
              <a:rPr lang="en-US" sz="1800" b="1" kern="1200" dirty="0" smtClean="0">
                <a:solidFill>
                  <a:srgbClr val="422B26"/>
                </a:solidFill>
                <a:latin typeface="Times New Roman" panose="02020603050405020304" pitchFamily="18" charset="0"/>
                <a:ea typeface="+mn-ea"/>
                <a:cs typeface="Times New Roman" panose="02020603050405020304" pitchFamily="18" charset="0"/>
              </a:rPr>
              <a:t>TRADEMARK</a:t>
            </a:r>
          </a:p>
        </p:txBody>
      </p:sp>
      <p:sp>
        <p:nvSpPr>
          <p:cNvPr id="2" name="Title 1"/>
          <p:cNvSpPr>
            <a:spLocks noGrp="1"/>
          </p:cNvSpPr>
          <p:nvPr>
            <p:ph type="title" hasCustomPrompt="1"/>
          </p:nvPr>
        </p:nvSpPr>
        <p:spPr>
          <a:xfrm>
            <a:off x="838200" y="1"/>
            <a:ext cx="10515600" cy="971550"/>
          </a:xfrm>
        </p:spPr>
        <p:txBody>
          <a:bodyPr/>
          <a:lstStyle>
            <a:lvl1pPr algn="ctr">
              <a:defRPr b="1">
                <a:latin typeface="Times New Roman" panose="02020603050405020304" pitchFamily="18" charset="0"/>
                <a:cs typeface="Times New Roman" panose="02020603050405020304" pitchFamily="18" charset="0"/>
              </a:defRPr>
            </a:lvl1pPr>
          </a:lstStyle>
          <a:p>
            <a:r>
              <a:rPr lang="en-US" dirty="0" smtClean="0">
                <a:effectLst>
                  <a:outerShdw blurRad="38100" dist="38100" dir="2700000" algn="tl">
                    <a:srgbClr val="000000">
                      <a:alpha val="43137"/>
                    </a:srgbClr>
                  </a:outerShdw>
                </a:effectLst>
              </a:rPr>
              <a:t>Tyler &amp; </a:t>
            </a:r>
            <a:r>
              <a:rPr lang="en-US" dirty="0" err="1" smtClean="0">
                <a:effectLst>
                  <a:outerShdw blurRad="38100" dist="38100" dir="2700000" algn="tl">
                    <a:srgbClr val="000000">
                      <a:alpha val="43137"/>
                    </a:srgbClr>
                  </a:outerShdw>
                </a:effectLst>
              </a:rPr>
              <a:t>Bursch</a:t>
            </a:r>
            <a:r>
              <a:rPr lang="en-US" dirty="0" smtClean="0">
                <a:effectLst>
                  <a:outerShdw blurRad="38100" dist="38100" dir="2700000" algn="tl">
                    <a:srgbClr val="000000">
                      <a:alpha val="43137"/>
                    </a:srgbClr>
                  </a:outerShdw>
                </a:effectLst>
              </a:rPr>
              <a:t>,  LLP</a:t>
            </a:r>
            <a:endParaRPr lang="en-US" dirty="0"/>
          </a:p>
        </p:txBody>
      </p:sp>
    </p:spTree>
    <p:extLst>
      <p:ext uri="{BB962C8B-B14F-4D97-AF65-F5344CB8AC3E}">
        <p14:creationId xmlns:p14="http://schemas.microsoft.com/office/powerpoint/2010/main" val="20071745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69228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8704"/>
            <a:ext cx="10515600" cy="723446"/>
          </a:xfrm>
        </p:spPr>
        <p:txBody>
          <a:bodyPr/>
          <a:lstStyle>
            <a:lvl1pPr algn="ct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503408"/>
            <a:ext cx="10515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C4B20D23-D8CE-4CCE-82AD-4F5B4BB8C303}" type="datetime1">
              <a:rPr lang="en-US" smtClean="0"/>
              <a:t>4/17/2019</a:t>
            </a:fld>
            <a:endParaRPr lang="en-US" dirty="0"/>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pPr>
              <a:defRPr/>
            </a:pPr>
            <a:r>
              <a:rPr lang="en-US" smtClean="0"/>
              <a:t>The GIARDINELLI Law Group, APC</a:t>
            </a:r>
            <a:endParaRPr lang="en-US" sz="1400" dirty="0"/>
          </a:p>
        </p:txBody>
      </p:sp>
      <p:sp>
        <p:nvSpPr>
          <p:cNvPr id="6" name="Slide Number Placeholder 5"/>
          <p:cNvSpPr>
            <a:spLocks noGrp="1"/>
          </p:cNvSpPr>
          <p:nvPr>
            <p:ph type="sldNum" sz="quarter" idx="12"/>
          </p:nvPr>
        </p:nvSpPr>
        <p:spPr>
          <a:xfrm>
            <a:off x="64569" y="6264279"/>
            <a:ext cx="381000" cy="457200"/>
          </a:xfrm>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fld id="{722EFF5E-2180-404C-AB06-BFD9457ADEC4}" type="slidenum">
              <a:rPr lang="en-US" altLang="en-US" smtClean="0"/>
              <a:pPr/>
              <a:t>‹#›</a:t>
            </a:fld>
            <a:endParaRPr lang="en-US" altLang="en-US" dirty="0"/>
          </a:p>
        </p:txBody>
      </p:sp>
    </p:spTree>
    <p:extLst>
      <p:ext uri="{BB962C8B-B14F-4D97-AF65-F5344CB8AC3E}">
        <p14:creationId xmlns:p14="http://schemas.microsoft.com/office/powerpoint/2010/main" val="3712690630"/>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95251"/>
            <a:ext cx="10515600" cy="876300"/>
          </a:xfrm>
        </p:spPr>
        <p:txBody>
          <a:bodyPr/>
          <a:lstStyle>
            <a:lvl1pPr algn="ctr">
              <a:defRPr>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62000" y="131127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31127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40ABB610-3666-4C64-BC24-883B2462C8D1}" type="datetime1">
              <a:rPr lang="en-US" smtClean="0"/>
              <a:t>4/17/2019</a:t>
            </a:fld>
            <a:endParaRPr lang="en-US"/>
          </a:p>
        </p:txBody>
      </p:sp>
      <p:sp>
        <p:nvSpPr>
          <p:cNvPr id="6" name="Footer Placeholder 5"/>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pPr>
              <a:defRPr/>
            </a:pPr>
            <a:r>
              <a:rPr lang="en-US" smtClean="0"/>
              <a:t>The GIARDINELLI Law Group, APC</a:t>
            </a:r>
            <a:endParaRPr lang="en-US" dirty="0"/>
          </a:p>
        </p:txBody>
      </p:sp>
      <p:sp>
        <p:nvSpPr>
          <p:cNvPr id="7" name="Rectangle 6"/>
          <p:cNvSpPr/>
          <p:nvPr userDrawn="1"/>
        </p:nvSpPr>
        <p:spPr>
          <a:xfrm>
            <a:off x="197949" y="6446583"/>
            <a:ext cx="274434" cy="184666"/>
          </a:xfrm>
          <a:prstGeom prst="rect">
            <a:avLst/>
          </a:prstGeom>
        </p:spPr>
        <p:txBody>
          <a:bodyPr wrap="none">
            <a:spAutoFit/>
          </a:bodyPr>
          <a:lstStyle/>
          <a:p>
            <a:fld id="{8C6C45B5-986B-4FA8-B88C-E4C12FAA37CE}" type="slidenum">
              <a:rPr lang="en-US" altLang="en-US" sz="900" smtClean="0"/>
              <a:pPr/>
              <a:t>‹#›</a:t>
            </a:fld>
            <a:endParaRPr lang="en-US" sz="900" dirty="0"/>
          </a:p>
        </p:txBody>
      </p:sp>
    </p:spTree>
    <p:extLst>
      <p:ext uri="{BB962C8B-B14F-4D97-AF65-F5344CB8AC3E}">
        <p14:creationId xmlns:p14="http://schemas.microsoft.com/office/powerpoint/2010/main" val="183440900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19175"/>
          </a:xfrm>
        </p:spPr>
        <p:txBody>
          <a:bodyPr/>
          <a:lstStyle>
            <a:lvl1pPr algn="ct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atin typeface="Times New Roman" panose="02020603050405020304" pitchFamily="18" charset="0"/>
                <a:cs typeface="Times New Roman" panose="02020603050405020304"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atin typeface="Times New Roman" panose="02020603050405020304" pitchFamily="18" charset="0"/>
                <a:cs typeface="Times New Roman" panose="02020603050405020304"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A7553D56-8669-4BC7-B239-5B8C2600D6C1}" type="datetime1">
              <a:rPr lang="en-US" smtClean="0"/>
              <a:t>4/17/2019</a:t>
            </a:fld>
            <a:endParaRPr lang="en-US"/>
          </a:p>
        </p:txBody>
      </p:sp>
      <p:sp>
        <p:nvSpPr>
          <p:cNvPr id="8" name="Footer Placeholder 7"/>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pPr>
              <a:defRPr/>
            </a:pPr>
            <a:r>
              <a:rPr lang="en-US" smtClean="0"/>
              <a:t>The GIARDINELLI Law Group, APC</a:t>
            </a:r>
            <a:endParaRPr lang="en-US" dirty="0"/>
          </a:p>
        </p:txBody>
      </p:sp>
      <p:sp>
        <p:nvSpPr>
          <p:cNvPr id="9" name="Slide Number Placeholder 8"/>
          <p:cNvSpPr>
            <a:spLocks noGrp="1"/>
          </p:cNvSpPr>
          <p:nvPr>
            <p:ph type="sldNum" sz="quarter" idx="12"/>
          </p:nvPr>
        </p:nvSpPr>
        <p:spPr>
          <a:xfrm>
            <a:off x="228600" y="6361334"/>
            <a:ext cx="304800" cy="381000"/>
          </a:xfrm>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fld id="{8C6C45B5-986B-4FA8-B88C-E4C12FAA37CE}" type="slidenum">
              <a:rPr lang="en-US" altLang="en-US" smtClean="0"/>
              <a:pPr/>
              <a:t>‹#›</a:t>
            </a:fld>
            <a:endParaRPr lang="en-US" altLang="en-US" dirty="0"/>
          </a:p>
        </p:txBody>
      </p:sp>
    </p:spTree>
    <p:extLst>
      <p:ext uri="{BB962C8B-B14F-4D97-AF65-F5344CB8AC3E}">
        <p14:creationId xmlns:p14="http://schemas.microsoft.com/office/powerpoint/2010/main" val="86523770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9851"/>
            <a:ext cx="10515600" cy="958850"/>
          </a:xfrm>
          <a:noFill/>
        </p:spPr>
        <p:txBody>
          <a:bodyPr/>
          <a:lstStyle>
            <a:lvl1pPr algn="ct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a:noFill/>
        </p:spPr>
        <p:txBody>
          <a:bodyPr/>
          <a:lstStyle>
            <a:lvl1pPr>
              <a:defRPr>
                <a:latin typeface="Times New Roman" panose="02020603050405020304" pitchFamily="18" charset="0"/>
                <a:cs typeface="Times New Roman" panose="02020603050405020304" pitchFamily="18" charset="0"/>
              </a:defRPr>
            </a:lvl1pPr>
          </a:lstStyle>
          <a:p>
            <a:fld id="{E829F7D3-7E71-478A-99B2-CA749734152A}" type="datetime1">
              <a:rPr lang="en-US" smtClean="0"/>
              <a:t>4/17/2019</a:t>
            </a:fld>
            <a:endParaRPr lang="en-US"/>
          </a:p>
        </p:txBody>
      </p:sp>
      <p:sp>
        <p:nvSpPr>
          <p:cNvPr id="4" name="Footer Placeholder 3"/>
          <p:cNvSpPr>
            <a:spLocks noGrp="1"/>
          </p:cNvSpPr>
          <p:nvPr>
            <p:ph type="ftr" sz="quarter" idx="11"/>
          </p:nvPr>
        </p:nvSpPr>
        <p:spPr>
          <a:noFill/>
        </p:spPr>
        <p:txBody>
          <a:bodyPr/>
          <a:lstStyle>
            <a:lvl1pPr>
              <a:defRPr>
                <a:latin typeface="Times New Roman" panose="02020603050405020304" pitchFamily="18" charset="0"/>
                <a:cs typeface="Times New Roman" panose="02020603050405020304" pitchFamily="18" charset="0"/>
              </a:defRPr>
            </a:lvl1pPr>
          </a:lstStyle>
          <a:p>
            <a:pPr>
              <a:defRPr/>
            </a:pPr>
            <a:r>
              <a:rPr lang="en-US" smtClean="0"/>
              <a:t>The GIARDINELLI Law Group, APC</a:t>
            </a:r>
            <a:endParaRPr lang="en-US" dirty="0"/>
          </a:p>
        </p:txBody>
      </p:sp>
    </p:spTree>
    <p:extLst>
      <p:ext uri="{BB962C8B-B14F-4D97-AF65-F5344CB8AC3E}">
        <p14:creationId xmlns:p14="http://schemas.microsoft.com/office/powerpoint/2010/main" val="112062649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19FB4-6A51-465F-9C46-390FED1995D3}" type="datetime1">
              <a:rPr lang="en-US" smtClean="0"/>
              <a:t>4/17/2019</a:t>
            </a:fld>
            <a:endParaRPr lang="en-US"/>
          </a:p>
        </p:txBody>
      </p:sp>
      <p:sp>
        <p:nvSpPr>
          <p:cNvPr id="3" name="Footer Placeholder 2"/>
          <p:cNvSpPr>
            <a:spLocks noGrp="1"/>
          </p:cNvSpPr>
          <p:nvPr>
            <p:ph type="ftr" sz="quarter" idx="11"/>
          </p:nvPr>
        </p:nvSpPr>
        <p:spPr/>
        <p:txBody>
          <a:bodyPr/>
          <a:lstStyle/>
          <a:p>
            <a:pPr>
              <a:defRPr/>
            </a:pPr>
            <a:r>
              <a:rPr lang="en-US" smtClean="0"/>
              <a:t>The GIARDINELLI Law Group, APC</a:t>
            </a:r>
            <a:endParaRPr lang="en-US" dirty="0"/>
          </a:p>
        </p:txBody>
      </p:sp>
      <p:sp>
        <p:nvSpPr>
          <p:cNvPr id="4" name="Slide Number Placeholder 3"/>
          <p:cNvSpPr>
            <a:spLocks noGrp="1"/>
          </p:cNvSpPr>
          <p:nvPr>
            <p:ph type="sldNum" sz="quarter" idx="12"/>
          </p:nvPr>
        </p:nvSpPr>
        <p:spPr/>
        <p:txBody>
          <a:bodyPr/>
          <a:lstStyle/>
          <a:p>
            <a:fld id="{7D9B63E7-C75A-4CF9-844D-EF997BD32FDF}" type="slidenum">
              <a:rPr lang="en-US" altLang="en-US" smtClean="0"/>
              <a:pPr/>
              <a:t>‹#›</a:t>
            </a:fld>
            <a:endParaRPr lang="en-US" altLang="en-US" dirty="0"/>
          </a:p>
        </p:txBody>
      </p:sp>
    </p:spTree>
    <p:extLst>
      <p:ext uri="{BB962C8B-B14F-4D97-AF65-F5344CB8AC3E}">
        <p14:creationId xmlns:p14="http://schemas.microsoft.com/office/powerpoint/2010/main" val="16085699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D9F46-D835-4445-9755-7F133B280FC7}" type="datetime1">
              <a:rPr lang="en-US" smtClean="0"/>
              <a:t>4/17/2019</a:t>
            </a:fld>
            <a:endParaRPr lang="en-US"/>
          </a:p>
        </p:txBody>
      </p:sp>
      <p:sp>
        <p:nvSpPr>
          <p:cNvPr id="6" name="Footer Placeholder 5"/>
          <p:cNvSpPr>
            <a:spLocks noGrp="1"/>
          </p:cNvSpPr>
          <p:nvPr>
            <p:ph type="ftr" sz="quarter" idx="11"/>
          </p:nvPr>
        </p:nvSpPr>
        <p:spPr/>
        <p:txBody>
          <a:bodyPr/>
          <a:lstStyle/>
          <a:p>
            <a:pPr>
              <a:defRPr/>
            </a:pPr>
            <a:r>
              <a:rPr lang="en-US" smtClean="0"/>
              <a:t>The GIARDINELLI Law Group, APC</a:t>
            </a:r>
            <a:endParaRPr lang="en-US" dirty="0"/>
          </a:p>
        </p:txBody>
      </p:sp>
      <p:sp>
        <p:nvSpPr>
          <p:cNvPr id="7" name="Slide Number Placeholder 6"/>
          <p:cNvSpPr>
            <a:spLocks noGrp="1"/>
          </p:cNvSpPr>
          <p:nvPr>
            <p:ph type="sldNum" sz="quarter" idx="12"/>
          </p:nvPr>
        </p:nvSpPr>
        <p:spPr/>
        <p:txBody>
          <a:bodyPr/>
          <a:lstStyle/>
          <a:p>
            <a:fld id="{A136EBBC-F14C-4C31-8801-9F7B27A18C0B}" type="slidenum">
              <a:rPr lang="en-US" altLang="en-US" smtClean="0"/>
              <a:pPr/>
              <a:t>‹#›</a:t>
            </a:fld>
            <a:endParaRPr lang="en-US" altLang="en-US" dirty="0"/>
          </a:p>
        </p:txBody>
      </p:sp>
    </p:spTree>
    <p:extLst>
      <p:ext uri="{BB962C8B-B14F-4D97-AF65-F5344CB8AC3E}">
        <p14:creationId xmlns:p14="http://schemas.microsoft.com/office/powerpoint/2010/main" val="18486501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6D01A-2C78-4F39-B28D-122E7EB5D7E9}" type="datetime1">
              <a:rPr lang="en-US" smtClean="0"/>
              <a:t>4/17/2019</a:t>
            </a:fld>
            <a:endParaRPr lang="en-US"/>
          </a:p>
        </p:txBody>
      </p:sp>
      <p:sp>
        <p:nvSpPr>
          <p:cNvPr id="6" name="Footer Placeholder 5"/>
          <p:cNvSpPr>
            <a:spLocks noGrp="1"/>
          </p:cNvSpPr>
          <p:nvPr>
            <p:ph type="ftr" sz="quarter" idx="11"/>
          </p:nvPr>
        </p:nvSpPr>
        <p:spPr/>
        <p:txBody>
          <a:bodyPr/>
          <a:lstStyle/>
          <a:p>
            <a:pPr>
              <a:defRPr/>
            </a:pPr>
            <a:r>
              <a:rPr lang="en-US" smtClean="0"/>
              <a:t>The GIARDINELLI Law Group, APC</a:t>
            </a:r>
            <a:endParaRPr lang="en-US" dirty="0"/>
          </a:p>
        </p:txBody>
      </p:sp>
      <p:sp>
        <p:nvSpPr>
          <p:cNvPr id="7" name="Slide Number Placeholder 6"/>
          <p:cNvSpPr>
            <a:spLocks noGrp="1"/>
          </p:cNvSpPr>
          <p:nvPr>
            <p:ph type="sldNum" sz="quarter" idx="12"/>
          </p:nvPr>
        </p:nvSpPr>
        <p:spPr/>
        <p:txBody>
          <a:bodyPr/>
          <a:lstStyle/>
          <a:p>
            <a:fld id="{AFA3BF75-0124-4B4E-998C-431259CFB3E7}" type="slidenum">
              <a:rPr lang="en-US" altLang="en-US" smtClean="0"/>
              <a:pPr/>
              <a:t>‹#›</a:t>
            </a:fld>
            <a:endParaRPr lang="en-US" altLang="en-US" dirty="0"/>
          </a:p>
        </p:txBody>
      </p:sp>
    </p:spTree>
    <p:extLst>
      <p:ext uri="{BB962C8B-B14F-4D97-AF65-F5344CB8AC3E}">
        <p14:creationId xmlns:p14="http://schemas.microsoft.com/office/powerpoint/2010/main" val="952823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D300D2-DDA7-4B52-925F-DE203A701742}" type="datetime1">
              <a:rPr lang="en-US" smtClean="0"/>
              <a:t>4/17/2019</a:t>
            </a:fld>
            <a:endParaRPr lang="en-US"/>
          </a:p>
        </p:txBody>
      </p:sp>
      <p:sp>
        <p:nvSpPr>
          <p:cNvPr id="5" name="Footer Placeholder 4"/>
          <p:cNvSpPr>
            <a:spLocks noGrp="1"/>
          </p:cNvSpPr>
          <p:nvPr>
            <p:ph type="ftr" sz="quarter" idx="11"/>
          </p:nvPr>
        </p:nvSpPr>
        <p:spPr/>
        <p:txBody>
          <a:bodyPr/>
          <a:lstStyle/>
          <a:p>
            <a:pPr>
              <a:defRPr/>
            </a:pPr>
            <a:r>
              <a:rPr lang="en-US" smtClean="0"/>
              <a:t>The GIARDINELLI Law Group, APC</a:t>
            </a:r>
            <a:endParaRPr lang="en-US" dirty="0"/>
          </a:p>
        </p:txBody>
      </p:sp>
      <p:sp>
        <p:nvSpPr>
          <p:cNvPr id="6" name="Slide Number Placeholder 5"/>
          <p:cNvSpPr>
            <a:spLocks noGrp="1"/>
          </p:cNvSpPr>
          <p:nvPr>
            <p:ph type="sldNum" sz="quarter" idx="12"/>
          </p:nvPr>
        </p:nvSpPr>
        <p:spPr/>
        <p:txBody>
          <a:bodyPr/>
          <a:lstStyle/>
          <a:p>
            <a:fld id="{C9C2E2D6-078A-458A-B536-28F7BB19A678}" type="slidenum">
              <a:rPr lang="en-US" altLang="en-US" smtClean="0"/>
              <a:pPr/>
              <a:t>‹#›</a:t>
            </a:fld>
            <a:endParaRPr lang="en-US" altLang="en-US" dirty="0"/>
          </a:p>
        </p:txBody>
      </p:sp>
    </p:spTree>
    <p:extLst>
      <p:ext uri="{BB962C8B-B14F-4D97-AF65-F5344CB8AC3E}">
        <p14:creationId xmlns:p14="http://schemas.microsoft.com/office/powerpoint/2010/main" val="15467480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6B1CD8-2A9B-4824-B1EB-F896C8A65124}" type="datetime1">
              <a:rPr lang="en-US" smtClean="0"/>
              <a:t>4/17/2019</a:t>
            </a:fld>
            <a:endParaRPr lang="en-US"/>
          </a:p>
        </p:txBody>
      </p:sp>
      <p:sp>
        <p:nvSpPr>
          <p:cNvPr id="5" name="Footer Placeholder 4"/>
          <p:cNvSpPr>
            <a:spLocks noGrp="1"/>
          </p:cNvSpPr>
          <p:nvPr>
            <p:ph type="ftr" sz="quarter" idx="11"/>
          </p:nvPr>
        </p:nvSpPr>
        <p:spPr/>
        <p:txBody>
          <a:bodyPr/>
          <a:lstStyle/>
          <a:p>
            <a:pPr>
              <a:defRPr/>
            </a:pPr>
            <a:r>
              <a:rPr lang="en-US" smtClean="0"/>
              <a:t>The GIARDINELLI Law Group, APC</a:t>
            </a:r>
            <a:endParaRPr lang="en-US" dirty="0"/>
          </a:p>
        </p:txBody>
      </p:sp>
      <p:sp>
        <p:nvSpPr>
          <p:cNvPr id="6" name="Slide Number Placeholder 5"/>
          <p:cNvSpPr>
            <a:spLocks noGrp="1"/>
          </p:cNvSpPr>
          <p:nvPr>
            <p:ph type="sldNum" sz="quarter" idx="12"/>
          </p:nvPr>
        </p:nvSpPr>
        <p:spPr/>
        <p:txBody>
          <a:bodyPr/>
          <a:lstStyle/>
          <a:p>
            <a:fld id="{489F81EC-29C5-4E09-BB27-6E8BA5F9E488}" type="slidenum">
              <a:rPr lang="en-US" altLang="en-US" smtClean="0"/>
              <a:pPr/>
              <a:t>‹#›</a:t>
            </a:fld>
            <a:endParaRPr lang="en-US" altLang="en-US" dirty="0"/>
          </a:p>
        </p:txBody>
      </p:sp>
    </p:spTree>
    <p:extLst>
      <p:ext uri="{BB962C8B-B14F-4D97-AF65-F5344CB8AC3E}">
        <p14:creationId xmlns:p14="http://schemas.microsoft.com/office/powerpoint/2010/main" val="25670797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9911" y="-76200"/>
            <a:ext cx="10515600" cy="1325563"/>
          </a:xfrm>
        </p:spPr>
        <p:txBody>
          <a:bodyPr/>
          <a:lstStyle>
            <a:lvl1pPr algn="ct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fld id="{E94F91C9-DDAE-4720-8B11-2CF6E634B49C}" type="slidenum">
              <a:rPr lang="en-US" altLang="en-US"/>
              <a:pPr/>
              <a:t>‹#›</a:t>
            </a:fld>
            <a:endParaRPr lang="en-US" altLang="en-US" dirty="0"/>
          </a:p>
        </p:txBody>
      </p:sp>
      <p:sp>
        <p:nvSpPr>
          <p:cNvPr id="4" name="Rectangle 8"/>
          <p:cNvSpPr>
            <a:spLocks noGrp="1" noChangeArrowheads="1"/>
          </p:cNvSpPr>
          <p:nvPr>
            <p:ph type="ftr" sz="quarter" idx="11"/>
          </p:nvPr>
        </p:nvSpPr>
        <p:spPr>
          <a:ln/>
        </p:spPr>
        <p:txBody>
          <a:bodyPr/>
          <a:lstStyle>
            <a:lvl1pPr>
              <a:defRPr/>
            </a:lvl1pPr>
          </a:lstStyle>
          <a:p>
            <a:pPr>
              <a:defRPr/>
            </a:pPr>
            <a:r>
              <a:rPr lang="en-US" smtClean="0"/>
              <a:t>The GIARDINELLI Law Group, APC</a:t>
            </a:r>
            <a:endParaRPr lang="en-US" dirty="0"/>
          </a:p>
        </p:txBody>
      </p:sp>
    </p:spTree>
    <p:extLst>
      <p:ext uri="{BB962C8B-B14F-4D97-AF65-F5344CB8AC3E}">
        <p14:creationId xmlns:p14="http://schemas.microsoft.com/office/powerpoint/2010/main" val="422978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5765093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ADCD64D1-DB63-4531-A9AD-8CE0F373F24D}" type="slidenum">
              <a:rPr lang="en-US" altLang="en-US"/>
              <a:pPr/>
              <a:t>‹#›</a:t>
            </a:fld>
            <a:endParaRPr lang="en-US" altLang="en-US" dirty="0"/>
          </a:p>
        </p:txBody>
      </p:sp>
      <p:sp>
        <p:nvSpPr>
          <p:cNvPr id="4" name="Rectangle 8"/>
          <p:cNvSpPr>
            <a:spLocks noGrp="1" noChangeArrowheads="1"/>
          </p:cNvSpPr>
          <p:nvPr>
            <p:ph type="ftr" sz="quarter" idx="11"/>
          </p:nvPr>
        </p:nvSpPr>
        <p:spPr>
          <a:ln/>
        </p:spPr>
        <p:txBody>
          <a:bodyPr/>
          <a:lstStyle>
            <a:lvl1pPr>
              <a:defRPr/>
            </a:lvl1pPr>
          </a:lstStyle>
          <a:p>
            <a:pPr>
              <a:defRPr/>
            </a:pPr>
            <a:r>
              <a:rPr lang="en-US" smtClean="0"/>
              <a:t>The GIARDINELLI Law Group, APC</a:t>
            </a:r>
            <a:endParaRPr lang="en-US" dirty="0"/>
          </a:p>
        </p:txBody>
      </p:sp>
    </p:spTree>
    <p:extLst>
      <p:ext uri="{BB962C8B-B14F-4D97-AF65-F5344CB8AC3E}">
        <p14:creationId xmlns:p14="http://schemas.microsoft.com/office/powerpoint/2010/main" val="1885368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F96E66-D8AD-47CD-9E82-B701B1327C0E}" type="datetime1">
              <a:rPr lang="en-US" smtClean="0">
                <a:solidFill>
                  <a:prstClr val="black">
                    <a:tint val="75000"/>
                  </a:prstClr>
                </a:solidFill>
              </a:rPr>
              <a:t>4/17/2019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The GIARDINELLI Law Group, APC</a:t>
            </a:r>
            <a:endParaRPr lang="en-US">
              <a:solidFill>
                <a:prstClr val="black">
                  <a:tint val="75000"/>
                </a:prstClr>
              </a:solidFill>
            </a:endParaRPr>
          </a:p>
        </p:txBody>
      </p:sp>
      <p:sp>
        <p:nvSpPr>
          <p:cNvPr id="6" name="Slide Number Placeholder 5"/>
          <p:cNvSpPr>
            <a:spLocks noGrp="1"/>
          </p:cNvSpPr>
          <p:nvPr>
            <p:ph type="sldNum" sz="quarter" idx="12"/>
          </p:nvPr>
        </p:nvSpPr>
        <p:spPr>
          <a:xfrm>
            <a:off x="127534" y="6356352"/>
            <a:ext cx="329665" cy="457200"/>
          </a:xfrm>
        </p:spPr>
        <p:txBody>
          <a:bodyPr/>
          <a:lstStyle/>
          <a:p>
            <a:fld id="{506768AE-52F4-4E3D-9621-4BB660AC3A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9081991"/>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F1C27A8-476E-488E-A870-B749FD47BAAC}" type="datetime1">
              <a:rPr lang="en-US" smtClean="0">
                <a:solidFill>
                  <a:prstClr val="black">
                    <a:tint val="75000"/>
                  </a:prstClr>
                </a:solidFill>
              </a:rPr>
              <a:t>4/17/2019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The GIARDINELLI Law Group, APC</a:t>
            </a:r>
            <a:endParaRPr lang="en-US">
              <a:solidFill>
                <a:prstClr val="black">
                  <a:tint val="75000"/>
                </a:prstClr>
              </a:solidFill>
            </a:endParaRPr>
          </a:p>
        </p:txBody>
      </p:sp>
      <p:sp>
        <p:nvSpPr>
          <p:cNvPr id="5" name="Slide Number Placeholder 4"/>
          <p:cNvSpPr>
            <a:spLocks noGrp="1"/>
          </p:cNvSpPr>
          <p:nvPr>
            <p:ph type="sldNum" sz="quarter" idx="12"/>
          </p:nvPr>
        </p:nvSpPr>
        <p:spPr>
          <a:xfrm>
            <a:off x="188543" y="6304263"/>
            <a:ext cx="304800" cy="373351"/>
          </a:xfrm>
        </p:spPr>
        <p:txBody>
          <a:bodyPr/>
          <a:lstStyle/>
          <a:p>
            <a:fld id="{506768AE-52F4-4E3D-9621-4BB660AC3A44}" type="slidenum">
              <a:rPr lang="en-US" smtClean="0">
                <a:solidFill>
                  <a:prstClr val="black">
                    <a:tint val="75000"/>
                  </a:prstClr>
                </a:solidFill>
              </a:rPr>
              <a:pPr/>
              <a:t>‹#›</a:t>
            </a:fld>
            <a:endParaRPr lang="en-US" dirty="0">
              <a:solidFill>
                <a:prstClr val="black">
                  <a:tint val="75000"/>
                </a:prstClr>
              </a:solidFill>
            </a:endParaRPr>
          </a:p>
        </p:txBody>
      </p:sp>
      <p:sp>
        <p:nvSpPr>
          <p:cNvPr id="6" name="TextBox 5"/>
          <p:cNvSpPr txBox="1"/>
          <p:nvPr/>
        </p:nvSpPr>
        <p:spPr>
          <a:xfrm>
            <a:off x="2078025" y="1047887"/>
            <a:ext cx="8998295" cy="1354217"/>
          </a:xfrm>
          <a:prstGeom prst="rect">
            <a:avLst/>
          </a:prstGeom>
          <a:noFill/>
        </p:spPr>
        <p:txBody>
          <a:bodyPr wrap="square" rtlCol="0">
            <a:spAutoFit/>
          </a:bodyPr>
          <a:lstStyle/>
          <a:p>
            <a:pPr defTabSz="857250" eaLnBrk="0" hangingPunct="0">
              <a:tabLst>
                <a:tab pos="1543050" algn="l"/>
              </a:tabLst>
              <a:defRPr/>
            </a:pPr>
            <a:r>
              <a:rPr lang="en-US" sz="1800" dirty="0" smtClean="0">
                <a:solidFill>
                  <a:srgbClr val="422B26"/>
                </a:solidFill>
                <a:cs typeface="Times New Roman" panose="02020603050405020304" pitchFamily="18" charset="0"/>
              </a:rPr>
              <a:t>Riverside County Office				   		Orange County Office</a:t>
            </a:r>
          </a:p>
          <a:p>
            <a:pPr defTabSz="685800" eaLnBrk="0" hangingPunct="0">
              <a:tabLst>
                <a:tab pos="1543050" algn="l"/>
              </a:tabLst>
              <a:defRPr/>
            </a:pPr>
            <a:r>
              <a:rPr lang="en-US" sz="1800" dirty="0" smtClean="0">
                <a:solidFill>
                  <a:srgbClr val="422B26"/>
                </a:solidFill>
                <a:cs typeface="Times New Roman" panose="02020603050405020304" pitchFamily="18" charset="0"/>
              </a:rPr>
              <a:t>25026 Las </a:t>
            </a:r>
            <a:r>
              <a:rPr lang="en-US" sz="1800" dirty="0" err="1" smtClean="0">
                <a:solidFill>
                  <a:srgbClr val="422B26"/>
                </a:solidFill>
                <a:cs typeface="Times New Roman" panose="02020603050405020304" pitchFamily="18" charset="0"/>
              </a:rPr>
              <a:t>Brisas</a:t>
            </a:r>
            <a:r>
              <a:rPr lang="en-US" sz="1800" dirty="0" smtClean="0">
                <a:solidFill>
                  <a:srgbClr val="422B26"/>
                </a:solidFill>
                <a:cs typeface="Times New Roman" panose="02020603050405020304" pitchFamily="18" charset="0"/>
              </a:rPr>
              <a:t> Road            		     </a:t>
            </a:r>
            <a:r>
              <a:rPr lang="en-US" sz="1800" dirty="0" smtClean="0">
                <a:solidFill>
                  <a:srgbClr val="422B26"/>
                </a:solidFill>
                <a:cs typeface="Times New Roman" panose="02020603050405020304" pitchFamily="18" charset="0"/>
                <a:hlinkClick r:id="rId3"/>
              </a:rPr>
              <a:t>www.tylerbursch.com</a:t>
            </a:r>
            <a:r>
              <a:rPr lang="en-US" sz="1800" dirty="0" smtClean="0">
                <a:solidFill>
                  <a:srgbClr val="422B26"/>
                </a:solidFill>
                <a:cs typeface="Times New Roman" panose="02020603050405020304" pitchFamily="18" charset="0"/>
              </a:rPr>
              <a:t>             	         1601 E. Orangewood Avenue, Suite 175</a:t>
            </a:r>
          </a:p>
          <a:p>
            <a:pPr defTabSz="685800" eaLnBrk="0" hangingPunct="0">
              <a:tabLst>
                <a:tab pos="1543050" algn="l"/>
                <a:tab pos="5143500" algn="l"/>
              </a:tabLst>
              <a:defRPr/>
            </a:pPr>
            <a:r>
              <a:rPr lang="en-US" sz="1800" dirty="0" smtClean="0">
                <a:solidFill>
                  <a:srgbClr val="422B26"/>
                </a:solidFill>
                <a:cs typeface="Times New Roman" panose="02020603050405020304" pitchFamily="18" charset="0"/>
              </a:rPr>
              <a:t>Murrieta, California 92562	Anaheim, California</a:t>
            </a:r>
          </a:p>
          <a:p>
            <a:pPr defTabSz="685800" eaLnBrk="0" hangingPunct="0">
              <a:tabLst>
                <a:tab pos="1543050" algn="l"/>
                <a:tab pos="5143500" algn="l"/>
              </a:tabLst>
              <a:defRPr/>
            </a:pPr>
            <a:r>
              <a:rPr lang="en-US" sz="1800" dirty="0" smtClean="0">
                <a:solidFill>
                  <a:srgbClr val="422B26"/>
                </a:solidFill>
                <a:cs typeface="Times New Roman" panose="02020603050405020304" pitchFamily="18" charset="0"/>
              </a:rPr>
              <a:t>(951) 600-2733		(714) 978-2060</a:t>
            </a:r>
          </a:p>
          <a:p>
            <a:pPr algn="ctr" defTabSz="685800" eaLnBrk="0" hangingPunct="0">
              <a:tabLst>
                <a:tab pos="1543050" algn="l"/>
                <a:tab pos="5143500" algn="l"/>
              </a:tabLst>
              <a:defRPr/>
            </a:pPr>
            <a:endParaRPr lang="en-US" dirty="0" smtClean="0">
              <a:solidFill>
                <a:srgbClr val="422B26"/>
              </a:solidFill>
              <a:effectLst>
                <a:outerShdw blurRad="38100" dist="38100" dir="2700000" algn="tl">
                  <a:srgbClr val="000000">
                    <a:alpha val="43137"/>
                  </a:srgbClr>
                </a:outerShdw>
              </a:effectLst>
              <a:cs typeface="Times New Roman" panose="02020603050405020304" pitchFamily="18" charset="0"/>
            </a:endParaRPr>
          </a:p>
          <a:p>
            <a:pPr eaLnBrk="0" hangingPunct="0"/>
            <a:endParaRPr lang="en-US" sz="1800" dirty="0">
              <a:solidFill>
                <a:prstClr val="black"/>
              </a:solidFill>
              <a:latin typeface="Times" panose="02020603050405020304" pitchFamily="18" charset="0"/>
              <a:cs typeface="Arial" panose="020B0604020202020204" pitchFamily="34" charset="0"/>
            </a:endParaRPr>
          </a:p>
        </p:txBody>
      </p:sp>
      <p:cxnSp>
        <p:nvCxnSpPr>
          <p:cNvPr id="7" name="Straight Connector 10"/>
          <p:cNvCxnSpPr>
            <a:cxnSpLocks noChangeShapeType="1"/>
          </p:cNvCxnSpPr>
          <p:nvPr/>
        </p:nvCxnSpPr>
        <p:spPr bwMode="auto">
          <a:xfrm>
            <a:off x="799571" y="1937279"/>
            <a:ext cx="10592859"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 name="TextBox 9"/>
          <p:cNvSpPr txBox="1"/>
          <p:nvPr/>
        </p:nvSpPr>
        <p:spPr>
          <a:xfrm>
            <a:off x="838200" y="2053282"/>
            <a:ext cx="3448051" cy="4309385"/>
          </a:xfrm>
          <a:prstGeom prst="rect">
            <a:avLst/>
          </a:prstGeom>
          <a:noFill/>
        </p:spPr>
        <p:txBody>
          <a:bodyPr wrap="square" rtlCol="0">
            <a:spAutoFit/>
          </a:bodyPr>
          <a:lstStyle/>
          <a:p>
            <a:pPr>
              <a:lnSpc>
                <a:spcPct val="80000"/>
              </a:lnSpc>
              <a:spcBef>
                <a:spcPct val="5000"/>
              </a:spcBef>
              <a:defRPr/>
            </a:pPr>
            <a:r>
              <a:rPr lang="en-US" sz="1600" b="1" kern="0" baseline="0" dirty="0" smtClean="0">
                <a:solidFill>
                  <a:srgbClr val="422B26"/>
                </a:solidFill>
                <a:cs typeface="Times New Roman" panose="02020603050405020304" pitchFamily="18" charset="0"/>
              </a:rPr>
              <a:t>REAL ESTATE LAW </a:t>
            </a:r>
          </a:p>
          <a:p>
            <a:pPr>
              <a:lnSpc>
                <a:spcPts val="1200"/>
              </a:lnSpc>
              <a:spcBef>
                <a:spcPts val="300"/>
              </a:spcBef>
              <a:tabLst>
                <a:tab pos="288925" algn="l"/>
              </a:tabLst>
              <a:defRPr/>
            </a:pPr>
            <a:r>
              <a:rPr lang="en-US" sz="1200" kern="0" baseline="0" dirty="0" smtClean="0">
                <a:solidFill>
                  <a:srgbClr val="422B26"/>
                </a:solidFill>
                <a:cs typeface="Times New Roman" panose="02020603050405020304" pitchFamily="18" charset="0"/>
              </a:rPr>
              <a:t>PURCHASE &amp; SALE FOR RESIDENTIAL AND COMMERCIAL TRANSACTIONS</a:t>
            </a:r>
          </a:p>
          <a:p>
            <a:pPr>
              <a:lnSpc>
                <a:spcPts val="1200"/>
              </a:lnSpc>
              <a:spcBef>
                <a:spcPts val="0"/>
              </a:spcBef>
              <a:defRPr/>
            </a:pPr>
            <a:r>
              <a:rPr lang="en-US" sz="1200" kern="0" baseline="0" dirty="0" smtClean="0">
                <a:solidFill>
                  <a:srgbClr val="422B26"/>
                </a:solidFill>
                <a:cs typeface="Times New Roman" panose="02020603050405020304" pitchFamily="18" charset="0"/>
              </a:rPr>
              <a:t>CONTRACT DISPUTES</a:t>
            </a:r>
          </a:p>
          <a:p>
            <a:pPr>
              <a:lnSpc>
                <a:spcPts val="1200"/>
              </a:lnSpc>
              <a:spcBef>
                <a:spcPts val="0"/>
              </a:spcBef>
              <a:defRPr/>
            </a:pPr>
            <a:r>
              <a:rPr lang="en-US" sz="1200" kern="0" baseline="0" dirty="0" smtClean="0">
                <a:solidFill>
                  <a:srgbClr val="422B26"/>
                </a:solidFill>
                <a:cs typeface="Times New Roman" panose="02020603050405020304" pitchFamily="18" charset="0"/>
              </a:rPr>
              <a:t>LAND USE</a:t>
            </a:r>
          </a:p>
          <a:p>
            <a:pPr>
              <a:lnSpc>
                <a:spcPts val="1200"/>
              </a:lnSpc>
              <a:spcBef>
                <a:spcPts val="0"/>
              </a:spcBef>
              <a:defRPr/>
            </a:pPr>
            <a:r>
              <a:rPr lang="en-US" sz="1200" kern="0" baseline="0" dirty="0" smtClean="0">
                <a:solidFill>
                  <a:srgbClr val="422B26"/>
                </a:solidFill>
                <a:cs typeface="Times New Roman" panose="02020603050405020304" pitchFamily="18" charset="0"/>
              </a:rPr>
              <a:t>LEASES/ ESCROWS</a:t>
            </a:r>
          </a:p>
          <a:p>
            <a:pPr>
              <a:lnSpc>
                <a:spcPts val="1200"/>
              </a:lnSpc>
              <a:spcBef>
                <a:spcPts val="0"/>
              </a:spcBef>
              <a:defRPr/>
            </a:pPr>
            <a:r>
              <a:rPr lang="en-US" sz="1200" kern="0" baseline="0" dirty="0" smtClean="0">
                <a:solidFill>
                  <a:srgbClr val="422B26"/>
                </a:solidFill>
                <a:cs typeface="Times New Roman" panose="02020603050405020304" pitchFamily="18" charset="0"/>
              </a:rPr>
              <a:t>ZONING/ EASEMENTS</a:t>
            </a:r>
          </a:p>
          <a:p>
            <a:pPr>
              <a:lnSpc>
                <a:spcPts val="1200"/>
              </a:lnSpc>
              <a:spcBef>
                <a:spcPts val="0"/>
              </a:spcBef>
              <a:defRPr/>
            </a:pPr>
            <a:r>
              <a:rPr lang="en-US" sz="1200" kern="0" baseline="0" dirty="0" smtClean="0">
                <a:solidFill>
                  <a:srgbClr val="422B26"/>
                </a:solidFill>
                <a:cs typeface="Times New Roman" panose="02020603050405020304" pitchFamily="18" charset="0"/>
              </a:rPr>
              <a:t>FORECLOSURE AND SHORT PAY</a:t>
            </a:r>
          </a:p>
          <a:p>
            <a:pPr>
              <a:lnSpc>
                <a:spcPts val="1200"/>
              </a:lnSpc>
              <a:spcBef>
                <a:spcPts val="0"/>
              </a:spcBef>
              <a:defRPr/>
            </a:pPr>
            <a:r>
              <a:rPr lang="en-US" sz="1200" kern="0" baseline="0" dirty="0" smtClean="0">
                <a:solidFill>
                  <a:srgbClr val="422B26"/>
                </a:solidFill>
                <a:cs typeface="Times New Roman" panose="02020603050405020304" pitchFamily="18" charset="0"/>
              </a:rPr>
              <a:t>UNLAWFUL DETAINER</a:t>
            </a:r>
          </a:p>
          <a:p>
            <a:pPr>
              <a:lnSpc>
                <a:spcPts val="1200"/>
              </a:lnSpc>
              <a:spcBef>
                <a:spcPts val="0"/>
              </a:spcBef>
              <a:defRPr/>
            </a:pPr>
            <a:r>
              <a:rPr lang="en-US" sz="1200" kern="0" baseline="0" dirty="0" smtClean="0">
                <a:solidFill>
                  <a:srgbClr val="422B26"/>
                </a:solidFill>
                <a:cs typeface="Times New Roman" panose="02020603050405020304" pitchFamily="18" charset="0"/>
              </a:rPr>
              <a:t>BROKER SUPERVISION</a:t>
            </a:r>
          </a:p>
          <a:p>
            <a:pPr>
              <a:lnSpc>
                <a:spcPct val="80000"/>
              </a:lnSpc>
              <a:spcBef>
                <a:spcPct val="5000"/>
              </a:spcBef>
              <a:defRPr/>
            </a:pPr>
            <a:endParaRPr lang="en-US" sz="1600" kern="0" baseline="0" dirty="0" smtClean="0">
              <a:solidFill>
                <a:srgbClr val="422B26"/>
              </a:solidFill>
              <a:cs typeface="Times New Roman" panose="02020603050405020304" pitchFamily="18" charset="0"/>
            </a:endParaRPr>
          </a:p>
          <a:p>
            <a:pPr>
              <a:lnSpc>
                <a:spcPct val="80000"/>
              </a:lnSpc>
              <a:spcBef>
                <a:spcPct val="5000"/>
              </a:spcBef>
              <a:defRPr/>
            </a:pPr>
            <a:r>
              <a:rPr lang="en-US" sz="1600" b="1" kern="0" baseline="0" dirty="0" smtClean="0">
                <a:solidFill>
                  <a:srgbClr val="422B26"/>
                </a:solidFill>
                <a:cs typeface="Times New Roman" panose="02020603050405020304" pitchFamily="18" charset="0"/>
              </a:rPr>
              <a:t>EMPLOYMENT LAW</a:t>
            </a:r>
          </a:p>
          <a:p>
            <a:pPr>
              <a:lnSpc>
                <a:spcPts val="1200"/>
              </a:lnSpc>
              <a:spcBef>
                <a:spcPts val="300"/>
              </a:spcBef>
              <a:defRPr/>
            </a:pPr>
            <a:r>
              <a:rPr lang="en-US" sz="1200" kern="0" baseline="0" dirty="0" smtClean="0">
                <a:solidFill>
                  <a:srgbClr val="422B26"/>
                </a:solidFill>
                <a:cs typeface="Times New Roman" panose="02020603050405020304" pitchFamily="18" charset="0"/>
              </a:rPr>
              <a:t>EMPLOYMENT MANUALS</a:t>
            </a:r>
          </a:p>
          <a:p>
            <a:pPr>
              <a:lnSpc>
                <a:spcPts val="1200"/>
              </a:lnSpc>
              <a:spcBef>
                <a:spcPts val="0"/>
              </a:spcBef>
              <a:defRPr/>
            </a:pPr>
            <a:r>
              <a:rPr lang="en-US" sz="1200" kern="0" baseline="0" dirty="0" smtClean="0">
                <a:solidFill>
                  <a:srgbClr val="422B26"/>
                </a:solidFill>
                <a:cs typeface="Times New Roman" panose="02020603050405020304" pitchFamily="18" charset="0"/>
              </a:rPr>
              <a:t>MANAGEMENT ISSUES</a:t>
            </a:r>
          </a:p>
          <a:p>
            <a:pPr>
              <a:lnSpc>
                <a:spcPts val="1200"/>
              </a:lnSpc>
              <a:spcBef>
                <a:spcPts val="0"/>
              </a:spcBef>
              <a:defRPr/>
            </a:pPr>
            <a:r>
              <a:rPr lang="en-US" sz="1200" kern="0" baseline="0" dirty="0" smtClean="0">
                <a:solidFill>
                  <a:srgbClr val="422B26"/>
                </a:solidFill>
                <a:cs typeface="Times New Roman" panose="02020603050405020304" pitchFamily="18" charset="0"/>
              </a:rPr>
              <a:t>EMPLOYMENT CONTRACTS</a:t>
            </a:r>
          </a:p>
          <a:p>
            <a:pPr>
              <a:lnSpc>
                <a:spcPts val="1200"/>
              </a:lnSpc>
              <a:spcBef>
                <a:spcPts val="0"/>
              </a:spcBef>
              <a:defRPr/>
            </a:pPr>
            <a:r>
              <a:rPr lang="en-US" sz="1200" kern="0" baseline="0" dirty="0" smtClean="0">
                <a:solidFill>
                  <a:srgbClr val="422B26"/>
                </a:solidFill>
                <a:cs typeface="Times New Roman" panose="02020603050405020304" pitchFamily="18" charset="0"/>
              </a:rPr>
              <a:t>LABOR BOARD PROCEEDINGS</a:t>
            </a:r>
          </a:p>
          <a:p>
            <a:pPr>
              <a:lnSpc>
                <a:spcPts val="1200"/>
              </a:lnSpc>
              <a:spcBef>
                <a:spcPts val="0"/>
              </a:spcBef>
              <a:defRPr/>
            </a:pPr>
            <a:r>
              <a:rPr lang="en-US" sz="1200" kern="0" baseline="0" dirty="0" smtClean="0">
                <a:solidFill>
                  <a:srgbClr val="422B26"/>
                </a:solidFill>
                <a:cs typeface="Times New Roman" panose="02020603050405020304" pitchFamily="18" charset="0"/>
              </a:rPr>
              <a:t>UNEMPLOYMENT CLAIMS</a:t>
            </a:r>
          </a:p>
          <a:p>
            <a:pPr>
              <a:lnSpc>
                <a:spcPts val="1200"/>
              </a:lnSpc>
              <a:spcBef>
                <a:spcPts val="0"/>
              </a:spcBef>
              <a:defRPr/>
            </a:pPr>
            <a:r>
              <a:rPr lang="en-US" sz="1200" kern="0" baseline="0" dirty="0" smtClean="0">
                <a:solidFill>
                  <a:srgbClr val="422B26"/>
                </a:solidFill>
                <a:cs typeface="Times New Roman" panose="02020603050405020304" pitchFamily="18" charset="0"/>
              </a:rPr>
              <a:t>HIRING/ FIRING/ DISCIPLINE</a:t>
            </a:r>
          </a:p>
          <a:p>
            <a:pPr>
              <a:lnSpc>
                <a:spcPts val="1200"/>
              </a:lnSpc>
              <a:spcBef>
                <a:spcPts val="0"/>
              </a:spcBef>
              <a:defRPr/>
            </a:pPr>
            <a:r>
              <a:rPr lang="en-US" sz="1200" kern="0" baseline="0" dirty="0" smtClean="0">
                <a:solidFill>
                  <a:srgbClr val="422B26"/>
                </a:solidFill>
                <a:cs typeface="Times New Roman" panose="02020603050405020304" pitchFamily="18" charset="0"/>
              </a:rPr>
              <a:t>INVESTIGATIONS, DISCRIMINATION</a:t>
            </a:r>
          </a:p>
          <a:p>
            <a:pPr>
              <a:lnSpc>
                <a:spcPts val="1200"/>
              </a:lnSpc>
              <a:spcBef>
                <a:spcPts val="0"/>
              </a:spcBef>
              <a:defRPr/>
            </a:pPr>
            <a:r>
              <a:rPr lang="en-US" sz="1200" kern="0" baseline="0" dirty="0" smtClean="0">
                <a:solidFill>
                  <a:srgbClr val="422B26"/>
                </a:solidFill>
                <a:cs typeface="Times New Roman" panose="02020603050405020304" pitchFamily="18" charset="0"/>
              </a:rPr>
              <a:t>TERMINATION</a:t>
            </a:r>
          </a:p>
          <a:p>
            <a:pPr>
              <a:defRPr/>
            </a:pPr>
            <a:endParaRPr lang="en-US" sz="1400" kern="0" baseline="0" dirty="0" smtClean="0">
              <a:solidFill>
                <a:prstClr val="black"/>
              </a:solidFill>
              <a:cs typeface="Times New Roman" panose="02020603050405020304" pitchFamily="18" charset="0"/>
            </a:endParaRPr>
          </a:p>
          <a:p>
            <a:pPr>
              <a:lnSpc>
                <a:spcPct val="80000"/>
              </a:lnSpc>
              <a:spcBef>
                <a:spcPct val="5000"/>
              </a:spcBef>
              <a:defRPr/>
            </a:pPr>
            <a:endParaRPr lang="en-US" sz="1400" kern="0" baseline="0" dirty="0" smtClean="0">
              <a:solidFill>
                <a:prstClr val="black"/>
              </a:solidFill>
              <a:cs typeface="Times New Roman" panose="02020603050405020304" pitchFamily="18" charset="0"/>
            </a:endParaRPr>
          </a:p>
          <a:p>
            <a:pPr>
              <a:lnSpc>
                <a:spcPct val="80000"/>
              </a:lnSpc>
              <a:spcBef>
                <a:spcPct val="5000"/>
              </a:spcBef>
              <a:defRPr/>
            </a:pPr>
            <a:endParaRPr lang="en-US" sz="1400" kern="0" baseline="0" dirty="0" smtClean="0">
              <a:solidFill>
                <a:prstClr val="black"/>
              </a:solidFill>
              <a:cs typeface="Times New Roman" panose="02020603050405020304" pitchFamily="18" charset="0"/>
            </a:endParaRPr>
          </a:p>
          <a:p>
            <a:pPr>
              <a:lnSpc>
                <a:spcPct val="80000"/>
              </a:lnSpc>
              <a:spcBef>
                <a:spcPct val="5000"/>
              </a:spcBef>
              <a:defRPr/>
            </a:pPr>
            <a:endParaRPr lang="en-US" sz="1400" kern="0" baseline="0" dirty="0" smtClean="0">
              <a:solidFill>
                <a:prstClr val="black"/>
              </a:solidFill>
              <a:cs typeface="Times New Roman" panose="02020603050405020304" pitchFamily="18" charset="0"/>
            </a:endParaRPr>
          </a:p>
          <a:p>
            <a:pPr eaLnBrk="0" hangingPunct="0"/>
            <a:endParaRPr lang="en-US" sz="1400" dirty="0">
              <a:solidFill>
                <a:prstClr val="black"/>
              </a:solidFill>
              <a:cs typeface="Times New Roman" panose="02020603050405020304" pitchFamily="18" charset="0"/>
            </a:endParaRPr>
          </a:p>
        </p:txBody>
      </p:sp>
      <p:sp>
        <p:nvSpPr>
          <p:cNvPr id="11" name="TextBox 10"/>
          <p:cNvSpPr txBox="1"/>
          <p:nvPr/>
        </p:nvSpPr>
        <p:spPr>
          <a:xfrm>
            <a:off x="4495800" y="1937825"/>
            <a:ext cx="3890963" cy="4757200"/>
          </a:xfrm>
          <a:prstGeom prst="rect">
            <a:avLst/>
          </a:prstGeom>
          <a:noFill/>
        </p:spPr>
        <p:txBody>
          <a:bodyPr wrap="square" rtlCol="0">
            <a:spAutoFit/>
          </a:bodyPr>
          <a:lstStyle/>
          <a:p>
            <a:pPr>
              <a:lnSpc>
                <a:spcPct val="80000"/>
              </a:lnSpc>
              <a:spcBef>
                <a:spcPct val="5000"/>
              </a:spcBef>
              <a:defRPr/>
            </a:pPr>
            <a:r>
              <a:rPr lang="en-US" b="1" dirty="0" smtClean="0">
                <a:solidFill>
                  <a:srgbClr val="422B26"/>
                </a:solidFill>
                <a:cs typeface="Times New Roman" panose="02020603050405020304" pitchFamily="18" charset="0"/>
              </a:rPr>
              <a:t>TRAINING / EDUCATION</a:t>
            </a:r>
          </a:p>
          <a:p>
            <a:pPr>
              <a:lnSpc>
                <a:spcPts val="1200"/>
              </a:lnSpc>
              <a:spcBef>
                <a:spcPts val="300"/>
              </a:spcBef>
              <a:defRPr/>
            </a:pPr>
            <a:r>
              <a:rPr lang="en-US" sz="1800" dirty="0" smtClean="0">
                <a:solidFill>
                  <a:srgbClr val="422B26"/>
                </a:solidFill>
                <a:cs typeface="Times New Roman" panose="02020603050405020304" pitchFamily="18" charset="0"/>
              </a:rPr>
              <a:t>BROKER SUPERVISION</a:t>
            </a:r>
          </a:p>
          <a:p>
            <a:pPr>
              <a:lnSpc>
                <a:spcPts val="1200"/>
              </a:lnSpc>
              <a:spcBef>
                <a:spcPct val="5000"/>
              </a:spcBef>
              <a:defRPr/>
            </a:pPr>
            <a:r>
              <a:rPr lang="en-US" sz="1800" dirty="0" smtClean="0">
                <a:solidFill>
                  <a:srgbClr val="422B26"/>
                </a:solidFill>
                <a:cs typeface="Times New Roman" panose="02020603050405020304" pitchFamily="18" charset="0"/>
              </a:rPr>
              <a:t>CONTRACT FORMATION (RPA AND OTHERS)</a:t>
            </a:r>
          </a:p>
          <a:p>
            <a:pPr>
              <a:lnSpc>
                <a:spcPts val="1200"/>
              </a:lnSpc>
              <a:spcBef>
                <a:spcPct val="5000"/>
              </a:spcBef>
              <a:defRPr/>
            </a:pPr>
            <a:r>
              <a:rPr lang="en-US" sz="1800" dirty="0" smtClean="0">
                <a:solidFill>
                  <a:srgbClr val="422B26"/>
                </a:solidFill>
                <a:cs typeface="Times New Roman" panose="02020603050405020304" pitchFamily="18" charset="0"/>
              </a:rPr>
              <a:t>PROPERTY MANAGEMENT</a:t>
            </a:r>
          </a:p>
          <a:p>
            <a:pPr>
              <a:lnSpc>
                <a:spcPts val="1200"/>
              </a:lnSpc>
              <a:spcBef>
                <a:spcPts val="0"/>
              </a:spcBef>
              <a:defRPr/>
            </a:pPr>
            <a:r>
              <a:rPr lang="en-US" sz="1800" dirty="0" smtClean="0">
                <a:solidFill>
                  <a:srgbClr val="422B26"/>
                </a:solidFill>
                <a:cs typeface="Times New Roman" panose="02020603050405020304" pitchFamily="18" charset="0"/>
              </a:rPr>
              <a:t>RISK MANAGEMENT</a:t>
            </a:r>
          </a:p>
          <a:p>
            <a:pPr>
              <a:spcBef>
                <a:spcPts val="600"/>
              </a:spcBef>
              <a:defRPr/>
            </a:pPr>
            <a:r>
              <a:rPr lang="en-US" b="1" dirty="0" smtClean="0">
                <a:solidFill>
                  <a:srgbClr val="422B26"/>
                </a:solidFill>
                <a:cs typeface="Times New Roman" panose="02020603050405020304" pitchFamily="18" charset="0"/>
              </a:rPr>
              <a:t>BUSINESS LAW</a:t>
            </a:r>
          </a:p>
          <a:p>
            <a:pPr>
              <a:lnSpc>
                <a:spcPts val="1200"/>
              </a:lnSpc>
              <a:spcBef>
                <a:spcPts val="300"/>
              </a:spcBef>
              <a:defRPr/>
            </a:pPr>
            <a:r>
              <a:rPr lang="en-US" sz="1800" dirty="0" smtClean="0">
                <a:solidFill>
                  <a:srgbClr val="422B26"/>
                </a:solidFill>
                <a:cs typeface="Times New Roman" panose="02020603050405020304" pitchFamily="18" charset="0"/>
              </a:rPr>
              <a:t>CORPORATIONS, PARTNERSHIPS,</a:t>
            </a:r>
          </a:p>
          <a:p>
            <a:pPr>
              <a:lnSpc>
                <a:spcPts val="1200"/>
              </a:lnSpc>
              <a:spcBef>
                <a:spcPct val="5000"/>
              </a:spcBef>
              <a:defRPr/>
            </a:pPr>
            <a:r>
              <a:rPr lang="en-US" sz="1800" dirty="0" smtClean="0">
                <a:solidFill>
                  <a:srgbClr val="422B26"/>
                </a:solidFill>
                <a:cs typeface="Times New Roman" panose="02020603050405020304" pitchFamily="18" charset="0"/>
              </a:rPr>
              <a:t>LIMITED LIABILITY COMPANIES</a:t>
            </a:r>
          </a:p>
          <a:p>
            <a:pPr>
              <a:lnSpc>
                <a:spcPts val="1200"/>
              </a:lnSpc>
              <a:spcBef>
                <a:spcPct val="5000"/>
              </a:spcBef>
              <a:defRPr/>
            </a:pPr>
            <a:r>
              <a:rPr lang="en-US" sz="1800" dirty="0" smtClean="0">
                <a:solidFill>
                  <a:srgbClr val="422B26"/>
                </a:solidFill>
                <a:cs typeface="Times New Roman" panose="02020603050405020304" pitchFamily="18" charset="0"/>
              </a:rPr>
              <a:t>PLANNING/FORMATION/OPERATION</a:t>
            </a:r>
          </a:p>
          <a:p>
            <a:pPr>
              <a:lnSpc>
                <a:spcPts val="1200"/>
              </a:lnSpc>
              <a:spcBef>
                <a:spcPct val="5000"/>
              </a:spcBef>
              <a:defRPr/>
            </a:pPr>
            <a:r>
              <a:rPr lang="en-US" sz="1800" dirty="0" smtClean="0">
                <a:solidFill>
                  <a:srgbClr val="422B26"/>
                </a:solidFill>
                <a:cs typeface="Times New Roman" panose="02020603050405020304" pitchFamily="18" charset="0"/>
              </a:rPr>
              <a:t>PURCHASE &amp; SALE TRANSACTIONS</a:t>
            </a:r>
          </a:p>
          <a:p>
            <a:pPr>
              <a:lnSpc>
                <a:spcPts val="1200"/>
              </a:lnSpc>
              <a:spcBef>
                <a:spcPct val="5000"/>
              </a:spcBef>
              <a:defRPr/>
            </a:pPr>
            <a:r>
              <a:rPr lang="en-US" sz="1800" dirty="0" smtClean="0">
                <a:solidFill>
                  <a:srgbClr val="422B26"/>
                </a:solidFill>
                <a:cs typeface="Times New Roman" panose="02020603050405020304" pitchFamily="18" charset="0"/>
              </a:rPr>
              <a:t>CONTRACTS</a:t>
            </a:r>
          </a:p>
          <a:p>
            <a:pPr>
              <a:spcBef>
                <a:spcPts val="600"/>
              </a:spcBef>
              <a:defRPr/>
            </a:pPr>
            <a:r>
              <a:rPr lang="en-US" b="1" dirty="0" smtClean="0">
                <a:solidFill>
                  <a:srgbClr val="422B26"/>
                </a:solidFill>
                <a:cs typeface="Times New Roman" panose="02020603050405020304" pitchFamily="18" charset="0"/>
              </a:rPr>
              <a:t>MEDIATION/ ARBITRATION/</a:t>
            </a:r>
          </a:p>
          <a:p>
            <a:pPr>
              <a:lnSpc>
                <a:spcPct val="80000"/>
              </a:lnSpc>
              <a:spcBef>
                <a:spcPct val="5000"/>
              </a:spcBef>
              <a:defRPr/>
            </a:pPr>
            <a:r>
              <a:rPr lang="en-US" b="1" dirty="0" smtClean="0">
                <a:solidFill>
                  <a:srgbClr val="422B26"/>
                </a:solidFill>
                <a:cs typeface="Times New Roman" panose="02020603050405020304" pitchFamily="18" charset="0"/>
              </a:rPr>
              <a:t>LITIGATION</a:t>
            </a:r>
          </a:p>
          <a:p>
            <a:pPr>
              <a:lnSpc>
                <a:spcPts val="1200"/>
              </a:lnSpc>
              <a:spcBef>
                <a:spcPts val="300"/>
              </a:spcBef>
              <a:defRPr/>
            </a:pPr>
            <a:r>
              <a:rPr lang="en-US" sz="1800" dirty="0" smtClean="0">
                <a:solidFill>
                  <a:srgbClr val="422B26"/>
                </a:solidFill>
                <a:cs typeface="Times New Roman" panose="02020603050405020304" pitchFamily="18" charset="0"/>
              </a:rPr>
              <a:t>TRIALS/ APPEALS</a:t>
            </a:r>
          </a:p>
          <a:p>
            <a:pPr>
              <a:lnSpc>
                <a:spcPts val="1200"/>
              </a:lnSpc>
              <a:spcBef>
                <a:spcPct val="5000"/>
              </a:spcBef>
              <a:defRPr/>
            </a:pPr>
            <a:r>
              <a:rPr lang="en-US" sz="1800" dirty="0" smtClean="0">
                <a:solidFill>
                  <a:srgbClr val="422B26"/>
                </a:solidFill>
                <a:cs typeface="Times New Roman" panose="02020603050405020304" pitchFamily="18" charset="0"/>
              </a:rPr>
              <a:t>EXPERT TESTIMONY CONSULTATION</a:t>
            </a:r>
          </a:p>
          <a:p>
            <a:pPr>
              <a:lnSpc>
                <a:spcPts val="1200"/>
              </a:lnSpc>
              <a:spcBef>
                <a:spcPts val="0"/>
              </a:spcBef>
              <a:defRPr/>
            </a:pPr>
            <a:r>
              <a:rPr lang="en-US" sz="1800" dirty="0" smtClean="0">
                <a:solidFill>
                  <a:srgbClr val="422B26"/>
                </a:solidFill>
                <a:cs typeface="Times New Roman" panose="02020603050405020304" pitchFamily="18" charset="0"/>
              </a:rPr>
              <a:t>PRE-LITIGATION STRATEGY</a:t>
            </a:r>
          </a:p>
          <a:p>
            <a:pPr>
              <a:lnSpc>
                <a:spcPts val="1200"/>
              </a:lnSpc>
              <a:spcBef>
                <a:spcPts val="0"/>
              </a:spcBef>
              <a:defRPr/>
            </a:pPr>
            <a:r>
              <a:rPr lang="en-US" sz="1800" dirty="0" smtClean="0">
                <a:solidFill>
                  <a:srgbClr val="422B26"/>
                </a:solidFill>
                <a:cs typeface="Times New Roman" panose="02020603050405020304" pitchFamily="18" charset="0"/>
              </a:rPr>
              <a:t>FEDERAL &amp; STATE COURT</a:t>
            </a:r>
          </a:p>
          <a:p>
            <a:pPr>
              <a:spcBef>
                <a:spcPts val="600"/>
              </a:spcBef>
              <a:defRPr/>
            </a:pPr>
            <a:r>
              <a:rPr lang="en-US" b="1" dirty="0" smtClean="0">
                <a:solidFill>
                  <a:srgbClr val="422B26"/>
                </a:solidFill>
                <a:cs typeface="Times New Roman" panose="02020603050405020304" pitchFamily="18" charset="0"/>
              </a:rPr>
              <a:t>ESTATE PLANNING</a:t>
            </a:r>
          </a:p>
          <a:p>
            <a:pPr>
              <a:lnSpc>
                <a:spcPts val="1200"/>
              </a:lnSpc>
              <a:spcBef>
                <a:spcPts val="300"/>
              </a:spcBef>
              <a:defRPr/>
            </a:pPr>
            <a:r>
              <a:rPr lang="en-US" sz="1800" dirty="0" smtClean="0">
                <a:solidFill>
                  <a:srgbClr val="422B26"/>
                </a:solidFill>
                <a:cs typeface="Times New Roman" panose="02020603050405020304" pitchFamily="18" charset="0"/>
              </a:rPr>
              <a:t>ASSET PROTECTION</a:t>
            </a:r>
          </a:p>
          <a:p>
            <a:pPr>
              <a:lnSpc>
                <a:spcPts val="1200"/>
              </a:lnSpc>
              <a:spcBef>
                <a:spcPts val="0"/>
              </a:spcBef>
              <a:defRPr/>
            </a:pPr>
            <a:r>
              <a:rPr lang="en-US" sz="1800" dirty="0" smtClean="0">
                <a:solidFill>
                  <a:srgbClr val="422B26"/>
                </a:solidFill>
                <a:cs typeface="Times New Roman" panose="02020603050405020304" pitchFamily="18" charset="0"/>
              </a:rPr>
              <a:t>TRUSTS</a:t>
            </a:r>
          </a:p>
          <a:p>
            <a:pPr>
              <a:lnSpc>
                <a:spcPts val="1200"/>
              </a:lnSpc>
              <a:spcBef>
                <a:spcPts val="0"/>
              </a:spcBef>
              <a:defRPr/>
            </a:pPr>
            <a:r>
              <a:rPr lang="en-US" sz="1800" dirty="0" smtClean="0">
                <a:solidFill>
                  <a:srgbClr val="422B26"/>
                </a:solidFill>
                <a:cs typeface="Times New Roman" panose="02020603050405020304" pitchFamily="18" charset="0"/>
              </a:rPr>
              <a:t>PROBATE</a:t>
            </a:r>
            <a:br>
              <a:rPr lang="en-US" sz="1800" dirty="0" smtClean="0">
                <a:solidFill>
                  <a:srgbClr val="422B26"/>
                </a:solidFill>
                <a:cs typeface="Times New Roman" panose="02020603050405020304" pitchFamily="18" charset="0"/>
              </a:rPr>
            </a:br>
            <a:r>
              <a:rPr lang="en-US" sz="1800" dirty="0" smtClean="0">
                <a:solidFill>
                  <a:srgbClr val="422B26"/>
                </a:solidFill>
                <a:cs typeface="Times New Roman" panose="02020603050405020304" pitchFamily="18" charset="0"/>
              </a:rPr>
              <a:t>ENTITY</a:t>
            </a:r>
            <a:r>
              <a:rPr lang="en-US" sz="1800" baseline="0" dirty="0" smtClean="0">
                <a:solidFill>
                  <a:srgbClr val="422B26"/>
                </a:solidFill>
                <a:cs typeface="Times New Roman" panose="02020603050405020304" pitchFamily="18" charset="0"/>
              </a:rPr>
              <a:t> </a:t>
            </a:r>
            <a:r>
              <a:rPr lang="en-US" sz="1800" dirty="0" smtClean="0">
                <a:solidFill>
                  <a:srgbClr val="422B26"/>
                </a:solidFill>
                <a:cs typeface="Times New Roman" panose="02020603050405020304" pitchFamily="18" charset="0"/>
              </a:rPr>
              <a:t>FORMATION</a:t>
            </a:r>
          </a:p>
          <a:p>
            <a:pPr>
              <a:lnSpc>
                <a:spcPct val="80000"/>
              </a:lnSpc>
              <a:spcBef>
                <a:spcPct val="5000"/>
              </a:spcBef>
              <a:defRPr/>
            </a:pPr>
            <a:endParaRPr lang="en-US" sz="1800" b="1" dirty="0" smtClean="0">
              <a:solidFill>
                <a:srgbClr val="422B26"/>
              </a:solidFill>
              <a:cs typeface="Times New Roman" panose="02020603050405020304" pitchFamily="18" charset="0"/>
            </a:endParaRPr>
          </a:p>
          <a:p>
            <a:pPr eaLnBrk="0" hangingPunct="0"/>
            <a:endParaRPr lang="en-US" sz="1400" dirty="0">
              <a:solidFill>
                <a:prstClr val="black"/>
              </a:solidFill>
              <a:cs typeface="Times New Roman" panose="02020603050405020304" pitchFamily="18" charset="0"/>
            </a:endParaRPr>
          </a:p>
        </p:txBody>
      </p:sp>
      <p:sp>
        <p:nvSpPr>
          <p:cNvPr id="12" name="TextBox 11"/>
          <p:cNvSpPr txBox="1"/>
          <p:nvPr/>
        </p:nvSpPr>
        <p:spPr>
          <a:xfrm>
            <a:off x="8610600" y="1828800"/>
            <a:ext cx="3286125" cy="3861570"/>
          </a:xfrm>
          <a:prstGeom prst="rect">
            <a:avLst/>
          </a:prstGeom>
          <a:noFill/>
        </p:spPr>
        <p:txBody>
          <a:bodyPr wrap="square" rtlCol="0">
            <a:spAutoFit/>
          </a:bodyPr>
          <a:lstStyle/>
          <a:p>
            <a:pPr>
              <a:lnSpc>
                <a:spcPct val="80000"/>
              </a:lnSpc>
              <a:spcBef>
                <a:spcPct val="5000"/>
              </a:spcBef>
              <a:defRPr/>
            </a:pPr>
            <a:endParaRPr lang="en-US" sz="1600" b="1" dirty="0" smtClean="0">
              <a:solidFill>
                <a:srgbClr val="422B26"/>
              </a:solidFill>
              <a:cs typeface="Times New Roman" panose="02020603050405020304" pitchFamily="18" charset="0"/>
            </a:endParaRPr>
          </a:p>
          <a:p>
            <a:pPr>
              <a:lnSpc>
                <a:spcPct val="80000"/>
              </a:lnSpc>
              <a:spcBef>
                <a:spcPct val="5000"/>
              </a:spcBef>
              <a:defRPr/>
            </a:pPr>
            <a:r>
              <a:rPr lang="en-US" b="1" dirty="0" smtClean="0">
                <a:solidFill>
                  <a:srgbClr val="422B26"/>
                </a:solidFill>
                <a:cs typeface="Times New Roman" panose="02020603050405020304" pitchFamily="18" charset="0"/>
              </a:rPr>
              <a:t>CHURCHES &amp; NON-PROFIT ORGANIZATIONS</a:t>
            </a:r>
          </a:p>
          <a:p>
            <a:pPr>
              <a:lnSpc>
                <a:spcPct val="80000"/>
              </a:lnSpc>
              <a:spcBef>
                <a:spcPct val="5000"/>
              </a:spcBef>
              <a:defRPr/>
            </a:pPr>
            <a:r>
              <a:rPr lang="en-US" sz="1800" dirty="0" smtClean="0">
                <a:solidFill>
                  <a:srgbClr val="422B26"/>
                </a:solidFill>
                <a:cs typeface="Times New Roman" panose="02020603050405020304" pitchFamily="18" charset="0"/>
              </a:rPr>
              <a:t>LAND USE</a:t>
            </a:r>
          </a:p>
          <a:p>
            <a:pPr>
              <a:lnSpc>
                <a:spcPct val="80000"/>
              </a:lnSpc>
              <a:spcBef>
                <a:spcPct val="5000"/>
              </a:spcBef>
              <a:defRPr/>
            </a:pPr>
            <a:r>
              <a:rPr lang="en-US" sz="1800" dirty="0" smtClean="0">
                <a:solidFill>
                  <a:srgbClr val="422B26"/>
                </a:solidFill>
                <a:cs typeface="Times New Roman" panose="02020603050405020304" pitchFamily="18" charset="0"/>
              </a:rPr>
              <a:t>NON-PROFIT FORMATION</a:t>
            </a:r>
          </a:p>
          <a:p>
            <a:pPr>
              <a:lnSpc>
                <a:spcPct val="80000"/>
              </a:lnSpc>
              <a:spcBef>
                <a:spcPct val="5000"/>
              </a:spcBef>
              <a:defRPr/>
            </a:pPr>
            <a:endParaRPr lang="en-US" b="1" dirty="0" smtClean="0">
              <a:solidFill>
                <a:srgbClr val="422B26"/>
              </a:solidFill>
              <a:cs typeface="Times New Roman" panose="02020603050405020304" pitchFamily="18" charset="0"/>
            </a:endParaRPr>
          </a:p>
          <a:p>
            <a:pPr>
              <a:lnSpc>
                <a:spcPct val="80000"/>
              </a:lnSpc>
              <a:spcBef>
                <a:spcPct val="5000"/>
              </a:spcBef>
              <a:defRPr/>
            </a:pPr>
            <a:r>
              <a:rPr lang="en-US" b="1" dirty="0" smtClean="0">
                <a:solidFill>
                  <a:srgbClr val="422B26"/>
                </a:solidFill>
                <a:cs typeface="Times New Roman" panose="02020603050405020304" pitchFamily="18" charset="0"/>
              </a:rPr>
              <a:t>FAMILY LAW</a:t>
            </a:r>
          </a:p>
          <a:p>
            <a:pPr>
              <a:lnSpc>
                <a:spcPct val="80000"/>
              </a:lnSpc>
              <a:spcBef>
                <a:spcPct val="5000"/>
              </a:spcBef>
              <a:defRPr/>
            </a:pPr>
            <a:r>
              <a:rPr lang="en-US" sz="1800" dirty="0" smtClean="0">
                <a:solidFill>
                  <a:srgbClr val="422B26"/>
                </a:solidFill>
                <a:cs typeface="Times New Roman" panose="02020603050405020304" pitchFamily="18" charset="0"/>
              </a:rPr>
              <a:t>CUSTODY</a:t>
            </a:r>
          </a:p>
          <a:p>
            <a:pPr>
              <a:lnSpc>
                <a:spcPct val="80000"/>
              </a:lnSpc>
              <a:spcBef>
                <a:spcPct val="5000"/>
              </a:spcBef>
              <a:defRPr/>
            </a:pPr>
            <a:r>
              <a:rPr lang="en-US" sz="1800" dirty="0" smtClean="0">
                <a:solidFill>
                  <a:srgbClr val="422B26"/>
                </a:solidFill>
                <a:cs typeface="Times New Roman" panose="02020603050405020304" pitchFamily="18" charset="0"/>
              </a:rPr>
              <a:t>DIVORCE &amp; MEDIATION</a:t>
            </a:r>
          </a:p>
          <a:p>
            <a:pPr>
              <a:lnSpc>
                <a:spcPct val="80000"/>
              </a:lnSpc>
              <a:spcBef>
                <a:spcPct val="5000"/>
              </a:spcBef>
              <a:defRPr/>
            </a:pPr>
            <a:endParaRPr lang="en-US" b="1" dirty="0" smtClean="0">
              <a:solidFill>
                <a:srgbClr val="422B26"/>
              </a:solidFill>
              <a:cs typeface="Times New Roman" panose="02020603050405020304" pitchFamily="18" charset="0"/>
            </a:endParaRPr>
          </a:p>
          <a:p>
            <a:pPr>
              <a:lnSpc>
                <a:spcPct val="80000"/>
              </a:lnSpc>
              <a:spcBef>
                <a:spcPct val="5000"/>
              </a:spcBef>
              <a:defRPr/>
            </a:pPr>
            <a:r>
              <a:rPr lang="en-US" b="1" dirty="0" smtClean="0">
                <a:solidFill>
                  <a:srgbClr val="422B26"/>
                </a:solidFill>
                <a:cs typeface="Times New Roman" panose="02020603050405020304" pitchFamily="18" charset="0"/>
              </a:rPr>
              <a:t>BANKRUPTCY</a:t>
            </a:r>
          </a:p>
          <a:p>
            <a:pPr>
              <a:lnSpc>
                <a:spcPct val="80000"/>
              </a:lnSpc>
              <a:spcBef>
                <a:spcPct val="5000"/>
              </a:spcBef>
              <a:defRPr/>
            </a:pPr>
            <a:r>
              <a:rPr lang="en-US" sz="1800" dirty="0" smtClean="0">
                <a:solidFill>
                  <a:srgbClr val="422B26"/>
                </a:solidFill>
                <a:cs typeface="Times New Roman" panose="02020603050405020304" pitchFamily="18" charset="0"/>
              </a:rPr>
              <a:t>CHAPTER 7</a:t>
            </a:r>
          </a:p>
          <a:p>
            <a:pPr>
              <a:lnSpc>
                <a:spcPct val="80000"/>
              </a:lnSpc>
              <a:spcBef>
                <a:spcPct val="5000"/>
              </a:spcBef>
              <a:defRPr/>
            </a:pPr>
            <a:endParaRPr lang="en-US" b="1" dirty="0" smtClean="0">
              <a:solidFill>
                <a:srgbClr val="422B26"/>
              </a:solidFill>
              <a:cs typeface="Times New Roman" panose="02020603050405020304" pitchFamily="18" charset="0"/>
            </a:endParaRPr>
          </a:p>
          <a:p>
            <a:pPr>
              <a:lnSpc>
                <a:spcPct val="80000"/>
              </a:lnSpc>
              <a:spcBef>
                <a:spcPct val="5000"/>
              </a:spcBef>
              <a:defRPr/>
            </a:pPr>
            <a:r>
              <a:rPr lang="en-US" b="1" dirty="0" smtClean="0">
                <a:solidFill>
                  <a:srgbClr val="422B26"/>
                </a:solidFill>
                <a:cs typeface="Times New Roman" panose="02020603050405020304" pitchFamily="18" charset="0"/>
              </a:rPr>
              <a:t>ADVOCATES FOR FAITH &amp; FREEDOM</a:t>
            </a:r>
          </a:p>
          <a:p>
            <a:pPr>
              <a:lnSpc>
                <a:spcPct val="80000"/>
              </a:lnSpc>
              <a:spcBef>
                <a:spcPct val="5000"/>
              </a:spcBef>
              <a:defRPr/>
            </a:pPr>
            <a:r>
              <a:rPr lang="en-US" sz="1800" dirty="0" smtClean="0">
                <a:solidFill>
                  <a:srgbClr val="422B26"/>
                </a:solidFill>
                <a:cs typeface="Times New Roman" panose="02020603050405020304" pitchFamily="18" charset="0"/>
              </a:rPr>
              <a:t>CONSTITUTIONAL LAW</a:t>
            </a:r>
          </a:p>
          <a:p>
            <a:pPr>
              <a:lnSpc>
                <a:spcPct val="80000"/>
              </a:lnSpc>
              <a:spcBef>
                <a:spcPct val="5000"/>
              </a:spcBef>
              <a:defRPr/>
            </a:pPr>
            <a:r>
              <a:rPr lang="en-US" sz="1800" dirty="0" smtClean="0">
                <a:solidFill>
                  <a:srgbClr val="422B26"/>
                </a:solidFill>
                <a:cs typeface="Times New Roman" panose="02020603050405020304" pitchFamily="18" charset="0"/>
              </a:rPr>
              <a:t>RELIGIOUS FREEDOM</a:t>
            </a:r>
          </a:p>
          <a:p>
            <a:pPr>
              <a:lnSpc>
                <a:spcPct val="80000"/>
              </a:lnSpc>
              <a:spcBef>
                <a:spcPct val="5000"/>
              </a:spcBef>
              <a:defRPr/>
            </a:pPr>
            <a:r>
              <a:rPr lang="en-US" sz="1800" dirty="0" smtClean="0">
                <a:solidFill>
                  <a:srgbClr val="422B26"/>
                </a:solidFill>
                <a:cs typeface="Times New Roman" panose="02020603050405020304" pitchFamily="18" charset="0"/>
              </a:rPr>
              <a:t>PARENTAL CHOICE</a:t>
            </a:r>
          </a:p>
          <a:p>
            <a:pPr>
              <a:lnSpc>
                <a:spcPct val="80000"/>
              </a:lnSpc>
              <a:spcBef>
                <a:spcPct val="5000"/>
              </a:spcBef>
              <a:defRPr/>
            </a:pPr>
            <a:endParaRPr lang="en-US" b="1" dirty="0" smtClean="0">
              <a:solidFill>
                <a:srgbClr val="422B26"/>
              </a:solidFill>
              <a:cs typeface="Times New Roman" panose="02020603050405020304" pitchFamily="18" charset="0"/>
            </a:endParaRPr>
          </a:p>
          <a:p>
            <a:pPr>
              <a:lnSpc>
                <a:spcPct val="80000"/>
              </a:lnSpc>
              <a:spcBef>
                <a:spcPct val="5000"/>
              </a:spcBef>
              <a:defRPr/>
            </a:pPr>
            <a:r>
              <a:rPr lang="en-US" b="1" dirty="0" smtClean="0">
                <a:solidFill>
                  <a:srgbClr val="422B26"/>
                </a:solidFill>
                <a:cs typeface="Times New Roman" panose="02020603050405020304" pitchFamily="18" charset="0"/>
              </a:rPr>
              <a:t>TRADEMARK</a:t>
            </a:r>
          </a:p>
        </p:txBody>
      </p:sp>
      <p:sp>
        <p:nvSpPr>
          <p:cNvPr id="2" name="Title 1"/>
          <p:cNvSpPr>
            <a:spLocks noGrp="1"/>
          </p:cNvSpPr>
          <p:nvPr>
            <p:ph type="title" hasCustomPrompt="1"/>
          </p:nvPr>
        </p:nvSpPr>
        <p:spPr>
          <a:xfrm>
            <a:off x="838200" y="1"/>
            <a:ext cx="10515600" cy="971550"/>
          </a:xfrm>
        </p:spPr>
        <p:txBody>
          <a:bodyPr/>
          <a:lstStyle>
            <a:lvl1pPr algn="ctr">
              <a:defRPr b="1">
                <a:latin typeface="Times New Roman" panose="02020603050405020304" pitchFamily="18" charset="0"/>
                <a:cs typeface="Times New Roman" panose="02020603050405020304" pitchFamily="18" charset="0"/>
              </a:defRPr>
            </a:lvl1pPr>
          </a:lstStyle>
          <a:p>
            <a:r>
              <a:rPr lang="en-US" dirty="0" smtClean="0">
                <a:effectLst>
                  <a:outerShdw blurRad="38100" dist="38100" dir="2700000" algn="tl">
                    <a:srgbClr val="000000">
                      <a:alpha val="43137"/>
                    </a:srgbClr>
                  </a:outerShdw>
                </a:effectLst>
              </a:rPr>
              <a:t>Tyler &amp; </a:t>
            </a:r>
            <a:r>
              <a:rPr lang="en-US" dirty="0" err="1" smtClean="0">
                <a:effectLst>
                  <a:outerShdw blurRad="38100" dist="38100" dir="2700000" algn="tl">
                    <a:srgbClr val="000000">
                      <a:alpha val="43137"/>
                    </a:srgbClr>
                  </a:outerShdw>
                </a:effectLst>
              </a:rPr>
              <a:t>Bursch</a:t>
            </a:r>
            <a:r>
              <a:rPr lang="en-US" dirty="0" smtClean="0">
                <a:effectLst>
                  <a:outerShdw blurRad="38100" dist="38100" dir="2700000" algn="tl">
                    <a:srgbClr val="000000">
                      <a:alpha val="43137"/>
                    </a:srgbClr>
                  </a:outerShdw>
                </a:effectLst>
              </a:rPr>
              <a:t>,  LLP</a:t>
            </a:r>
            <a:endParaRPr lang="en-US" dirty="0"/>
          </a:p>
        </p:txBody>
      </p:sp>
    </p:spTree>
    <p:extLst>
      <p:ext uri="{BB962C8B-B14F-4D97-AF65-F5344CB8AC3E}">
        <p14:creationId xmlns:p14="http://schemas.microsoft.com/office/powerpoint/2010/main" val="38385480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8704"/>
            <a:ext cx="10515600" cy="723446"/>
          </a:xfrm>
        </p:spPr>
        <p:txBody>
          <a:bodyPr/>
          <a:lstStyle>
            <a:lvl1pPr algn="ct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503408"/>
            <a:ext cx="10515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E3A665B2-D6BC-4F74-9E46-21A6DD766F4B}" type="datetime1">
              <a:rPr lang="en-US" smtClean="0">
                <a:solidFill>
                  <a:prstClr val="black">
                    <a:tint val="75000"/>
                  </a:prstClr>
                </a:solidFill>
              </a:rPr>
              <a:t>4/17/2019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solidFill>
                  <a:prstClr val="black">
                    <a:tint val="75000"/>
                  </a:prstClr>
                </a:solidFill>
              </a:rPr>
              <a:t>The GIARDINELLI Law Group, APC</a:t>
            </a:r>
            <a:endParaRPr lang="en-US">
              <a:solidFill>
                <a:prstClr val="black">
                  <a:tint val="75000"/>
                </a:prstClr>
              </a:solidFill>
            </a:endParaRPr>
          </a:p>
        </p:txBody>
      </p:sp>
      <p:sp>
        <p:nvSpPr>
          <p:cNvPr id="6" name="Slide Number Placeholder 5"/>
          <p:cNvSpPr>
            <a:spLocks noGrp="1"/>
          </p:cNvSpPr>
          <p:nvPr>
            <p:ph type="sldNum" sz="quarter" idx="12"/>
          </p:nvPr>
        </p:nvSpPr>
        <p:spPr>
          <a:xfrm>
            <a:off x="125931" y="6356352"/>
            <a:ext cx="304800" cy="325414"/>
          </a:xfrm>
        </p:spPr>
        <p:txBody>
          <a:bodyPr/>
          <a:lstStyle>
            <a:lvl1pPr>
              <a:defRPr>
                <a:latin typeface="Times New Roman" panose="02020603050405020304" pitchFamily="18" charset="0"/>
                <a:cs typeface="Times New Roman" panose="02020603050405020304" pitchFamily="18" charset="0"/>
              </a:defRPr>
            </a:lvl1pPr>
          </a:lstStyle>
          <a:p>
            <a:fld id="{506768AE-52F4-4E3D-9621-4BB660AC3A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456589"/>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95251"/>
            <a:ext cx="10515600" cy="876300"/>
          </a:xfrm>
        </p:spPr>
        <p:txBody>
          <a:bodyPr/>
          <a:lstStyle>
            <a:lvl1pPr algn="ct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762000" y="131127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31127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28E0EF2E-4C6C-4C70-832A-DA0990AF2C9C}" type="datetime1">
              <a:rPr lang="en-US" smtClean="0">
                <a:solidFill>
                  <a:prstClr val="black">
                    <a:tint val="75000"/>
                  </a:prstClr>
                </a:solidFill>
              </a:rPr>
              <a:t>4/17/2019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solidFill>
                  <a:prstClr val="black">
                    <a:tint val="75000"/>
                  </a:prstClr>
                </a:solidFill>
              </a:rPr>
              <a:t>The GIARDINELLI Law Group, APC</a:t>
            </a:r>
            <a:endParaRPr lang="en-US">
              <a:solidFill>
                <a:prstClr val="black">
                  <a:tint val="75000"/>
                </a:prstClr>
              </a:solidFill>
            </a:endParaRPr>
          </a:p>
        </p:txBody>
      </p:sp>
    </p:spTree>
    <p:extLst>
      <p:ext uri="{BB962C8B-B14F-4D97-AF65-F5344CB8AC3E}">
        <p14:creationId xmlns:p14="http://schemas.microsoft.com/office/powerpoint/2010/main" val="269919603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19175"/>
          </a:xfrm>
        </p:spPr>
        <p:txBody>
          <a:bodyPr/>
          <a:lstStyle>
            <a:lvl1pPr algn="ct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0169" y="2505075"/>
            <a:ext cx="5183188"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6087FA60-7E6C-4A60-AA37-48DCE1025298}" type="datetime1">
              <a:rPr lang="en-US" smtClean="0">
                <a:solidFill>
                  <a:prstClr val="black">
                    <a:tint val="75000"/>
                  </a:prstClr>
                </a:solidFill>
              </a:rPr>
              <a:t>4/17/2019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solidFill>
                  <a:prstClr val="black">
                    <a:tint val="75000"/>
                  </a:prstClr>
                </a:solidFill>
              </a:rPr>
              <a:t>The GIARDINELLI Law Group, APC</a:t>
            </a:r>
            <a:endParaRPr lang="en-US">
              <a:solidFill>
                <a:prstClr val="black">
                  <a:tint val="75000"/>
                </a:prstClr>
              </a:solidFill>
            </a:endParaRPr>
          </a:p>
        </p:txBody>
      </p:sp>
      <p:sp>
        <p:nvSpPr>
          <p:cNvPr id="9" name="Slide Number Placeholder 8"/>
          <p:cNvSpPr>
            <a:spLocks noGrp="1"/>
          </p:cNvSpPr>
          <p:nvPr>
            <p:ph type="sldNum" sz="quarter" idx="12"/>
          </p:nvPr>
        </p:nvSpPr>
        <p:spPr>
          <a:xfrm>
            <a:off x="129941" y="6322029"/>
            <a:ext cx="304800" cy="381000"/>
          </a:xfrm>
        </p:spPr>
        <p:txBody>
          <a:bodyPr/>
          <a:lstStyle>
            <a:lvl1pPr>
              <a:defRPr>
                <a:latin typeface="Times New Roman" panose="02020603050405020304" pitchFamily="18" charset="0"/>
                <a:cs typeface="Times New Roman" panose="02020603050405020304" pitchFamily="18" charset="0"/>
              </a:defRPr>
            </a:lvl1pPr>
          </a:lstStyle>
          <a:p>
            <a:fld id="{506768AE-52F4-4E3D-9621-4BB660AC3A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03662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9851"/>
            <a:ext cx="10515600" cy="958850"/>
          </a:xfrm>
          <a:noFill/>
        </p:spPr>
        <p:txBody>
          <a:bodyPr/>
          <a:lstStyle>
            <a:lvl1pPr algn="ct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a:noFill/>
        </p:spPr>
        <p:txBody>
          <a:bodyPr/>
          <a:lstStyle>
            <a:lvl1pPr>
              <a:defRPr>
                <a:latin typeface="Times New Roman" panose="02020603050405020304" pitchFamily="18" charset="0"/>
                <a:cs typeface="Times New Roman" panose="02020603050405020304" pitchFamily="18" charset="0"/>
              </a:defRPr>
            </a:lvl1pPr>
          </a:lstStyle>
          <a:p>
            <a:fld id="{CC4C5EBC-0E14-460D-8BC1-2F3341AB4C71}" type="datetime1">
              <a:rPr lang="en-US" smtClean="0">
                <a:solidFill>
                  <a:prstClr val="black">
                    <a:tint val="75000"/>
                  </a:prstClr>
                </a:solidFill>
              </a:rPr>
              <a:t>4/17/2019</a:t>
            </a:fld>
            <a:endParaRPr lang="en-US">
              <a:solidFill>
                <a:prstClr val="black">
                  <a:tint val="75000"/>
                </a:prstClr>
              </a:solidFill>
            </a:endParaRPr>
          </a:p>
        </p:txBody>
      </p:sp>
      <p:sp>
        <p:nvSpPr>
          <p:cNvPr id="4" name="Footer Placeholder 3"/>
          <p:cNvSpPr>
            <a:spLocks noGrp="1"/>
          </p:cNvSpPr>
          <p:nvPr>
            <p:ph type="ftr" sz="quarter" idx="11"/>
          </p:nvPr>
        </p:nvSpPr>
        <p:spPr>
          <a:noFill/>
        </p:spPr>
        <p:txBody>
          <a:bodyPr/>
          <a:lstStyle>
            <a:lvl1pPr>
              <a:defRPr>
                <a:latin typeface="Times New Roman" panose="02020603050405020304" pitchFamily="18" charset="0"/>
                <a:cs typeface="Times New Roman" panose="02020603050405020304" pitchFamily="18" charset="0"/>
              </a:defRPr>
            </a:lvl1pPr>
          </a:lstStyle>
          <a:p>
            <a:r>
              <a:rPr lang="en-US" smtClean="0">
                <a:solidFill>
                  <a:prstClr val="black">
                    <a:tint val="75000"/>
                  </a:prstClr>
                </a:solidFill>
              </a:rPr>
              <a:t>The GIARDINELLI Law Group, APC</a:t>
            </a:r>
            <a:endParaRPr lang="en-US">
              <a:solidFill>
                <a:prstClr val="black">
                  <a:tint val="75000"/>
                </a:prstClr>
              </a:solidFill>
            </a:endParaRPr>
          </a:p>
        </p:txBody>
      </p:sp>
    </p:spTree>
    <p:extLst>
      <p:ext uri="{BB962C8B-B14F-4D97-AF65-F5344CB8AC3E}">
        <p14:creationId xmlns:p14="http://schemas.microsoft.com/office/powerpoint/2010/main" val="382066428"/>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52D2F-26D0-4827-9449-646269EA9AE1}" type="datetime1">
              <a:rPr lang="en-US" smtClean="0">
                <a:solidFill>
                  <a:prstClr val="black">
                    <a:tint val="75000"/>
                  </a:prstClr>
                </a:solidFill>
              </a:rPr>
              <a:t>4/17/2019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The GIARDINELLI Law Group, APC</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06768AE-52F4-4E3D-9621-4BB660AC3A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545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6623BC-B4AE-4B27-8FDB-9A88ABCC6ABC}" type="datetime1">
              <a:rPr lang="en-US" smtClean="0">
                <a:solidFill>
                  <a:prstClr val="black">
                    <a:tint val="75000"/>
                  </a:prstClr>
                </a:solidFill>
              </a:rPr>
              <a:t>4/17/2019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The GIARDINELLI Law Group, APC</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6768AE-52F4-4E3D-9621-4BB660AC3A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3399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DB4A65-6CB3-42EE-8A51-6852761432DC}" type="datetime1">
              <a:rPr lang="en-US" smtClean="0">
                <a:solidFill>
                  <a:prstClr val="black">
                    <a:tint val="75000"/>
                  </a:prstClr>
                </a:solidFill>
              </a:rPr>
              <a:t>4/17/2019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The GIARDINELLI Law Group, APC</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6768AE-52F4-4E3D-9621-4BB660AC3A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233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6633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F6B4C8-4104-44FB-BFC9-D4CF40E32730}" type="datetime1">
              <a:rPr lang="en-US" smtClean="0">
                <a:solidFill>
                  <a:prstClr val="black">
                    <a:tint val="75000"/>
                  </a:prstClr>
                </a:solidFill>
              </a:rPr>
              <a:t>4/17/2019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The GIARDINELLI Law Group, APC</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6768AE-52F4-4E3D-9621-4BB660AC3A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08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E52360-93F9-4E93-8E9C-1F63B6AF2460}" type="datetime1">
              <a:rPr lang="en-US" smtClean="0">
                <a:solidFill>
                  <a:prstClr val="black">
                    <a:tint val="75000"/>
                  </a:prstClr>
                </a:solidFill>
              </a:rPr>
              <a:t>4/17/2019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The GIARDINELLI Law Group, APC</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6768AE-52F4-4E3D-9621-4BB660AC3A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8697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339388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0F7F83-B5E0-4F45-B43C-C09FCDF3B17D}" type="datetime1">
              <a:rPr lang="en-US" smtClean="0">
                <a:solidFill>
                  <a:prstClr val="black">
                    <a:tint val="75000"/>
                  </a:prstClr>
                </a:solidFill>
              </a:rPr>
              <a:t>4/17/2019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The GIARDINELLI Law Group, APC</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9DB0F1-06FE-F641-8A35-2B4696C3C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70413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8705"/>
            <a:ext cx="10515600" cy="723447"/>
          </a:xfrm>
        </p:spPr>
        <p:txBody>
          <a:bodyPr/>
          <a:lstStyle>
            <a:lvl1pPr algn="ct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503408"/>
            <a:ext cx="10515600" cy="4351339"/>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F521B7-9B54-4930-8B2B-278002CB2F58}" type="datetime1">
              <a:rPr lang="en-US" smtClean="0">
                <a:solidFill>
                  <a:prstClr val="black">
                    <a:tint val="75000"/>
                  </a:prstClr>
                </a:solidFill>
              </a:rPr>
              <a:t>4/17/2019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The GIARDINELLI Law Group, APC</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9DB0F1-06FE-F641-8A35-2B4696C3C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384142"/>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3EA7BF-6552-40F8-B68D-514BDA149011}" type="datetime1">
              <a:rPr lang="en-US" smtClean="0">
                <a:solidFill>
                  <a:prstClr val="black">
                    <a:tint val="75000"/>
                  </a:prstClr>
                </a:solidFill>
              </a:rPr>
              <a:t>4/17/2019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The GIARDINELLI Law Group, APC</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9DB0F1-06FE-F641-8A35-2B4696C3C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08014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0D08C8-4161-4C23-9666-93A6BDEB72B8}" type="datetime1">
              <a:rPr lang="en-US" smtClean="0">
                <a:solidFill>
                  <a:prstClr val="black">
                    <a:tint val="75000"/>
                  </a:prstClr>
                </a:solidFill>
              </a:rPr>
              <a:t>4/17/2019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The GIARDINELLI Law Group, APC</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9DB0F1-06FE-F641-8A35-2B4696C3C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735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C1EFF2-BA61-442D-AF1B-D972CEF20AB0}" type="datetime1">
              <a:rPr lang="en-US" smtClean="0">
                <a:solidFill>
                  <a:prstClr val="black">
                    <a:tint val="75000"/>
                  </a:prstClr>
                </a:solidFill>
              </a:rPr>
              <a:t>4/17/2019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The GIARDINELLI Law Group, APC</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9DB0F1-06FE-F641-8A35-2B4696C3C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3014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79F69A-5116-493D-BDE5-14463CE484E5}" type="datetime1">
              <a:rPr lang="en-US" smtClean="0">
                <a:solidFill>
                  <a:prstClr val="black">
                    <a:tint val="75000"/>
                  </a:prstClr>
                </a:solidFill>
              </a:rPr>
              <a:t>4/17/2019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The GIARDINELLI Law Group, APC</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9DB0F1-06FE-F641-8A35-2B4696C3C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6932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414DFA-EB70-4D34-90DE-5B78BBBD0BA9}" type="datetime1">
              <a:rPr lang="en-US" smtClean="0">
                <a:solidFill>
                  <a:prstClr val="black">
                    <a:tint val="75000"/>
                  </a:prstClr>
                </a:solidFill>
              </a:rPr>
              <a:t>4/17/2019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The GIARDINELLI Law Group, APC</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9DB0F1-06FE-F641-8A35-2B4696C3C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006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670525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F189BF-3433-4F07-8B86-ADD12BEE61DF}" type="datetime1">
              <a:rPr lang="en-US" smtClean="0">
                <a:solidFill>
                  <a:prstClr val="black">
                    <a:tint val="75000"/>
                  </a:prstClr>
                </a:solidFill>
              </a:rPr>
              <a:t>4/17/2019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The GIARDINELLI Law Group, APC</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9DB0F1-06FE-F641-8A35-2B4696C3C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0108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C9AD99-5BB4-4C91-996F-55594F4394C1}" type="datetime1">
              <a:rPr lang="en-US" smtClean="0">
                <a:solidFill>
                  <a:prstClr val="black">
                    <a:tint val="75000"/>
                  </a:prstClr>
                </a:solidFill>
              </a:rPr>
              <a:t>4/17/2019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The GIARDINELLI Law Group, APC</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9DB0F1-06FE-F641-8A35-2B4696C3C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0729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8005B1-C3E2-45C2-A1A2-AF1AE3256859}" type="datetime1">
              <a:rPr lang="en-US" smtClean="0">
                <a:solidFill>
                  <a:prstClr val="black">
                    <a:tint val="75000"/>
                  </a:prstClr>
                </a:solidFill>
              </a:rPr>
              <a:t>4/17/2019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The GIARDINELLI Law Group, APC</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9DB0F1-06FE-F641-8A35-2B4696C3C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96769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31F38D-6634-4155-A28C-A4D143343FC0}" type="datetime1">
              <a:rPr lang="en-US" smtClean="0">
                <a:solidFill>
                  <a:prstClr val="black">
                    <a:tint val="75000"/>
                  </a:prstClr>
                </a:solidFill>
              </a:rPr>
              <a:t>4/17/2019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The GIARDINELLI Law Group, APC</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9DB0F1-06FE-F641-8A35-2B4696C3C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060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668000" y="76200"/>
            <a:ext cx="1422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0" y="6553200"/>
            <a:ext cx="121920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sz="2400" dirty="0"/>
          </a:p>
        </p:txBody>
      </p:sp>
      <p:pic>
        <p:nvPicPr>
          <p:cNvPr id="1028" name="Picture 1"/>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6553200"/>
            <a:ext cx="121920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2400" dirty="0"/>
          </a:p>
        </p:txBody>
      </p:sp>
      <p:pic>
        <p:nvPicPr>
          <p:cNvPr id="1030" name="Picture 5"/>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9931400" y="5526089"/>
            <a:ext cx="2260600"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fld id="{EBE8122A-E478-44CC-A6BF-052B2AE440C0}" type="datetime1">
              <a:rPr lang="en-US" smtClean="0"/>
              <a:t>4/17/2019</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r>
              <a:rPr lang="en-US" smtClean="0"/>
              <a:t>The GIARDINELLI Law Group, APC</a:t>
            </a:r>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hangingPunct="1">
              <a:defRPr sz="1200">
                <a:solidFill>
                  <a:schemeClr val="tx1">
                    <a:tint val="75000"/>
                  </a:schemeClr>
                </a:solidFill>
                <a:cs typeface="Arial" charset="0"/>
              </a:defRPr>
            </a:lvl1pPr>
          </a:lstStyle>
          <a:p>
            <a:pPr>
              <a:defRPr/>
            </a:pPr>
            <a:fld id="{F3BC0E02-3887-447E-8C8F-880AEFD31A0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fld id="{8FE1039B-1C81-4470-85A1-2EA5BCCD62E0}" type="datetime1">
              <a:rPr lang="en-US" smtClean="0"/>
              <a:t>4/17/2019</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r>
              <a:rPr lang="en-US" smtClean="0"/>
              <a:t>The GIARDINELLI Law Group, APC</a:t>
            </a:r>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hangingPunct="1">
              <a:defRPr sz="1200">
                <a:solidFill>
                  <a:schemeClr val="tx1">
                    <a:tint val="75000"/>
                  </a:schemeClr>
                </a:solidFill>
                <a:cs typeface="Arial" charset="0"/>
              </a:defRPr>
            </a:lvl1pPr>
          </a:lstStyle>
          <a:p>
            <a:pPr>
              <a:defRPr/>
            </a:pPr>
            <a:fld id="{E26EE0E2-3B6B-4A25-81F7-459DD4DC4A5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4E8BA-1DBB-4068-BBC7-35A4BC1EB67A}" type="datetime1">
              <a:rPr lang="en-US" smtClean="0">
                <a:solidFill>
                  <a:prstClr val="black">
                    <a:tint val="75000"/>
                  </a:prstClr>
                </a:solidFill>
              </a:rPr>
              <a:t>4/17/2019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The GIARDINELLI Law Group, APC</a:t>
            </a: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768AE-52F4-4E3D-9621-4BB660AC3A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669652"/>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BF74E22D-C9E4-4561-9890-DD1761868170}" type="datetime1">
              <a:rPr lang="en-US" smtClean="0"/>
              <a:t>4/17/2019</a:t>
            </a:fld>
            <a:endParaRPr lang="en-US"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smtClean="0"/>
              <a:t>The GIARDINELLI Law Group, APC</a:t>
            </a:r>
            <a:endParaRPr lang="en-US"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9B085D5-6934-4765-A588-2B4DCA172199}" type="slidenum">
              <a:rPr lang="en-US" altLang="en-US" smtClean="0"/>
              <a:pPr/>
              <a:t>‹#›</a:t>
            </a:fld>
            <a:endParaRPr lang="en-US" altLang="en-US" dirty="0"/>
          </a:p>
        </p:txBody>
      </p:sp>
    </p:spTree>
    <p:extLst>
      <p:ext uri="{BB962C8B-B14F-4D97-AF65-F5344CB8AC3E}">
        <p14:creationId xmlns:p14="http://schemas.microsoft.com/office/powerpoint/2010/main" val="3221893742"/>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2" r:id="rId12"/>
    <p:sldLayoutId id="2147483933"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hangingPunct="0"/>
            <a:fld id="{394AE34B-C83B-4F07-9532-635D73DAFA0A}" type="datetime1">
              <a:rPr lang="en-US" smtClean="0">
                <a:solidFill>
                  <a:prstClr val="black">
                    <a:tint val="75000"/>
                  </a:prstClr>
                </a:solidFill>
                <a:latin typeface="Times" panose="02020603050405020304" pitchFamily="18" charset="0"/>
                <a:cs typeface="Arial" panose="020B0604020202020204" pitchFamily="34" charset="0"/>
              </a:rPr>
              <a:t>4/17/2019</a:t>
            </a:fld>
            <a:endParaRPr lang="en-US">
              <a:solidFill>
                <a:prstClr val="black">
                  <a:tint val="75000"/>
                </a:prstClr>
              </a:solidFill>
              <a:latin typeface="Times" panose="02020603050405020304" pitchFamily="18" charset="0"/>
              <a:cs typeface="Arial" panose="020B0604020202020204" pitchFamily="34" charset="0"/>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hangingPunct="0"/>
            <a:r>
              <a:rPr lang="en-US" smtClean="0">
                <a:solidFill>
                  <a:prstClr val="black">
                    <a:tint val="75000"/>
                  </a:prstClr>
                </a:solidFill>
                <a:latin typeface="Times" panose="02020603050405020304" pitchFamily="18" charset="0"/>
                <a:cs typeface="Arial" panose="020B0604020202020204" pitchFamily="34" charset="0"/>
              </a:rPr>
              <a:t>The GIARDINELLI Law Group, APC</a:t>
            </a:r>
            <a:endParaRPr lang="en-US">
              <a:solidFill>
                <a:prstClr val="black">
                  <a:tint val="75000"/>
                </a:prstClr>
              </a:solidFill>
              <a:latin typeface="Times" panose="02020603050405020304" pitchFamily="18" charset="0"/>
              <a:cs typeface="Arial" panose="020B0604020202020204" pitchFamily="34" charset="0"/>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hangingPunct="0"/>
            <a:fld id="{506768AE-52F4-4E3D-9621-4BB660AC3A44}" type="slidenum">
              <a:rPr lang="en-US" smtClean="0">
                <a:solidFill>
                  <a:prstClr val="black">
                    <a:tint val="75000"/>
                  </a:prstClr>
                </a:solidFill>
                <a:latin typeface="Times" panose="02020603050405020304" pitchFamily="18" charset="0"/>
                <a:cs typeface="Arial" panose="020B0604020202020204" pitchFamily="34" charset="0"/>
              </a:rPr>
              <a:pPr eaLnBrk="0" hangingPunct="0"/>
              <a:t>‹#›</a:t>
            </a:fld>
            <a:endParaRPr lang="en-US">
              <a:solidFill>
                <a:prstClr val="black">
                  <a:tint val="75000"/>
                </a:prstClr>
              </a:solidFill>
              <a:latin typeface="Times" panose="02020603050405020304" pitchFamily="18" charset="0"/>
              <a:cs typeface="Arial" panose="020B0604020202020204" pitchFamily="34" charset="0"/>
            </a:endParaRPr>
          </a:p>
        </p:txBody>
      </p:sp>
    </p:spTree>
    <p:extLst>
      <p:ext uri="{BB962C8B-B14F-4D97-AF65-F5344CB8AC3E}">
        <p14:creationId xmlns:p14="http://schemas.microsoft.com/office/powerpoint/2010/main" val="2932208857"/>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09585" eaLnBrk="1" fontAlgn="auto" hangingPunct="1">
              <a:spcBef>
                <a:spcPts val="0"/>
              </a:spcBef>
              <a:spcAft>
                <a:spcPts val="0"/>
              </a:spcAft>
            </a:pPr>
            <a:fld id="{3B6E91F7-145D-4F0F-B468-7B4EF8651942}" type="datetime1">
              <a:rPr lang="en-US" baseline="0" smtClean="0">
                <a:solidFill>
                  <a:prstClr val="black">
                    <a:tint val="75000"/>
                  </a:prstClr>
                </a:solidFill>
                <a:latin typeface="Calibri" panose="020F0502020204030204"/>
                <a:cs typeface="+mn-cs"/>
              </a:rPr>
              <a:t>4/17/2019</a:t>
            </a:fld>
            <a:endParaRPr lang="en-US" baseline="0">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09585" eaLnBrk="1" fontAlgn="auto" hangingPunct="1">
              <a:spcBef>
                <a:spcPts val="0"/>
              </a:spcBef>
              <a:spcAft>
                <a:spcPts val="0"/>
              </a:spcAft>
            </a:pPr>
            <a:r>
              <a:rPr lang="en-US" baseline="0" smtClean="0">
                <a:solidFill>
                  <a:prstClr val="black">
                    <a:tint val="75000"/>
                  </a:prstClr>
                </a:solidFill>
                <a:latin typeface="Calibri" panose="020F0502020204030204"/>
                <a:cs typeface="+mn-cs"/>
              </a:rPr>
              <a:t>The GIARDINELLI Law Group, APC</a:t>
            </a:r>
            <a:endParaRPr lang="en-US" baseline="0">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09585" eaLnBrk="1" fontAlgn="auto" hangingPunct="1">
              <a:spcBef>
                <a:spcPts val="0"/>
              </a:spcBef>
              <a:spcAft>
                <a:spcPts val="0"/>
              </a:spcAft>
            </a:pPr>
            <a:fld id="{649DB0F1-06FE-F641-8A35-2B4696C3C858}" type="slidenum">
              <a:rPr lang="en-US" baseline="0" smtClean="0">
                <a:solidFill>
                  <a:prstClr val="black">
                    <a:tint val="75000"/>
                  </a:prstClr>
                </a:solidFill>
                <a:latin typeface="Calibri" panose="020F0502020204030204"/>
                <a:cs typeface="+mn-cs"/>
              </a:rPr>
              <a:pPr defTabSz="609585" eaLnBrk="1" fontAlgn="auto" hangingPunct="1">
                <a:spcBef>
                  <a:spcPts val="0"/>
                </a:spcBef>
                <a:spcAft>
                  <a:spcPts val="0"/>
                </a:spcAft>
              </a:pPr>
              <a:t>‹#›</a:t>
            </a:fld>
            <a:endParaRPr lang="en-US" baseline="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642156861"/>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1.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06768AE-52F4-4E3D-9621-4BB660AC3A44}" type="slidenum">
              <a:rPr lang="en-US" smtClean="0"/>
              <a:t>1</a:t>
            </a:fld>
            <a:endParaRPr lang="en-US"/>
          </a:p>
        </p:txBody>
      </p:sp>
    </p:spTree>
    <p:extLst>
      <p:ext uri="{BB962C8B-B14F-4D97-AF65-F5344CB8AC3E}">
        <p14:creationId xmlns:p14="http://schemas.microsoft.com/office/powerpoint/2010/main" val="1299109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0"/>
            <a:ext cx="8153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Protected Classes</a:t>
            </a:r>
          </a:p>
        </p:txBody>
      </p:sp>
      <p:sp>
        <p:nvSpPr>
          <p:cNvPr id="4099" name="Content Placeholder 2"/>
          <p:cNvSpPr>
            <a:spLocks noGrp="1"/>
          </p:cNvSpPr>
          <p:nvPr>
            <p:ph idx="1"/>
          </p:nvPr>
        </p:nvSpPr>
        <p:spPr>
          <a:xfrm>
            <a:off x="1409700" y="1371600"/>
            <a:ext cx="9753600" cy="5181600"/>
          </a:xfrm>
        </p:spPr>
        <p:txBody>
          <a:bodyPr>
            <a:normAutofit/>
          </a:bodyPr>
          <a:lstStyle/>
          <a:p>
            <a:pPr marL="0" indent="0">
              <a:buNone/>
            </a:pPr>
            <a:endParaRPr lang="en-US" altLang="en-US" sz="3200" dirty="0">
              <a:latin typeface="Times New Roman" panose="02020603050405020304" pitchFamily="18" charset="0"/>
              <a:cs typeface="Times New Roman" panose="02020603050405020304" pitchFamily="18" charset="0"/>
            </a:endParaRPr>
          </a:p>
          <a:p>
            <a:pPr marL="742950" indent="-742950">
              <a:lnSpc>
                <a:spcPct val="100000"/>
              </a:lnSpc>
              <a:spcBef>
                <a:spcPts val="0"/>
              </a:spcBef>
              <a:buAutoNum type="arabicPeriod"/>
            </a:pPr>
            <a:r>
              <a:rPr lang="en-US" altLang="en-US" sz="3200" dirty="0" smtClean="0">
                <a:latin typeface="Times New Roman" panose="02020603050405020304" pitchFamily="18" charset="0"/>
                <a:cs typeface="Times New Roman" panose="02020603050405020304" pitchFamily="18" charset="0"/>
              </a:rPr>
              <a:t>“Gender </a:t>
            </a:r>
            <a:r>
              <a:rPr lang="en-US" altLang="en-US" sz="3200" dirty="0">
                <a:latin typeface="Times New Roman" panose="02020603050405020304" pitchFamily="18" charset="0"/>
                <a:cs typeface="Times New Roman" panose="02020603050405020304" pitchFamily="18" charset="0"/>
              </a:rPr>
              <a:t>identity” is a person’s internal </a:t>
            </a:r>
            <a:r>
              <a:rPr lang="en-US" altLang="en-US" sz="3200" dirty="0" smtClean="0">
                <a:latin typeface="Times New Roman" panose="02020603050405020304" pitchFamily="18" charset="0"/>
                <a:cs typeface="Times New Roman" panose="02020603050405020304" pitchFamily="18" charset="0"/>
              </a:rPr>
              <a:t>understanding </a:t>
            </a:r>
            <a:r>
              <a:rPr lang="en-US" altLang="en-US" sz="3200" dirty="0">
                <a:latin typeface="Times New Roman" panose="02020603050405020304" pitchFamily="18" charset="0"/>
                <a:cs typeface="Times New Roman" panose="02020603050405020304" pitchFamily="18" charset="0"/>
              </a:rPr>
              <a:t>of and </a:t>
            </a:r>
            <a:r>
              <a:rPr lang="en-US" altLang="en-US" sz="3200" dirty="0" smtClean="0">
                <a:latin typeface="Times New Roman" panose="02020603050405020304" pitchFamily="18" charset="0"/>
                <a:cs typeface="Times New Roman" panose="02020603050405020304" pitchFamily="18" charset="0"/>
              </a:rPr>
              <a:t>identification </a:t>
            </a:r>
            <a:r>
              <a:rPr lang="en-US" altLang="en-US" sz="3200" dirty="0">
                <a:latin typeface="Times New Roman" panose="02020603050405020304" pitchFamily="18" charset="0"/>
                <a:cs typeface="Times New Roman" panose="02020603050405020304" pitchFamily="18" charset="0"/>
              </a:rPr>
              <a:t>with </a:t>
            </a:r>
            <a:r>
              <a:rPr lang="en-US" altLang="en-US" sz="3200" dirty="0" smtClean="0">
                <a:latin typeface="Times New Roman" panose="02020603050405020304" pitchFamily="18" charset="0"/>
                <a:cs typeface="Times New Roman" panose="02020603050405020304" pitchFamily="18" charset="0"/>
              </a:rPr>
              <a:t>gender.</a:t>
            </a:r>
          </a:p>
          <a:p>
            <a:pPr marL="742950" indent="-742950">
              <a:lnSpc>
                <a:spcPct val="100000"/>
              </a:lnSpc>
              <a:spcBef>
                <a:spcPts val="0"/>
              </a:spcBef>
              <a:buAutoNum type="arabicPeriod"/>
            </a:pPr>
            <a:r>
              <a:rPr lang="en-US" altLang="en-US" sz="3200" dirty="0" smtClean="0">
                <a:latin typeface="Times New Roman" panose="02020603050405020304" pitchFamily="18" charset="0"/>
                <a:cs typeface="Times New Roman" panose="02020603050405020304" pitchFamily="18" charset="0"/>
              </a:rPr>
              <a:t>“Transgender</a:t>
            </a:r>
            <a:r>
              <a:rPr lang="en-US" altLang="en-US" sz="3200" dirty="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refers </a:t>
            </a:r>
            <a:r>
              <a:rPr lang="en-US" altLang="en-US" sz="3200" dirty="0">
                <a:latin typeface="Times New Roman" panose="02020603050405020304" pitchFamily="18" charset="0"/>
                <a:cs typeface="Times New Roman" panose="02020603050405020304" pitchFamily="18" charset="0"/>
              </a:rPr>
              <a:t>to a person whose </a:t>
            </a:r>
            <a:r>
              <a:rPr lang="en-US" altLang="en-US" sz="3200" dirty="0" smtClean="0">
                <a:latin typeface="Times New Roman" panose="02020603050405020304" pitchFamily="18" charset="0"/>
                <a:cs typeface="Times New Roman" panose="02020603050405020304" pitchFamily="18" charset="0"/>
              </a:rPr>
              <a:t>gender </a:t>
            </a:r>
            <a:r>
              <a:rPr lang="en-US" altLang="en-US" sz="3200" dirty="0">
                <a:latin typeface="Times New Roman" panose="02020603050405020304" pitchFamily="18" charset="0"/>
                <a:cs typeface="Times New Roman" panose="02020603050405020304" pitchFamily="18" charset="0"/>
              </a:rPr>
              <a:t>identity differs </a:t>
            </a:r>
            <a:r>
              <a:rPr lang="en-US" altLang="en-US" sz="3200" dirty="0" smtClean="0">
                <a:latin typeface="Times New Roman" panose="02020603050405020304" pitchFamily="18" charset="0"/>
                <a:cs typeface="Times New Roman" panose="02020603050405020304" pitchFamily="18" charset="0"/>
              </a:rPr>
              <a:t>from </a:t>
            </a:r>
            <a:r>
              <a:rPr lang="en-US" altLang="en-US" sz="3200" dirty="0">
                <a:latin typeface="Times New Roman" panose="02020603050405020304" pitchFamily="18" charset="0"/>
                <a:cs typeface="Times New Roman" panose="02020603050405020304" pitchFamily="18" charset="0"/>
              </a:rPr>
              <a:t>the </a:t>
            </a:r>
            <a:r>
              <a:rPr lang="en-US" altLang="en-US" sz="3200" dirty="0" smtClean="0">
                <a:latin typeface="Times New Roman" panose="02020603050405020304" pitchFamily="18" charset="0"/>
                <a:cs typeface="Times New Roman" panose="02020603050405020304" pitchFamily="18" charset="0"/>
              </a:rPr>
              <a:t>person’s </a:t>
            </a:r>
            <a:r>
              <a:rPr lang="en-US" altLang="en-US" sz="3200" dirty="0">
                <a:latin typeface="Times New Roman" panose="02020603050405020304" pitchFamily="18" charset="0"/>
                <a:cs typeface="Times New Roman" panose="02020603050405020304" pitchFamily="18" charset="0"/>
              </a:rPr>
              <a:t>sex </a:t>
            </a:r>
            <a:r>
              <a:rPr lang="en-US" altLang="en-US" sz="3200" dirty="0" smtClean="0">
                <a:latin typeface="Times New Roman" panose="02020603050405020304" pitchFamily="18" charset="0"/>
                <a:cs typeface="Times New Roman" panose="02020603050405020304" pitchFamily="18" charset="0"/>
              </a:rPr>
              <a:t>assigned </a:t>
            </a:r>
            <a:r>
              <a:rPr lang="en-US" altLang="en-US" sz="3200" dirty="0">
                <a:latin typeface="Times New Roman" panose="02020603050405020304" pitchFamily="18" charset="0"/>
                <a:cs typeface="Times New Roman" panose="02020603050405020304" pitchFamily="18" charset="0"/>
              </a:rPr>
              <a:t>at </a:t>
            </a:r>
            <a:r>
              <a:rPr lang="en-US" altLang="en-US" sz="3200" dirty="0" smtClean="0">
                <a:latin typeface="Times New Roman" panose="02020603050405020304" pitchFamily="18" charset="0"/>
                <a:cs typeface="Times New Roman" panose="02020603050405020304" pitchFamily="18" charset="0"/>
              </a:rPr>
              <a:t>birth.</a:t>
            </a:r>
          </a:p>
          <a:p>
            <a:pPr marL="0" indent="0">
              <a:lnSpc>
                <a:spcPct val="100000"/>
              </a:lnSpc>
              <a:spcBef>
                <a:spcPts val="0"/>
              </a:spcBef>
              <a:buNone/>
            </a:pPr>
            <a:r>
              <a:rPr lang="en-US" altLang="en-US" sz="3200" dirty="0" smtClean="0">
                <a:latin typeface="Times New Roman" panose="02020603050405020304" pitchFamily="18" charset="0"/>
                <a:cs typeface="Times New Roman" panose="02020603050405020304" pitchFamily="18" charset="0"/>
              </a:rPr>
              <a:t>3.	“Gender </a:t>
            </a:r>
            <a:r>
              <a:rPr lang="en-US" altLang="en-US" sz="3200" dirty="0">
                <a:latin typeface="Times New Roman" panose="02020603050405020304" pitchFamily="18" charset="0"/>
                <a:cs typeface="Times New Roman" panose="02020603050405020304" pitchFamily="18" charset="0"/>
              </a:rPr>
              <a:t>expression” is a person’s gender-related </a:t>
            </a:r>
            <a:r>
              <a:rPr lang="en-US" altLang="en-US" sz="3200" dirty="0" smtClean="0">
                <a:latin typeface="Times New Roman" panose="02020603050405020304" pitchFamily="18" charset="0"/>
                <a:cs typeface="Times New Roman" panose="02020603050405020304" pitchFamily="18" charset="0"/>
              </a:rPr>
              <a:t>	appearance </a:t>
            </a:r>
            <a:r>
              <a:rPr lang="en-US" altLang="en-US" sz="3200" dirty="0">
                <a:latin typeface="Times New Roman" panose="02020603050405020304" pitchFamily="18" charset="0"/>
                <a:cs typeface="Times New Roman" panose="02020603050405020304" pitchFamily="18" charset="0"/>
              </a:rPr>
              <a:t>or </a:t>
            </a:r>
            <a:r>
              <a:rPr lang="en-US" altLang="en-US" sz="3200" dirty="0" smtClean="0">
                <a:latin typeface="Times New Roman" panose="02020603050405020304" pitchFamily="18" charset="0"/>
                <a:cs typeface="Times New Roman" panose="02020603050405020304" pitchFamily="18" charset="0"/>
              </a:rPr>
              <a:t>behavior.</a:t>
            </a:r>
          </a:p>
        </p:txBody>
      </p:sp>
      <p:sp>
        <p:nvSpPr>
          <p:cNvPr id="6" name="Slide Number Placeholder 5"/>
          <p:cNvSpPr>
            <a:spLocks noGrp="1"/>
          </p:cNvSpPr>
          <p:nvPr>
            <p:ph type="sldNum" sz="quarter" idx="12"/>
          </p:nvPr>
        </p:nvSpPr>
        <p:spPr/>
        <p:txBody>
          <a:bodyPr/>
          <a:lstStyle/>
          <a:p>
            <a:fld id="{722EFF5E-2180-404C-AB06-BFD9457ADEC4}" type="slidenum">
              <a:rPr lang="en-US" altLang="en-US" smtClean="0"/>
              <a:pPr/>
              <a:t>10</a:t>
            </a:fld>
            <a:endParaRPr lang="en-US" altLang="en-US" dirty="0"/>
          </a:p>
        </p:txBody>
      </p:sp>
    </p:spTree>
    <p:extLst>
      <p:ext uri="{BB962C8B-B14F-4D97-AF65-F5344CB8AC3E}">
        <p14:creationId xmlns:p14="http://schemas.microsoft.com/office/powerpoint/2010/main" val="1151596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Protected Classes</a:t>
            </a:r>
            <a:endParaRPr lang="en-US" sz="4400" b="1" dirty="0"/>
          </a:p>
        </p:txBody>
      </p:sp>
      <p:sp>
        <p:nvSpPr>
          <p:cNvPr id="3" name="Content Placeholder 2"/>
          <p:cNvSpPr>
            <a:spLocks noGrp="1"/>
          </p:cNvSpPr>
          <p:nvPr>
            <p:ph idx="1"/>
          </p:nvPr>
        </p:nvSpPr>
        <p:spPr>
          <a:xfrm>
            <a:off x="838200" y="1371600"/>
            <a:ext cx="10515600" cy="4351338"/>
          </a:xfrm>
        </p:spPr>
        <p:txBody>
          <a:bodyPr>
            <a:noAutofit/>
          </a:bodyPr>
          <a:lstStyle/>
          <a:p>
            <a:pPr marL="0" indent="0">
              <a:buNone/>
            </a:pPr>
            <a:r>
              <a:rPr lang="en-US" sz="2600" b="1" dirty="0" err="1" smtClean="0"/>
              <a:t>Nonbinary</a:t>
            </a:r>
            <a:r>
              <a:rPr lang="en-US" sz="2600" dirty="0" smtClean="0"/>
              <a:t> </a:t>
            </a:r>
            <a:r>
              <a:rPr lang="en-US" sz="2600" dirty="0"/>
              <a:t>is </a:t>
            </a:r>
            <a:r>
              <a:rPr lang="en-US" sz="2600" dirty="0" smtClean="0"/>
              <a:t>defined as:</a:t>
            </a:r>
          </a:p>
          <a:p>
            <a:pPr marL="0" indent="0">
              <a:buNone/>
            </a:pPr>
            <a:r>
              <a:rPr lang="en-US" sz="2600" dirty="0"/>
              <a:t>P</a:t>
            </a:r>
            <a:r>
              <a:rPr lang="en-US" sz="2600" dirty="0" smtClean="0"/>
              <a:t>eople </a:t>
            </a:r>
            <a:r>
              <a:rPr lang="en-US" sz="2600" dirty="0"/>
              <a:t>with gender identities that fall somewhere outside of the traditional conceptions of strictly either female or male. People with </a:t>
            </a:r>
            <a:r>
              <a:rPr lang="en-US" sz="2600" dirty="0" err="1"/>
              <a:t>nonbinary</a:t>
            </a:r>
            <a:r>
              <a:rPr lang="en-US" sz="2600" dirty="0"/>
              <a:t> gender identities may or may not identify as transgender, may or may not have been born with intersex traits, may or may not use gender-neutral pronouns, and may or may not use more specific terms to describe their genders, such as </a:t>
            </a:r>
            <a:r>
              <a:rPr lang="en-US" sz="2600" dirty="0" err="1"/>
              <a:t>agender</a:t>
            </a:r>
            <a:r>
              <a:rPr lang="en-US" sz="2600" dirty="0"/>
              <a:t>, genderqueer, gender fluid, Two Spirit, </a:t>
            </a:r>
            <a:r>
              <a:rPr lang="en-US" sz="2600" dirty="0" err="1"/>
              <a:t>bigender</a:t>
            </a:r>
            <a:r>
              <a:rPr lang="en-US" sz="2600" dirty="0"/>
              <a:t>, pangender, gender nonconforming, or gender variant. </a:t>
            </a:r>
            <a:r>
              <a:rPr lang="en-US" sz="2600" dirty="0" err="1"/>
              <a:t>Nonbinary</a:t>
            </a:r>
            <a:r>
              <a:rPr lang="en-US" sz="2600" dirty="0"/>
              <a:t> gender identities have been recognized by cultures throughout history and around the world, as well as by legal systems in the United States and other countries, medical authorities, and researchers. Studies show that </a:t>
            </a:r>
            <a:r>
              <a:rPr lang="en-US" sz="2600" dirty="0" err="1"/>
              <a:t>nonbinary</a:t>
            </a:r>
            <a:r>
              <a:rPr lang="en-US" sz="2600" dirty="0"/>
              <a:t> people face frequent discrimination, harassment, and violence in areas of life including education, employment, health care, and law enforcement.</a:t>
            </a:r>
          </a:p>
        </p:txBody>
      </p:sp>
      <p:sp>
        <p:nvSpPr>
          <p:cNvPr id="4" name="Slide Number Placeholder 3"/>
          <p:cNvSpPr>
            <a:spLocks noGrp="1"/>
          </p:cNvSpPr>
          <p:nvPr>
            <p:ph type="sldNum" sz="quarter" idx="12"/>
          </p:nvPr>
        </p:nvSpPr>
        <p:spPr/>
        <p:txBody>
          <a:bodyPr/>
          <a:lstStyle/>
          <a:p>
            <a:fld id="{722EFF5E-2180-404C-AB06-BFD9457ADEC4}" type="slidenum">
              <a:rPr lang="en-US" altLang="en-US" smtClean="0"/>
              <a:pPr/>
              <a:t>11</a:t>
            </a:fld>
            <a:endParaRPr lang="en-US" altLang="en-US" dirty="0"/>
          </a:p>
        </p:txBody>
      </p:sp>
    </p:spTree>
    <p:extLst>
      <p:ext uri="{BB962C8B-B14F-4D97-AF65-F5344CB8AC3E}">
        <p14:creationId xmlns:p14="http://schemas.microsoft.com/office/powerpoint/2010/main" val="1885013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Protected Classes</a:t>
            </a:r>
            <a:endParaRPr lang="en-US" sz="4400" b="1" dirty="0"/>
          </a:p>
        </p:txBody>
      </p:sp>
      <p:sp>
        <p:nvSpPr>
          <p:cNvPr id="3" name="Content Placeholder 2"/>
          <p:cNvSpPr>
            <a:spLocks noGrp="1"/>
          </p:cNvSpPr>
          <p:nvPr>
            <p:ph idx="1"/>
          </p:nvPr>
        </p:nvSpPr>
        <p:spPr/>
        <p:txBody>
          <a:bodyPr>
            <a:noAutofit/>
          </a:bodyPr>
          <a:lstStyle/>
          <a:p>
            <a:pPr marL="0" indent="0">
              <a:buNone/>
            </a:pPr>
            <a:r>
              <a:rPr lang="en-US" sz="2600" b="1" dirty="0"/>
              <a:t>Transgender</a:t>
            </a:r>
            <a:r>
              <a:rPr lang="en-US" sz="2600" dirty="0"/>
              <a:t> is </a:t>
            </a:r>
            <a:r>
              <a:rPr lang="en-US" sz="2600" dirty="0" smtClean="0"/>
              <a:t>defined as: </a:t>
            </a:r>
          </a:p>
          <a:p>
            <a:pPr marL="0" indent="0">
              <a:buNone/>
            </a:pPr>
            <a:r>
              <a:rPr lang="en-US" sz="2600" dirty="0"/>
              <a:t>P</a:t>
            </a:r>
            <a:r>
              <a:rPr lang="en-US" sz="2600" dirty="0" smtClean="0"/>
              <a:t>eople </a:t>
            </a:r>
            <a:r>
              <a:rPr lang="en-US" sz="2600" dirty="0"/>
              <a:t>whose gender identity or gender expression do not match the gender they were assigned at birth. Some transgender people have medically transitioned, undergoing gender affirming surgeries and hormonal treatments, while other transgender people do not choose any form of medical transition. There is no uniform set of procedures that are sought by transgender people that pursue medical transition. Transgender people may identify as female, male, or </a:t>
            </a:r>
            <a:r>
              <a:rPr lang="en-US" sz="2600" dirty="0" err="1"/>
              <a:t>nonbinary</a:t>
            </a:r>
            <a:r>
              <a:rPr lang="en-US" sz="2600" dirty="0"/>
              <a:t>, may or may not have been born with intersex traits, may or may not use gender-neutral pronouns, and may or may not use more specific terms to describe their genders, such as </a:t>
            </a:r>
            <a:r>
              <a:rPr lang="en-US" sz="2600" dirty="0" err="1"/>
              <a:t>agender</a:t>
            </a:r>
            <a:r>
              <a:rPr lang="en-US" sz="2600" dirty="0"/>
              <a:t>, genderqueer, gender fluid, Two Spirit, </a:t>
            </a:r>
            <a:r>
              <a:rPr lang="en-US" sz="2600" dirty="0" err="1"/>
              <a:t>bigender</a:t>
            </a:r>
            <a:r>
              <a:rPr lang="en-US" sz="2600" dirty="0"/>
              <a:t>, pangender, gender nonconforming, or gender variant. </a:t>
            </a:r>
          </a:p>
        </p:txBody>
      </p:sp>
      <p:sp>
        <p:nvSpPr>
          <p:cNvPr id="4" name="Slide Number Placeholder 3"/>
          <p:cNvSpPr>
            <a:spLocks noGrp="1"/>
          </p:cNvSpPr>
          <p:nvPr>
            <p:ph type="sldNum" sz="quarter" idx="12"/>
          </p:nvPr>
        </p:nvSpPr>
        <p:spPr/>
        <p:txBody>
          <a:bodyPr/>
          <a:lstStyle/>
          <a:p>
            <a:fld id="{722EFF5E-2180-404C-AB06-BFD9457ADEC4}" type="slidenum">
              <a:rPr lang="en-US" altLang="en-US" smtClean="0"/>
              <a:pPr/>
              <a:t>12</a:t>
            </a:fld>
            <a:endParaRPr lang="en-US" altLang="en-US" dirty="0"/>
          </a:p>
        </p:txBody>
      </p:sp>
    </p:spTree>
    <p:extLst>
      <p:ext uri="{BB962C8B-B14F-4D97-AF65-F5344CB8AC3E}">
        <p14:creationId xmlns:p14="http://schemas.microsoft.com/office/powerpoint/2010/main" val="3710859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0"/>
            <a:ext cx="8153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Definition of Sexual Harassment</a:t>
            </a:r>
          </a:p>
        </p:txBody>
      </p:sp>
      <p:sp>
        <p:nvSpPr>
          <p:cNvPr id="4099" name="Content Placeholder 2"/>
          <p:cNvSpPr>
            <a:spLocks noGrp="1"/>
          </p:cNvSpPr>
          <p:nvPr>
            <p:ph idx="1"/>
          </p:nvPr>
        </p:nvSpPr>
        <p:spPr>
          <a:xfrm>
            <a:off x="1219200" y="1676400"/>
            <a:ext cx="9906000" cy="5181600"/>
          </a:xfrm>
        </p:spPr>
        <p:txBody>
          <a:bodyPr>
            <a:normAutofit/>
          </a:bodyPr>
          <a:lstStyle/>
          <a:p>
            <a:pPr marL="0" indent="0">
              <a:buNone/>
            </a:pPr>
            <a:r>
              <a:rPr lang="en-US" altLang="en-US" sz="3600" dirty="0" smtClean="0">
                <a:latin typeface="Times New Roman" panose="02020603050405020304" pitchFamily="18" charset="0"/>
                <a:cs typeface="Times New Roman" panose="02020603050405020304" pitchFamily="18" charset="0"/>
              </a:rPr>
              <a:t>What is Sexual Harassment?</a:t>
            </a:r>
          </a:p>
          <a:p>
            <a:pPr marL="342900" lvl="1" indent="0">
              <a:buNone/>
            </a:pPr>
            <a:r>
              <a:rPr lang="en-US" altLang="en-US" sz="3200" dirty="0" smtClean="0">
                <a:latin typeface="Times New Roman" panose="02020603050405020304" pitchFamily="18" charset="0"/>
                <a:cs typeface="Times New Roman" panose="02020603050405020304" pitchFamily="18" charset="0"/>
              </a:rPr>
              <a:t>	1.	Federal Civil </a:t>
            </a:r>
            <a:r>
              <a:rPr lang="en-US" altLang="en-US" sz="3200" dirty="0">
                <a:latin typeface="Times New Roman" panose="02020603050405020304" pitchFamily="18" charset="0"/>
                <a:cs typeface="Times New Roman" panose="02020603050405020304" pitchFamily="18" charset="0"/>
              </a:rPr>
              <a:t>Rights </a:t>
            </a:r>
            <a:r>
              <a:rPr lang="en-US" altLang="en-US" sz="3200" dirty="0" smtClean="0">
                <a:latin typeface="Times New Roman" panose="02020603050405020304" pitchFamily="18" charset="0"/>
                <a:cs typeface="Times New Roman" panose="02020603050405020304" pitchFamily="18" charset="0"/>
              </a:rPr>
              <a:t>Act</a:t>
            </a:r>
            <a:r>
              <a:rPr lang="en-US" altLang="en-US" sz="2400" dirty="0" smtClean="0">
                <a:latin typeface="Times New Roman" panose="02020603050405020304" pitchFamily="18" charset="0"/>
                <a:cs typeface="Times New Roman" panose="02020603050405020304" pitchFamily="18" charset="0"/>
              </a:rPr>
              <a:t>		</a:t>
            </a:r>
          </a:p>
          <a:p>
            <a:pPr marL="0" indent="0">
              <a:buNone/>
            </a:pPr>
            <a:r>
              <a:rPr lang="en-US" altLang="en-US" sz="2700" dirty="0"/>
              <a:t>	</a:t>
            </a:r>
            <a:r>
              <a:rPr lang="en-US" altLang="en-US" sz="2700" dirty="0" smtClean="0"/>
              <a:t>	</a:t>
            </a:r>
            <a:r>
              <a:rPr lang="en-US" altLang="en-US" sz="3100" dirty="0" smtClean="0">
                <a:latin typeface="Times New Roman" panose="02020603050405020304" pitchFamily="18" charset="0"/>
                <a:cs typeface="Times New Roman" panose="02020603050405020304" pitchFamily="18" charset="0"/>
              </a:rPr>
              <a:t>a.	</a:t>
            </a:r>
            <a:r>
              <a:rPr lang="en-US" altLang="en-US" sz="2800" dirty="0" smtClean="0"/>
              <a:t>Unwelcome </a:t>
            </a:r>
            <a:r>
              <a:rPr lang="en-US" altLang="en-US" sz="2800" dirty="0"/>
              <a:t>s</a:t>
            </a:r>
            <a:r>
              <a:rPr lang="en-US" altLang="en-US" sz="2800" dirty="0" smtClean="0"/>
              <a:t>exual advances;</a:t>
            </a:r>
            <a:endParaRPr lang="en-US" altLang="en-US" sz="2800" dirty="0"/>
          </a:p>
          <a:p>
            <a:pPr marL="342900" lvl="1" indent="0">
              <a:buNone/>
            </a:pPr>
            <a:r>
              <a:rPr lang="en-US" altLang="en-US" sz="2800" dirty="0" smtClean="0"/>
              <a:t>		b.	Requests </a:t>
            </a:r>
            <a:r>
              <a:rPr lang="en-US" altLang="en-US" sz="2800" dirty="0"/>
              <a:t>for sexual </a:t>
            </a:r>
            <a:r>
              <a:rPr lang="en-US" altLang="en-US" sz="2800" dirty="0" smtClean="0"/>
              <a:t>favors;</a:t>
            </a:r>
            <a:endParaRPr lang="en-US" altLang="en-US" sz="2800" dirty="0"/>
          </a:p>
          <a:p>
            <a:pPr marL="342900" lvl="1" indent="0">
              <a:buNone/>
            </a:pPr>
            <a:r>
              <a:rPr lang="en-US" altLang="en-US" sz="2800" dirty="0" smtClean="0"/>
              <a:t>		c.	Other </a:t>
            </a:r>
            <a:r>
              <a:rPr lang="en-US" altLang="en-US" sz="2800" dirty="0"/>
              <a:t>verbal or physical conduct of a sexual </a:t>
            </a:r>
            <a:r>
              <a:rPr lang="en-US" altLang="en-US" sz="2800" dirty="0" smtClean="0"/>
              <a:t>					nature; and</a:t>
            </a:r>
            <a:endParaRPr lang="en-US" altLang="en-US" sz="2800" dirty="0"/>
          </a:p>
          <a:p>
            <a:pPr marL="342900" lvl="1" indent="0" algn="just">
              <a:buNone/>
            </a:pPr>
            <a:r>
              <a:rPr lang="en-US" altLang="en-US" sz="2800" dirty="0" smtClean="0"/>
              <a:t>		d.	When </a:t>
            </a:r>
            <a:r>
              <a:rPr lang="en-US" altLang="en-US" sz="2800" dirty="0"/>
              <a:t>submission to or rejection </a:t>
            </a:r>
            <a:r>
              <a:rPr lang="en-US" altLang="en-US" sz="2800" dirty="0" smtClean="0"/>
              <a:t>of this conduct 				explicitly or implicitly affects an individual’s 			</a:t>
            </a:r>
            <a:r>
              <a:rPr lang="en-US" altLang="en-US" sz="2800" dirty="0"/>
              <a:t>	</a:t>
            </a:r>
            <a:r>
              <a:rPr lang="en-US" altLang="en-US" sz="2800" dirty="0" smtClean="0"/>
              <a:t>	employment.</a:t>
            </a:r>
            <a:endParaRPr lang="en-US" altLang="en-US" sz="2800" dirty="0"/>
          </a:p>
          <a:p>
            <a:endParaRPr lang="en-US" altLang="en-US" sz="32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13</a:t>
            </a:fld>
            <a:endParaRPr lang="en-US" altLang="en-US" dirty="0"/>
          </a:p>
        </p:txBody>
      </p:sp>
    </p:spTree>
    <p:extLst>
      <p:ext uri="{BB962C8B-B14F-4D97-AF65-F5344CB8AC3E}">
        <p14:creationId xmlns:p14="http://schemas.microsoft.com/office/powerpoint/2010/main" val="1068626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0"/>
            <a:ext cx="8153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Definition of Sexual Harassment</a:t>
            </a:r>
          </a:p>
        </p:txBody>
      </p:sp>
      <p:sp>
        <p:nvSpPr>
          <p:cNvPr id="4099" name="Content Placeholder 2"/>
          <p:cNvSpPr>
            <a:spLocks noGrp="1"/>
          </p:cNvSpPr>
          <p:nvPr>
            <p:ph idx="1"/>
          </p:nvPr>
        </p:nvSpPr>
        <p:spPr>
          <a:xfrm>
            <a:off x="1066800" y="1676400"/>
            <a:ext cx="10287000" cy="5181600"/>
          </a:xfrm>
        </p:spPr>
        <p:txBody>
          <a:bodyPr/>
          <a:lstStyle/>
          <a:p>
            <a:pPr marL="0" lvl="1" indent="0">
              <a:lnSpc>
                <a:spcPct val="100000"/>
              </a:lnSpc>
              <a:spcBef>
                <a:spcPts val="0"/>
              </a:spcBef>
              <a:buNone/>
            </a:pPr>
            <a:r>
              <a:rPr lang="en-US" altLang="en-US" sz="3600" dirty="0"/>
              <a:t>What is Sexual Harassment</a:t>
            </a:r>
            <a:r>
              <a:rPr lang="en-US" altLang="en-US" sz="3600" dirty="0" smtClean="0"/>
              <a:t>? (cont’d)</a:t>
            </a:r>
          </a:p>
          <a:p>
            <a:pPr marL="0" lvl="1" indent="0">
              <a:lnSpc>
                <a:spcPct val="100000"/>
              </a:lnSpc>
              <a:spcBef>
                <a:spcPts val="0"/>
              </a:spcBef>
              <a:buNone/>
            </a:pPr>
            <a:r>
              <a:rPr lang="en-US" altLang="en-US" sz="2800" dirty="0" smtClean="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2.	California’s </a:t>
            </a:r>
            <a:r>
              <a:rPr lang="en-US" altLang="en-US" sz="3200" dirty="0">
                <a:latin typeface="Times New Roman" panose="02020603050405020304" pitchFamily="18" charset="0"/>
                <a:cs typeface="Times New Roman" panose="02020603050405020304" pitchFamily="18" charset="0"/>
              </a:rPr>
              <a:t>Fair Employment and Housing </a:t>
            </a:r>
            <a:r>
              <a:rPr lang="en-US" altLang="en-US" sz="3200" dirty="0" smtClean="0">
                <a:latin typeface="Times New Roman" panose="02020603050405020304" pitchFamily="18" charset="0"/>
                <a:cs typeface="Times New Roman" panose="02020603050405020304" pitchFamily="18" charset="0"/>
              </a:rPr>
              <a:t>				Commission:</a:t>
            </a:r>
            <a:endParaRPr lang="en-US" altLang="en-US" sz="3200" dirty="0">
              <a:latin typeface="Times New Roman" panose="02020603050405020304" pitchFamily="18" charset="0"/>
              <a:cs typeface="Times New Roman" panose="02020603050405020304" pitchFamily="18" charset="0"/>
            </a:endParaRPr>
          </a:p>
          <a:p>
            <a:pPr marL="1828800" lvl="4" indent="-457200">
              <a:lnSpc>
                <a:spcPct val="100000"/>
              </a:lnSpc>
              <a:spcBef>
                <a:spcPts val="0"/>
              </a:spcBef>
              <a:buFont typeface="+mj-lt"/>
              <a:buAutoNum type="alphaLcPeriod"/>
            </a:pPr>
            <a:r>
              <a:rPr lang="en-US" altLang="en-US" sz="2800" dirty="0" smtClean="0"/>
              <a:t>Visual harassment;</a:t>
            </a:r>
          </a:p>
          <a:p>
            <a:pPr marL="1885950" lvl="4" indent="-514350">
              <a:lnSpc>
                <a:spcPct val="100000"/>
              </a:lnSpc>
              <a:spcBef>
                <a:spcPts val="0"/>
              </a:spcBef>
              <a:buFont typeface="+mj-lt"/>
              <a:buAutoNum type="alphaLcPeriod"/>
            </a:pPr>
            <a:r>
              <a:rPr lang="en-US" altLang="en-US" sz="2800" dirty="0" smtClean="0"/>
              <a:t>Verbal harassment;</a:t>
            </a:r>
          </a:p>
          <a:p>
            <a:pPr marL="1885950" lvl="4" indent="-514350">
              <a:lnSpc>
                <a:spcPct val="100000"/>
              </a:lnSpc>
              <a:spcBef>
                <a:spcPts val="0"/>
              </a:spcBef>
              <a:buFont typeface="+mj-lt"/>
              <a:buAutoNum type="alphaLcPeriod"/>
            </a:pPr>
            <a:r>
              <a:rPr lang="en-US" altLang="en-US" sz="2800" dirty="0" smtClean="0"/>
              <a:t>Physical harassment;</a:t>
            </a:r>
          </a:p>
          <a:p>
            <a:pPr marL="1885950" lvl="4" indent="-514350">
              <a:lnSpc>
                <a:spcPct val="100000"/>
              </a:lnSpc>
              <a:spcBef>
                <a:spcPts val="0"/>
              </a:spcBef>
              <a:buFont typeface="+mj-lt"/>
              <a:buAutoNum type="alphaLcPeriod"/>
            </a:pPr>
            <a:r>
              <a:rPr lang="en-US" altLang="en-US" sz="2800" dirty="0" smtClean="0"/>
              <a:t>Offering benefits in exchange for sexual favors;</a:t>
            </a:r>
          </a:p>
          <a:p>
            <a:pPr marL="1885950" lvl="4" indent="-514350">
              <a:lnSpc>
                <a:spcPct val="100000"/>
              </a:lnSpc>
              <a:spcBef>
                <a:spcPts val="0"/>
              </a:spcBef>
              <a:buFont typeface="+mj-lt"/>
              <a:buAutoNum type="alphaLcPeriod"/>
            </a:pPr>
            <a:r>
              <a:rPr lang="en-US" altLang="en-US" sz="2800" dirty="0" smtClean="0"/>
              <a:t>Threatening retaliation after receiving negative responses to sexual advances. </a:t>
            </a:r>
            <a:endParaRPr lang="en-US" altLang="en-US" sz="2800" dirty="0"/>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14</a:t>
            </a:fld>
            <a:endParaRPr lang="en-US" altLang="en-US" dirty="0"/>
          </a:p>
        </p:txBody>
      </p:sp>
    </p:spTree>
    <p:extLst>
      <p:ext uri="{BB962C8B-B14F-4D97-AF65-F5344CB8AC3E}">
        <p14:creationId xmlns:p14="http://schemas.microsoft.com/office/powerpoint/2010/main" val="1106307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0"/>
            <a:ext cx="8153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Definition of Sexual Harassment</a:t>
            </a:r>
          </a:p>
        </p:txBody>
      </p:sp>
      <p:sp>
        <p:nvSpPr>
          <p:cNvPr id="4099" name="Content Placeholder 2"/>
          <p:cNvSpPr>
            <a:spLocks noGrp="1"/>
          </p:cNvSpPr>
          <p:nvPr>
            <p:ph idx="1"/>
          </p:nvPr>
        </p:nvSpPr>
        <p:spPr>
          <a:xfrm>
            <a:off x="990600" y="1371600"/>
            <a:ext cx="9906000" cy="4724400"/>
          </a:xfrm>
        </p:spPr>
        <p:txBody>
          <a:bodyPr>
            <a:normAutofit/>
          </a:bodyPr>
          <a:lstStyle/>
          <a:p>
            <a:pPr marL="0" lvl="1" indent="0">
              <a:lnSpc>
                <a:spcPct val="100000"/>
              </a:lnSpc>
              <a:buNone/>
            </a:pPr>
            <a:r>
              <a:rPr lang="en-US" altLang="en-US" sz="3600" dirty="0"/>
              <a:t>What is Sexual Harassment? (cont’d)</a:t>
            </a:r>
          </a:p>
          <a:p>
            <a:pPr marL="342900" lvl="1" indent="0">
              <a:lnSpc>
                <a:spcPct val="100000"/>
              </a:lnSpc>
              <a:spcBef>
                <a:spcPts val="0"/>
              </a:spcBef>
              <a:buNone/>
            </a:pPr>
            <a:r>
              <a:rPr lang="en-US" altLang="en-US" sz="3200" dirty="0" smtClean="0">
                <a:latin typeface="Times New Roman" panose="02020603050405020304" pitchFamily="18" charset="0"/>
                <a:cs typeface="Times New Roman" panose="02020603050405020304" pitchFamily="18" charset="0"/>
              </a:rPr>
              <a:t>	3.	The law distinguishes between:</a:t>
            </a:r>
          </a:p>
          <a:p>
            <a:pPr marL="0" indent="0">
              <a:lnSpc>
                <a:spcPct val="100000"/>
              </a:lnSpc>
              <a:spcBef>
                <a:spcPts val="0"/>
              </a:spcBef>
              <a:buNone/>
            </a:pPr>
            <a:r>
              <a:rPr lang="en-US" altLang="en-US" sz="3100" dirty="0"/>
              <a:t>	</a:t>
            </a:r>
            <a:r>
              <a:rPr lang="en-US" altLang="en-US" sz="3100" dirty="0" smtClean="0"/>
              <a:t>	</a:t>
            </a:r>
            <a:r>
              <a:rPr lang="en-US" altLang="en-US" sz="2800" dirty="0" smtClean="0"/>
              <a:t>a.	</a:t>
            </a:r>
            <a:r>
              <a:rPr lang="en-US" altLang="en-US" sz="2800" dirty="0"/>
              <a:t>U</a:t>
            </a:r>
            <a:r>
              <a:rPr lang="en-US" altLang="en-US" sz="2800" dirty="0" smtClean="0"/>
              <a:t>nlawful harassment and legitimate conduct of 					superiors;</a:t>
            </a:r>
          </a:p>
          <a:p>
            <a:pPr marL="342900" lvl="1" indent="0">
              <a:lnSpc>
                <a:spcPct val="100000"/>
              </a:lnSpc>
              <a:spcBef>
                <a:spcPts val="0"/>
              </a:spcBef>
              <a:buNone/>
            </a:pPr>
            <a:r>
              <a:rPr lang="en-US" altLang="en-US" sz="2800" dirty="0" smtClean="0"/>
              <a:t>		b.	Conduct that </a:t>
            </a:r>
            <a:r>
              <a:rPr lang="en-US" altLang="en-US" sz="2800" dirty="0"/>
              <a:t>is inappropriate but </a:t>
            </a:r>
            <a:r>
              <a:rPr lang="en-US" altLang="en-US" sz="2800" dirty="0" smtClean="0"/>
              <a:t>not unlawful;</a:t>
            </a:r>
          </a:p>
          <a:p>
            <a:pPr marL="342900" lvl="1" indent="0">
              <a:lnSpc>
                <a:spcPct val="100000"/>
              </a:lnSpc>
              <a:spcBef>
                <a:spcPts val="0"/>
              </a:spcBef>
              <a:buNone/>
            </a:pPr>
            <a:r>
              <a:rPr lang="en-US" altLang="en-US" sz="2800" dirty="0" smtClean="0"/>
              <a:t>		c.	Isolated offhand comments;</a:t>
            </a:r>
          </a:p>
          <a:p>
            <a:pPr marL="342900" lvl="1" indent="0">
              <a:lnSpc>
                <a:spcPct val="100000"/>
              </a:lnSpc>
              <a:spcBef>
                <a:spcPts val="0"/>
              </a:spcBef>
              <a:buNone/>
            </a:pPr>
            <a:r>
              <a:rPr lang="en-US" altLang="en-US" sz="2800" dirty="0" smtClean="0"/>
              <a:t>		d.	Isolated incidents of non-offensive touching;</a:t>
            </a:r>
          </a:p>
          <a:p>
            <a:pPr marL="342900" lvl="1" indent="0">
              <a:lnSpc>
                <a:spcPct val="100000"/>
              </a:lnSpc>
              <a:spcBef>
                <a:spcPts val="0"/>
              </a:spcBef>
              <a:buNone/>
            </a:pPr>
            <a:r>
              <a:rPr lang="en-US" altLang="en-US" sz="2800" dirty="0" smtClean="0"/>
              <a:t>		e.	Personality conflicts; and</a:t>
            </a:r>
          </a:p>
          <a:p>
            <a:pPr marL="342900" lvl="1" indent="0">
              <a:lnSpc>
                <a:spcPct val="100000"/>
              </a:lnSpc>
              <a:spcBef>
                <a:spcPts val="0"/>
              </a:spcBef>
              <a:buNone/>
            </a:pPr>
            <a:r>
              <a:rPr lang="en-US" altLang="en-US" sz="2800" dirty="0" smtClean="0"/>
              <a:t>		f.	Isolated rude</a:t>
            </a:r>
            <a:r>
              <a:rPr lang="en-US" altLang="en-US" sz="2800" dirty="0"/>
              <a:t>, insensitive or abrasive </a:t>
            </a:r>
            <a:r>
              <a:rPr lang="en-US" altLang="en-US" sz="2800" dirty="0" smtClean="0"/>
              <a:t>actions.</a:t>
            </a:r>
            <a:endParaRPr lang="en-US" altLang="en-US" sz="2800" dirty="0"/>
          </a:p>
          <a:p>
            <a:pPr marL="0" indent="0">
              <a:lnSpc>
                <a:spcPct val="100000"/>
              </a:lnSpc>
              <a:buNone/>
            </a:pPr>
            <a:endParaRPr lang="en-US" altLang="en-US" dirty="0">
              <a:solidFill>
                <a:srgbClr val="422B26"/>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15</a:t>
            </a:fld>
            <a:endParaRPr lang="en-US" altLang="en-US" dirty="0"/>
          </a:p>
        </p:txBody>
      </p:sp>
    </p:spTree>
    <p:extLst>
      <p:ext uri="{BB962C8B-B14F-4D97-AF65-F5344CB8AC3E}">
        <p14:creationId xmlns:p14="http://schemas.microsoft.com/office/powerpoint/2010/main" val="1242501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193235" y="19878"/>
            <a:ext cx="8153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Definition of Sexual Harassment</a:t>
            </a:r>
          </a:p>
        </p:txBody>
      </p:sp>
      <p:sp>
        <p:nvSpPr>
          <p:cNvPr id="4099" name="Content Placeholder 2"/>
          <p:cNvSpPr>
            <a:spLocks noGrp="1"/>
          </p:cNvSpPr>
          <p:nvPr>
            <p:ph idx="1"/>
          </p:nvPr>
        </p:nvSpPr>
        <p:spPr>
          <a:xfrm>
            <a:off x="1371600" y="1371600"/>
            <a:ext cx="9753600" cy="5181600"/>
          </a:xfrm>
        </p:spPr>
        <p:txBody>
          <a:bodyPr>
            <a:normAutofit/>
          </a:bodyPr>
          <a:lstStyle/>
          <a:p>
            <a:pPr marL="0" lvl="1" indent="0">
              <a:lnSpc>
                <a:spcPct val="100000"/>
              </a:lnSpc>
              <a:spcBef>
                <a:spcPts val="0"/>
              </a:spcBef>
              <a:buNone/>
            </a:pPr>
            <a:r>
              <a:rPr lang="en-US" altLang="en-US" sz="3600" dirty="0"/>
              <a:t>What is Sexual Harassment? (</a:t>
            </a:r>
            <a:r>
              <a:rPr lang="en-US" altLang="en-US" sz="3600" dirty="0" smtClean="0"/>
              <a:t>cont’d)</a:t>
            </a:r>
          </a:p>
          <a:p>
            <a:pPr marL="342900" lvl="1" indent="0">
              <a:lnSpc>
                <a:spcPct val="100000"/>
              </a:lnSpc>
              <a:spcBef>
                <a:spcPts val="0"/>
              </a:spcBef>
              <a:buNone/>
            </a:pPr>
            <a:r>
              <a:rPr lang="en-US" altLang="en-US" sz="3200" dirty="0" smtClean="0">
                <a:latin typeface="Times New Roman" panose="02020603050405020304" pitchFamily="18" charset="0"/>
                <a:cs typeface="Times New Roman" panose="02020603050405020304" pitchFamily="18" charset="0"/>
              </a:rPr>
              <a:t>4.		Sexual harassment is based on a totality of the 		circumstances and considers: </a:t>
            </a:r>
          </a:p>
          <a:p>
            <a:pPr marL="342900" lvl="1" indent="0">
              <a:buNone/>
            </a:pPr>
            <a:r>
              <a:rPr lang="en-US" altLang="en-US" sz="2700" dirty="0" smtClean="0">
                <a:latin typeface="Times New Roman" panose="02020603050405020304" pitchFamily="18" charset="0"/>
                <a:cs typeface="Times New Roman" panose="02020603050405020304" pitchFamily="18" charset="0"/>
              </a:rPr>
              <a:t>	</a:t>
            </a:r>
            <a:r>
              <a:rPr lang="en-US" altLang="en-US" sz="2800" dirty="0" smtClean="0"/>
              <a:t>	a.	</a:t>
            </a:r>
            <a:r>
              <a:rPr lang="en-US" altLang="en-US" sz="2800" dirty="0" smtClean="0"/>
              <a:t>Unwelcomed conduct;</a:t>
            </a:r>
            <a:endParaRPr lang="en-US" altLang="en-US" sz="2800" dirty="0" smtClean="0"/>
          </a:p>
          <a:p>
            <a:pPr marL="342900" lvl="1" indent="0">
              <a:buNone/>
            </a:pPr>
            <a:r>
              <a:rPr lang="en-US" altLang="en-US" sz="2800" dirty="0" smtClean="0"/>
              <a:t>		b.	</a:t>
            </a:r>
            <a:r>
              <a:rPr lang="en-US" altLang="en-US" sz="2800" dirty="0" smtClean="0"/>
              <a:t>Severe actions;</a:t>
            </a:r>
            <a:endParaRPr lang="en-US" altLang="en-US" sz="2800" dirty="0" smtClean="0"/>
          </a:p>
          <a:p>
            <a:pPr marL="685800" lvl="2" indent="0">
              <a:buNone/>
            </a:pPr>
            <a:r>
              <a:rPr lang="en-US" altLang="en-US" sz="2800" dirty="0" smtClean="0"/>
              <a:t>	c.	A particularly offensive </a:t>
            </a:r>
            <a:r>
              <a:rPr lang="en-US" altLang="en-US" sz="2800" dirty="0"/>
              <a:t>comment or some sort </a:t>
            </a:r>
            <a:r>
              <a:rPr lang="en-US" altLang="en-US" sz="2800" smtClean="0"/>
              <a:t>of 		unwelcomed physical </a:t>
            </a:r>
            <a:r>
              <a:rPr lang="en-US" altLang="en-US" sz="2800" dirty="0" smtClean="0"/>
              <a:t>touching;</a:t>
            </a:r>
            <a:endParaRPr lang="en-US" altLang="en-US" sz="2800" dirty="0"/>
          </a:p>
          <a:p>
            <a:pPr marL="342900" lvl="1" indent="0">
              <a:buNone/>
            </a:pPr>
            <a:r>
              <a:rPr lang="en-US" altLang="en-US" sz="2800" dirty="0" smtClean="0"/>
              <a:t>		d.	Pervasive; and </a:t>
            </a:r>
          </a:p>
          <a:p>
            <a:pPr marL="342900" lvl="1" indent="0">
              <a:buNone/>
            </a:pPr>
            <a:r>
              <a:rPr lang="en-US" altLang="en-US" sz="2800" dirty="0" smtClean="0"/>
              <a:t>		e.	Less </a:t>
            </a:r>
            <a:r>
              <a:rPr lang="en-US" altLang="en-US" sz="2800" dirty="0"/>
              <a:t>serious conduct that happens frequently over a </a:t>
            </a:r>
            <a:r>
              <a:rPr lang="en-US" altLang="en-US" sz="2800" dirty="0" smtClean="0"/>
              <a:t>			long period </a:t>
            </a:r>
            <a:r>
              <a:rPr lang="en-US" altLang="en-US" sz="2800" dirty="0"/>
              <a:t>of </a:t>
            </a:r>
            <a:r>
              <a:rPr lang="en-US" altLang="en-US" sz="2800" dirty="0" smtClean="0"/>
              <a:t>time</a:t>
            </a:r>
            <a:r>
              <a:rPr lang="en-US" altLang="en-US" sz="2800" dirty="0"/>
              <a:t>.</a:t>
            </a:r>
          </a:p>
          <a:p>
            <a:pPr marL="1028700" lvl="3" indent="0">
              <a:buNone/>
            </a:pPr>
            <a:r>
              <a:rPr lang="en-US" altLang="en-US" sz="2400" dirty="0" smtClean="0">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16</a:t>
            </a:fld>
            <a:endParaRPr lang="en-US" altLang="en-US" dirty="0"/>
          </a:p>
        </p:txBody>
      </p:sp>
    </p:spTree>
    <p:extLst>
      <p:ext uri="{BB962C8B-B14F-4D97-AF65-F5344CB8AC3E}">
        <p14:creationId xmlns:p14="http://schemas.microsoft.com/office/powerpoint/2010/main" val="351578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True or False</a:t>
            </a:r>
            <a:endParaRPr lang="en-US" sz="4400" b="1" dirty="0"/>
          </a:p>
        </p:txBody>
      </p:sp>
      <p:sp>
        <p:nvSpPr>
          <p:cNvPr id="3" name="Content Placeholder 2"/>
          <p:cNvSpPr>
            <a:spLocks noGrp="1"/>
          </p:cNvSpPr>
          <p:nvPr>
            <p:ph idx="1"/>
          </p:nvPr>
        </p:nvSpPr>
        <p:spPr/>
        <p:txBody>
          <a:bodyPr/>
          <a:lstStyle/>
          <a:p>
            <a:pPr marL="457200" indent="-457200">
              <a:buFont typeface="+mj-lt"/>
              <a:buAutoNum type="arabicPeriod"/>
            </a:pPr>
            <a:r>
              <a:rPr lang="en-US" sz="2800" dirty="0"/>
              <a:t>The promise of reward or threat of punishment in exchange for sexual favors must be explicit in order to constitute quid pro quo sexual harassment. True/False</a:t>
            </a:r>
          </a:p>
          <a:p>
            <a:pPr marL="457200" indent="-457200">
              <a:buFont typeface="+mj-lt"/>
              <a:buAutoNum type="arabicPeriod"/>
            </a:pPr>
            <a:r>
              <a:rPr lang="en-US" sz="2800" dirty="0"/>
              <a:t>An employee who gives in to the demand for sex in order to avoid negative consequences forfeits his or her claim for quid pro quo sexual harassment. True/False</a:t>
            </a:r>
          </a:p>
          <a:p>
            <a:pPr marL="457200" indent="-457200">
              <a:buFont typeface="+mj-lt"/>
              <a:buAutoNum type="arabicPeriod"/>
            </a:pPr>
            <a:r>
              <a:rPr lang="en-US" sz="2800" dirty="0"/>
              <a:t>If the alleged harasser denies the charge, a claim for sexual harassment cannot be successful without a neutral witness or documentary evidence supporting  the complainant’s accusations. True/False</a:t>
            </a:r>
          </a:p>
          <a:p>
            <a:endParaRPr lang="en-US" dirty="0"/>
          </a:p>
        </p:txBody>
      </p:sp>
      <p:sp>
        <p:nvSpPr>
          <p:cNvPr id="4" name="Slide Number Placeholder 3"/>
          <p:cNvSpPr>
            <a:spLocks noGrp="1"/>
          </p:cNvSpPr>
          <p:nvPr>
            <p:ph type="sldNum" sz="quarter" idx="12"/>
          </p:nvPr>
        </p:nvSpPr>
        <p:spPr/>
        <p:txBody>
          <a:bodyPr/>
          <a:lstStyle/>
          <a:p>
            <a:fld id="{722EFF5E-2180-404C-AB06-BFD9457ADEC4}" type="slidenum">
              <a:rPr lang="en-US" altLang="en-US" smtClean="0"/>
              <a:pPr/>
              <a:t>17</a:t>
            </a:fld>
            <a:endParaRPr lang="en-US" altLang="en-US" dirty="0"/>
          </a:p>
        </p:txBody>
      </p:sp>
    </p:spTree>
    <p:extLst>
      <p:ext uri="{BB962C8B-B14F-4D97-AF65-F5344CB8AC3E}">
        <p14:creationId xmlns:p14="http://schemas.microsoft.com/office/powerpoint/2010/main" val="4003739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Answers</a:t>
            </a:r>
            <a:endParaRPr lang="en-US" sz="4400" b="1" dirty="0"/>
          </a:p>
        </p:txBody>
      </p:sp>
      <p:sp>
        <p:nvSpPr>
          <p:cNvPr id="3" name="Content Placeholder 2"/>
          <p:cNvSpPr>
            <a:spLocks noGrp="1"/>
          </p:cNvSpPr>
          <p:nvPr>
            <p:ph idx="1"/>
          </p:nvPr>
        </p:nvSpPr>
        <p:spPr/>
        <p:txBody>
          <a:bodyPr/>
          <a:lstStyle/>
          <a:p>
            <a:pPr marL="457200" indent="-457200">
              <a:buFont typeface="+mj-lt"/>
              <a:buAutoNum type="arabicPeriod"/>
            </a:pPr>
            <a:r>
              <a:rPr lang="en-US" sz="2800" dirty="0"/>
              <a:t>The promise of reward or threat of punishment in exchange for sexual favors must be explicit in order to constitute quid pro quo sexual harassment. </a:t>
            </a:r>
            <a:r>
              <a:rPr lang="en-US" sz="2800" dirty="0">
                <a:solidFill>
                  <a:schemeClr val="accent1">
                    <a:lumMod val="50000"/>
                  </a:schemeClr>
                </a:solidFill>
              </a:rPr>
              <a:t>FALSE</a:t>
            </a:r>
          </a:p>
          <a:p>
            <a:pPr marL="457200" indent="-457200">
              <a:buFont typeface="+mj-lt"/>
              <a:buAutoNum type="arabicPeriod"/>
            </a:pPr>
            <a:r>
              <a:rPr lang="en-US" sz="2800" dirty="0"/>
              <a:t>An employee who gives in to the demand for sex in order to avoid negative consequences forfeits his or her claim for quid pro quo sexual harassment. </a:t>
            </a:r>
            <a:r>
              <a:rPr lang="en-US" sz="2800" dirty="0">
                <a:solidFill>
                  <a:schemeClr val="accent1">
                    <a:lumMod val="50000"/>
                  </a:schemeClr>
                </a:solidFill>
              </a:rPr>
              <a:t>FALSE</a:t>
            </a:r>
          </a:p>
          <a:p>
            <a:pPr marL="457200" indent="-457200">
              <a:buFont typeface="+mj-lt"/>
              <a:buAutoNum type="arabicPeriod"/>
            </a:pPr>
            <a:r>
              <a:rPr lang="en-US" sz="2800" dirty="0"/>
              <a:t>If the alleged harasser denies the charge, a claim for sexual harassment cannot be successful without a neutral witness or documentary evidence supporting  the complainant’s accusations. </a:t>
            </a:r>
            <a:r>
              <a:rPr lang="en-US" sz="2800" dirty="0">
                <a:solidFill>
                  <a:schemeClr val="accent1">
                    <a:lumMod val="50000"/>
                  </a:schemeClr>
                </a:solidFill>
              </a:rPr>
              <a:t>FALSE</a:t>
            </a:r>
          </a:p>
          <a:p>
            <a:endParaRPr lang="en-US" dirty="0"/>
          </a:p>
        </p:txBody>
      </p:sp>
      <p:sp>
        <p:nvSpPr>
          <p:cNvPr id="4" name="Slide Number Placeholder 3"/>
          <p:cNvSpPr>
            <a:spLocks noGrp="1"/>
          </p:cNvSpPr>
          <p:nvPr>
            <p:ph type="sldNum" sz="quarter" idx="12"/>
          </p:nvPr>
        </p:nvSpPr>
        <p:spPr/>
        <p:txBody>
          <a:bodyPr/>
          <a:lstStyle/>
          <a:p>
            <a:fld id="{722EFF5E-2180-404C-AB06-BFD9457ADEC4}" type="slidenum">
              <a:rPr lang="en-US" altLang="en-US" smtClean="0"/>
              <a:pPr/>
              <a:t>18</a:t>
            </a:fld>
            <a:endParaRPr lang="en-US" altLang="en-US" dirty="0"/>
          </a:p>
        </p:txBody>
      </p:sp>
    </p:spTree>
    <p:extLst>
      <p:ext uri="{BB962C8B-B14F-4D97-AF65-F5344CB8AC3E}">
        <p14:creationId xmlns:p14="http://schemas.microsoft.com/office/powerpoint/2010/main" val="90066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9939"/>
            <a:ext cx="8153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Types of Sexual Harassment</a:t>
            </a:r>
          </a:p>
        </p:txBody>
      </p:sp>
      <p:sp>
        <p:nvSpPr>
          <p:cNvPr id="4099" name="Content Placeholder 2"/>
          <p:cNvSpPr>
            <a:spLocks noGrp="1"/>
          </p:cNvSpPr>
          <p:nvPr>
            <p:ph idx="1"/>
          </p:nvPr>
        </p:nvSpPr>
        <p:spPr>
          <a:xfrm>
            <a:off x="1524000" y="1828800"/>
            <a:ext cx="9829800" cy="4114800"/>
          </a:xfrm>
        </p:spPr>
        <p:txBody>
          <a:bodyPr/>
          <a:lstStyle/>
          <a:p>
            <a:pPr marL="0" indent="0">
              <a:buNone/>
            </a:pPr>
            <a:r>
              <a:rPr lang="en-US" altLang="en-US" sz="4000" dirty="0" smtClean="0">
                <a:latin typeface="Times New Roman" panose="02020603050405020304" pitchFamily="18" charset="0"/>
                <a:cs typeface="Times New Roman" panose="02020603050405020304" pitchFamily="18" charset="0"/>
              </a:rPr>
              <a:t>There are Two Types of Sexual Harassment</a:t>
            </a:r>
          </a:p>
          <a:p>
            <a:pPr marL="857250" lvl="1" indent="-514350">
              <a:buFont typeface="+mj-lt"/>
              <a:buAutoNum type="arabicPeriod"/>
            </a:pPr>
            <a:r>
              <a:rPr lang="en-US" altLang="en-US" sz="3600" dirty="0" smtClean="0"/>
              <a:t>Quid Pro Quo</a:t>
            </a:r>
          </a:p>
          <a:p>
            <a:pPr marL="857250" lvl="1" indent="-514350">
              <a:buFont typeface="+mj-lt"/>
              <a:buAutoNum type="arabicPeriod"/>
            </a:pPr>
            <a:r>
              <a:rPr lang="en-US" altLang="en-US" sz="3600" dirty="0" smtClean="0"/>
              <a:t>Hostile environment</a:t>
            </a:r>
          </a:p>
          <a:p>
            <a:pPr lvl="1">
              <a:buFont typeface="Arial" panose="020B0604020202020204" pitchFamily="34" charset="0"/>
              <a:buChar char="•"/>
            </a:pPr>
            <a:endParaRPr lang="en-US" altLang="en-US" sz="2400" dirty="0"/>
          </a:p>
          <a:p>
            <a:pPr algn="just"/>
            <a:endParaRPr lang="en-US" altLang="en-US" dirty="0">
              <a:solidFill>
                <a:srgbClr val="422B26"/>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19</a:t>
            </a:fld>
            <a:endParaRPr lang="en-US" altLang="en-US" dirty="0"/>
          </a:p>
        </p:txBody>
      </p:sp>
    </p:spTree>
    <p:extLst>
      <p:ext uri="{BB962C8B-B14F-4D97-AF65-F5344CB8AC3E}">
        <p14:creationId xmlns:p14="http://schemas.microsoft.com/office/powerpoint/2010/main" val="2531402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Slide Number Placeholder 5"/>
          <p:cNvSpPr>
            <a:spLocks noGrp="1"/>
          </p:cNvSpPr>
          <p:nvPr>
            <p:ph type="sldNum" sz="quarter" idx="12"/>
          </p:nvPr>
        </p:nvSpPr>
        <p:spPr/>
        <p:txBody>
          <a:bodyPr/>
          <a:lstStyle/>
          <a:p>
            <a:fld id="{506768AE-52F4-4E3D-9621-4BB660AC3A44}"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175719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133600" y="0"/>
            <a:ext cx="8153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Types of Sexual Harassment</a:t>
            </a:r>
          </a:p>
        </p:txBody>
      </p:sp>
      <p:sp>
        <p:nvSpPr>
          <p:cNvPr id="4099" name="Content Placeholder 2"/>
          <p:cNvSpPr>
            <a:spLocks noGrp="1"/>
          </p:cNvSpPr>
          <p:nvPr>
            <p:ph idx="1"/>
          </p:nvPr>
        </p:nvSpPr>
        <p:spPr>
          <a:xfrm>
            <a:off x="647700" y="1256849"/>
            <a:ext cx="11125200" cy="5464629"/>
          </a:xfrm>
        </p:spPr>
        <p:txBody>
          <a:bodyPr>
            <a:noAutofit/>
          </a:bodyPr>
          <a:lstStyle/>
          <a:p>
            <a:pPr marL="640080" indent="-514350">
              <a:lnSpc>
                <a:spcPct val="100000"/>
              </a:lnSpc>
              <a:spcBef>
                <a:spcPts val="0"/>
              </a:spcBef>
              <a:buFont typeface="+mj-lt"/>
              <a:buAutoNum type="arabicPeriod"/>
            </a:pPr>
            <a:r>
              <a:rPr lang="en-US" altLang="en-US" sz="2800" dirty="0" smtClean="0"/>
              <a:t>Quid Pro Quo</a:t>
            </a:r>
          </a:p>
          <a:p>
            <a:pPr marL="685800" lvl="2" indent="0">
              <a:lnSpc>
                <a:spcPct val="100000"/>
              </a:lnSpc>
              <a:spcBef>
                <a:spcPts val="0"/>
              </a:spcBef>
              <a:buNone/>
            </a:pPr>
            <a:r>
              <a:rPr lang="en-US" altLang="en-US" sz="2400" dirty="0" smtClean="0">
                <a:latin typeface="Times New Roman" panose="02020603050405020304" pitchFamily="18" charset="0"/>
                <a:cs typeface="Times New Roman" panose="02020603050405020304" pitchFamily="18" charset="0"/>
              </a:rPr>
              <a:t>Refers </a:t>
            </a:r>
            <a:r>
              <a:rPr lang="en-US" altLang="en-US" sz="2400" dirty="0">
                <a:latin typeface="Times New Roman" panose="02020603050405020304" pitchFamily="18" charset="0"/>
                <a:cs typeface="Times New Roman" panose="02020603050405020304" pitchFamily="18" charset="0"/>
              </a:rPr>
              <a:t>to situations in which submission to or </a:t>
            </a:r>
            <a:r>
              <a:rPr lang="en-US" altLang="en-US" sz="2400" dirty="0" smtClean="0">
                <a:latin typeface="Times New Roman" panose="02020603050405020304" pitchFamily="18" charset="0"/>
                <a:cs typeface="Times New Roman" panose="02020603050405020304" pitchFamily="18" charset="0"/>
              </a:rPr>
              <a:t>rejection of unwelcome sexual advance is </a:t>
            </a:r>
            <a:r>
              <a:rPr lang="en-US" altLang="en-US" sz="2400" dirty="0">
                <a:latin typeface="Times New Roman" panose="02020603050405020304" pitchFamily="18" charset="0"/>
                <a:cs typeface="Times New Roman" panose="02020603050405020304" pitchFamily="18" charset="0"/>
              </a:rPr>
              <a:t>made a </a:t>
            </a:r>
            <a:r>
              <a:rPr lang="en-US" altLang="en-US" sz="2400" dirty="0" smtClean="0">
                <a:latin typeface="Times New Roman" panose="02020603050405020304" pitchFamily="18" charset="0"/>
                <a:cs typeface="Times New Roman" panose="02020603050405020304" pitchFamily="18" charset="0"/>
              </a:rPr>
              <a:t>term </a:t>
            </a:r>
            <a:r>
              <a:rPr lang="en-US" altLang="en-US" sz="2400" dirty="0">
                <a:latin typeface="Times New Roman" panose="02020603050405020304" pitchFamily="18" charset="0"/>
                <a:cs typeface="Times New Roman" panose="02020603050405020304" pitchFamily="18" charset="0"/>
              </a:rPr>
              <a:t>or condition of </a:t>
            </a:r>
            <a:r>
              <a:rPr lang="en-US" altLang="en-US" sz="2400" dirty="0" smtClean="0">
                <a:latin typeface="Times New Roman" panose="02020603050405020304" pitchFamily="18" charset="0"/>
                <a:cs typeface="Times New Roman" panose="02020603050405020304" pitchFamily="18" charset="0"/>
              </a:rPr>
              <a:t>employment </a:t>
            </a:r>
            <a:r>
              <a:rPr lang="en-US" altLang="en-US" sz="2400" dirty="0">
                <a:latin typeface="Times New Roman" panose="02020603050405020304" pitchFamily="18" charset="0"/>
                <a:cs typeface="Times New Roman" panose="02020603050405020304" pitchFamily="18" charset="0"/>
              </a:rPr>
              <a:t>or used as </a:t>
            </a:r>
            <a:r>
              <a:rPr lang="en-US" altLang="en-US" sz="2400" dirty="0" smtClean="0">
                <a:latin typeface="Times New Roman" panose="02020603050405020304" pitchFamily="18" charset="0"/>
                <a:cs typeface="Times New Roman" panose="02020603050405020304" pitchFamily="18" charset="0"/>
              </a:rPr>
              <a:t>basis </a:t>
            </a:r>
            <a:r>
              <a:rPr lang="en-US" altLang="en-US" sz="2400" dirty="0">
                <a:latin typeface="Times New Roman" panose="02020603050405020304" pitchFamily="18" charset="0"/>
                <a:cs typeface="Times New Roman" panose="02020603050405020304" pitchFamily="18" charset="0"/>
              </a:rPr>
              <a:t>for </a:t>
            </a:r>
            <a:r>
              <a:rPr lang="en-US" altLang="en-US" sz="2400" dirty="0" smtClean="0">
                <a:latin typeface="Times New Roman" panose="02020603050405020304" pitchFamily="18" charset="0"/>
                <a:cs typeface="Times New Roman" panose="02020603050405020304" pitchFamily="18" charset="0"/>
              </a:rPr>
              <a:t>employment decisions.</a:t>
            </a:r>
          </a:p>
          <a:p>
            <a:pPr marL="1143000" lvl="2" indent="-457200">
              <a:lnSpc>
                <a:spcPct val="100000"/>
              </a:lnSpc>
              <a:buFont typeface="+mj-lt"/>
              <a:buAutoNum type="alphaLcPeriod"/>
            </a:pPr>
            <a:r>
              <a:rPr lang="en-US" altLang="en-US" sz="2000" dirty="0" smtClean="0"/>
              <a:t>Economic harassment;</a:t>
            </a:r>
          </a:p>
          <a:p>
            <a:pPr marL="1143000" lvl="2" indent="-457200">
              <a:lnSpc>
                <a:spcPct val="100000"/>
              </a:lnSpc>
              <a:spcBef>
                <a:spcPts val="0"/>
              </a:spcBef>
              <a:buFont typeface="+mj-lt"/>
              <a:buAutoNum type="alphaLcPeriod"/>
            </a:pPr>
            <a:r>
              <a:rPr lang="en-US" altLang="en-US" sz="2000" dirty="0" smtClean="0"/>
              <a:t>Requires </a:t>
            </a:r>
            <a:r>
              <a:rPr lang="en-US" altLang="en-US" sz="2000" dirty="0"/>
              <a:t>victim to choose between submission </a:t>
            </a:r>
            <a:r>
              <a:rPr lang="en-US" altLang="en-US" sz="2000" dirty="0" smtClean="0"/>
              <a:t>or </a:t>
            </a:r>
            <a:r>
              <a:rPr lang="en-US" altLang="en-US" sz="2000" dirty="0"/>
              <a:t>a </a:t>
            </a:r>
            <a:r>
              <a:rPr lang="en-US" altLang="en-US" sz="2000" dirty="0" smtClean="0"/>
              <a:t>negative </a:t>
            </a:r>
            <a:r>
              <a:rPr lang="en-US" altLang="en-US" sz="2000" dirty="0"/>
              <a:t>consequence; </a:t>
            </a:r>
            <a:r>
              <a:rPr lang="en-US" altLang="en-US" sz="2000" dirty="0" smtClean="0"/>
              <a:t>and</a:t>
            </a:r>
          </a:p>
          <a:p>
            <a:pPr marL="1143000" lvl="2" indent="-457200">
              <a:lnSpc>
                <a:spcPct val="100000"/>
              </a:lnSpc>
              <a:spcBef>
                <a:spcPts val="0"/>
              </a:spcBef>
              <a:buFont typeface="+mj-lt"/>
              <a:buAutoNum type="alphaLcPeriod"/>
            </a:pPr>
            <a:r>
              <a:rPr lang="en-US" altLang="en-US" sz="2000" dirty="0" smtClean="0"/>
              <a:t>Employer </a:t>
            </a:r>
            <a:r>
              <a:rPr lang="en-US" altLang="en-US" sz="2000" dirty="0"/>
              <a:t>is strictly </a:t>
            </a:r>
            <a:r>
              <a:rPr lang="en-US" altLang="en-US" sz="2000" dirty="0" smtClean="0"/>
              <a:t>liable.</a:t>
            </a:r>
          </a:p>
          <a:p>
            <a:pPr marL="640080" indent="-512064">
              <a:lnSpc>
                <a:spcPct val="100000"/>
              </a:lnSpc>
              <a:spcBef>
                <a:spcPts val="0"/>
              </a:spcBef>
              <a:buAutoNum type="arabicPeriod" startAt="2"/>
            </a:pPr>
            <a:r>
              <a:rPr lang="en-US" altLang="en-US" sz="2800" dirty="0"/>
              <a:t>Hostile Work </a:t>
            </a:r>
            <a:r>
              <a:rPr lang="en-US" altLang="en-US" sz="2800" dirty="0" smtClean="0"/>
              <a:t>Environment</a:t>
            </a:r>
          </a:p>
          <a:p>
            <a:pPr marL="128016" indent="0">
              <a:lnSpc>
                <a:spcPct val="100000"/>
              </a:lnSpc>
              <a:spcBef>
                <a:spcPts val="0"/>
              </a:spcBef>
              <a:buNone/>
            </a:pPr>
            <a:r>
              <a:rPr lang="en-US" altLang="en-US" sz="2400" dirty="0" smtClean="0"/>
              <a:t>	Occurs </a:t>
            </a:r>
            <a:r>
              <a:rPr lang="en-US" altLang="en-US" sz="2400" dirty="0"/>
              <a:t>where unwelcome sexual conduct creates a hostile, offensive, or </a:t>
            </a:r>
            <a:r>
              <a:rPr lang="en-US" altLang="en-US" sz="2400" dirty="0" smtClean="0"/>
              <a:t>	intimidating </a:t>
            </a:r>
            <a:r>
              <a:rPr lang="en-US" altLang="en-US" sz="2400" dirty="0"/>
              <a:t>work environment or unreasonably interferes with an employee’s job </a:t>
            </a:r>
            <a:r>
              <a:rPr lang="en-US" altLang="en-US" sz="2400" dirty="0" smtClean="0"/>
              <a:t>	performance.</a:t>
            </a:r>
          </a:p>
          <a:p>
            <a:pPr marL="1143000" lvl="2" indent="-457200">
              <a:lnSpc>
                <a:spcPct val="100000"/>
              </a:lnSpc>
              <a:spcBef>
                <a:spcPts val="0"/>
              </a:spcBef>
              <a:buFont typeface="+mj-lt"/>
              <a:buAutoNum type="alphaLcPeriod"/>
            </a:pPr>
            <a:r>
              <a:rPr lang="en-US" sz="2000" dirty="0" smtClean="0"/>
              <a:t>Unwelcome </a:t>
            </a:r>
            <a:r>
              <a:rPr lang="en-US" sz="2000" dirty="0"/>
              <a:t>conduct;</a:t>
            </a:r>
          </a:p>
          <a:p>
            <a:pPr marL="1143000" lvl="2" indent="-457200">
              <a:lnSpc>
                <a:spcPct val="100000"/>
              </a:lnSpc>
              <a:spcBef>
                <a:spcPts val="0"/>
              </a:spcBef>
              <a:buFont typeface="+mj-lt"/>
              <a:buAutoNum type="alphaLcPeriod"/>
            </a:pPr>
            <a:r>
              <a:rPr lang="en-US" sz="2000" dirty="0" smtClean="0"/>
              <a:t>Sexual </a:t>
            </a:r>
            <a:r>
              <a:rPr lang="en-US" sz="2000" dirty="0"/>
              <a:t>conduct or directed at protected category;</a:t>
            </a:r>
          </a:p>
          <a:p>
            <a:pPr marL="1143000" lvl="2" indent="-457200">
              <a:lnSpc>
                <a:spcPct val="100000"/>
              </a:lnSpc>
              <a:spcBef>
                <a:spcPts val="0"/>
              </a:spcBef>
              <a:buFont typeface="+mj-lt"/>
              <a:buAutoNum type="alphaLcPeriod"/>
            </a:pPr>
            <a:r>
              <a:rPr lang="en-US" sz="2000" dirty="0" smtClean="0"/>
              <a:t>Offensive </a:t>
            </a:r>
            <a:r>
              <a:rPr lang="en-US" sz="2000" dirty="0"/>
              <a:t>to “reasonable person”; and</a:t>
            </a:r>
          </a:p>
          <a:p>
            <a:pPr marL="1143000" lvl="2" indent="-457200">
              <a:lnSpc>
                <a:spcPct val="100000"/>
              </a:lnSpc>
              <a:spcBef>
                <a:spcPts val="0"/>
              </a:spcBef>
              <a:buFont typeface="+mj-lt"/>
              <a:buAutoNum type="alphaLcPeriod"/>
            </a:pPr>
            <a:r>
              <a:rPr lang="en-US" sz="2000" dirty="0" smtClean="0"/>
              <a:t>Severe </a:t>
            </a:r>
            <a:r>
              <a:rPr lang="en-US" sz="2000" dirty="0"/>
              <a:t>or pervasive.</a:t>
            </a:r>
          </a:p>
          <a:p>
            <a:pPr marL="0" indent="0">
              <a:buNone/>
            </a:pPr>
            <a:endParaRPr lang="en-US" altLang="en-US" sz="2400" dirty="0"/>
          </a:p>
          <a:p>
            <a:pPr marL="0" indent="0">
              <a:buNone/>
            </a:pPr>
            <a:endParaRPr lang="en-US" altLang="en-US" sz="2400" dirty="0"/>
          </a:p>
          <a:p>
            <a:pPr marL="0" indent="0">
              <a:buNone/>
            </a:pPr>
            <a:endParaRPr lang="en-US" altLang="en-US" sz="2250" dirty="0">
              <a:latin typeface="Times New Roman" panose="02020603050405020304" pitchFamily="18" charset="0"/>
              <a:cs typeface="Times New Roman" panose="02020603050405020304" pitchFamily="18" charset="0"/>
            </a:endParaRPr>
          </a:p>
          <a:p>
            <a:endParaRPr lang="en-US" altLang="en-US" sz="3200" dirty="0">
              <a:solidFill>
                <a:srgbClr val="422B26"/>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20</a:t>
            </a:fld>
            <a:endParaRPr lang="en-US" altLang="en-US" dirty="0"/>
          </a:p>
        </p:txBody>
      </p:sp>
    </p:spTree>
    <p:extLst>
      <p:ext uri="{BB962C8B-B14F-4D97-AF65-F5344CB8AC3E}">
        <p14:creationId xmlns:p14="http://schemas.microsoft.com/office/powerpoint/2010/main" val="1791500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400" b="1" dirty="0"/>
              <a:t>Types of Sexual Harassment</a:t>
            </a:r>
            <a:endParaRPr lang="en-US" sz="4400" dirty="0"/>
          </a:p>
        </p:txBody>
      </p:sp>
      <p:sp>
        <p:nvSpPr>
          <p:cNvPr id="3" name="Content Placeholder 2"/>
          <p:cNvSpPr>
            <a:spLocks noGrp="1"/>
          </p:cNvSpPr>
          <p:nvPr>
            <p:ph idx="1"/>
          </p:nvPr>
        </p:nvSpPr>
        <p:spPr>
          <a:xfrm>
            <a:off x="838200" y="1503408"/>
            <a:ext cx="10515600" cy="4744992"/>
          </a:xfrm>
        </p:spPr>
        <p:txBody>
          <a:bodyPr>
            <a:normAutofit/>
          </a:bodyPr>
          <a:lstStyle/>
          <a:p>
            <a:pPr marL="0" indent="-742950">
              <a:lnSpc>
                <a:spcPct val="100000"/>
              </a:lnSpc>
              <a:spcBef>
                <a:spcPts val="0"/>
              </a:spcBef>
              <a:buAutoNum type="arabicPeriod"/>
            </a:pPr>
            <a:r>
              <a:rPr lang="en-US" sz="4000" dirty="0" smtClean="0"/>
              <a:t>Unwelcome conduct</a:t>
            </a:r>
            <a:r>
              <a:rPr lang="en-US" sz="4000" dirty="0"/>
              <a:t> </a:t>
            </a:r>
            <a:r>
              <a:rPr lang="en-US" sz="4000" dirty="0" smtClean="0"/>
              <a:t>is demonstrated by: </a:t>
            </a:r>
          </a:p>
          <a:p>
            <a:pPr marL="1428750" lvl="2" indent="-742950">
              <a:lnSpc>
                <a:spcPct val="100000"/>
              </a:lnSpc>
              <a:spcBef>
                <a:spcPts val="0"/>
              </a:spcBef>
              <a:buFont typeface="+mj-lt"/>
              <a:buAutoNum type="alphaLcPeriod"/>
            </a:pPr>
            <a:r>
              <a:rPr lang="en-US" sz="3600" dirty="0" smtClean="0"/>
              <a:t>Complaints by other employees;</a:t>
            </a:r>
          </a:p>
          <a:p>
            <a:pPr marL="1428750" lvl="2" indent="-742950">
              <a:lnSpc>
                <a:spcPct val="100000"/>
              </a:lnSpc>
              <a:spcBef>
                <a:spcPts val="0"/>
              </a:spcBef>
              <a:buFont typeface="+mj-lt"/>
              <a:buAutoNum type="alphaLcPeriod"/>
            </a:pPr>
            <a:r>
              <a:rPr lang="en-US" sz="3600" dirty="0" smtClean="0"/>
              <a:t>Body language;</a:t>
            </a:r>
          </a:p>
          <a:p>
            <a:pPr marL="1428750" lvl="2" indent="-742950">
              <a:lnSpc>
                <a:spcPct val="100000"/>
              </a:lnSpc>
              <a:spcBef>
                <a:spcPts val="0"/>
              </a:spcBef>
              <a:buFont typeface="+mj-lt"/>
              <a:buAutoNum type="alphaLcPeriod"/>
            </a:pPr>
            <a:r>
              <a:rPr lang="en-US" sz="3600" dirty="0" smtClean="0"/>
              <a:t>Performance changes;</a:t>
            </a:r>
          </a:p>
          <a:p>
            <a:pPr marL="1428750" lvl="2" indent="-742950">
              <a:lnSpc>
                <a:spcPct val="100000"/>
              </a:lnSpc>
              <a:spcBef>
                <a:spcPts val="0"/>
              </a:spcBef>
              <a:buFont typeface="+mj-lt"/>
              <a:buAutoNum type="alphaLcPeriod"/>
            </a:pPr>
            <a:r>
              <a:rPr lang="en-US" sz="3600" dirty="0" smtClean="0"/>
              <a:t>Verbal response or lack of one; or</a:t>
            </a:r>
          </a:p>
          <a:p>
            <a:pPr marL="1428750" lvl="2" indent="-742950">
              <a:lnSpc>
                <a:spcPct val="100000"/>
              </a:lnSpc>
              <a:spcBef>
                <a:spcPts val="0"/>
              </a:spcBef>
              <a:buFont typeface="+mj-lt"/>
              <a:buAutoNum type="alphaLcPeriod"/>
            </a:pPr>
            <a:r>
              <a:rPr lang="en-US" sz="3600" dirty="0" smtClean="0"/>
              <a:t>Supervisor knowledge.</a:t>
            </a:r>
          </a:p>
          <a:p>
            <a:pPr marL="0" indent="0">
              <a:buNone/>
            </a:pPr>
            <a:endParaRPr lang="en-US" sz="4200" dirty="0"/>
          </a:p>
        </p:txBody>
      </p:sp>
      <p:sp>
        <p:nvSpPr>
          <p:cNvPr id="7" name="Slide Number Placeholder 6"/>
          <p:cNvSpPr>
            <a:spLocks noGrp="1"/>
          </p:cNvSpPr>
          <p:nvPr>
            <p:ph type="sldNum" sz="quarter" idx="12"/>
          </p:nvPr>
        </p:nvSpPr>
        <p:spPr/>
        <p:txBody>
          <a:bodyPr/>
          <a:lstStyle/>
          <a:p>
            <a:fld id="{722EFF5E-2180-404C-AB06-BFD9457ADEC4}" type="slidenum">
              <a:rPr lang="en-US" altLang="en-US" smtClean="0"/>
              <a:pPr/>
              <a:t>21</a:t>
            </a:fld>
            <a:endParaRPr lang="en-US" altLang="en-US" dirty="0"/>
          </a:p>
        </p:txBody>
      </p:sp>
    </p:spTree>
    <p:extLst>
      <p:ext uri="{BB962C8B-B14F-4D97-AF65-F5344CB8AC3E}">
        <p14:creationId xmlns:p14="http://schemas.microsoft.com/office/powerpoint/2010/main" val="21206376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altLang="en-US" sz="4400" b="1" dirty="0"/>
              <a:t>Types of Sexual Harassment</a:t>
            </a:r>
            <a:endParaRPr lang="en-US" sz="4400" dirty="0"/>
          </a:p>
        </p:txBody>
      </p:sp>
      <p:sp>
        <p:nvSpPr>
          <p:cNvPr id="5" name="Content Placeholder 2"/>
          <p:cNvSpPr>
            <a:spLocks noGrp="1"/>
          </p:cNvSpPr>
          <p:nvPr>
            <p:ph idx="1"/>
          </p:nvPr>
        </p:nvSpPr>
        <p:spPr>
          <a:xfrm>
            <a:off x="838200" y="1828800"/>
            <a:ext cx="11125200" cy="4744992"/>
          </a:xfrm>
        </p:spPr>
        <p:txBody>
          <a:bodyPr>
            <a:normAutofit/>
          </a:bodyPr>
          <a:lstStyle/>
          <a:p>
            <a:pPr marL="0" indent="0">
              <a:lnSpc>
                <a:spcPct val="100000"/>
              </a:lnSpc>
              <a:spcBef>
                <a:spcPts val="0"/>
              </a:spcBef>
              <a:buNone/>
            </a:pPr>
            <a:r>
              <a:rPr lang="en-US" sz="3800" dirty="0" smtClean="0"/>
              <a:t>2.	</a:t>
            </a:r>
            <a:r>
              <a:rPr lang="en-US" sz="4000" dirty="0" smtClean="0"/>
              <a:t>Sexual conduct or directed at protected category</a:t>
            </a:r>
          </a:p>
          <a:p>
            <a:pPr marL="0" indent="0">
              <a:lnSpc>
                <a:spcPct val="100000"/>
              </a:lnSpc>
              <a:spcBef>
                <a:spcPts val="0"/>
              </a:spcBef>
              <a:buNone/>
            </a:pPr>
            <a:r>
              <a:rPr lang="en-US" sz="4200" dirty="0"/>
              <a:t>	</a:t>
            </a:r>
            <a:r>
              <a:rPr lang="en-US" sz="3600" dirty="0" smtClean="0"/>
              <a:t>a.	Physical conduct;</a:t>
            </a:r>
          </a:p>
          <a:p>
            <a:pPr marL="0" indent="0">
              <a:lnSpc>
                <a:spcPct val="100000"/>
              </a:lnSpc>
              <a:spcBef>
                <a:spcPts val="0"/>
              </a:spcBef>
              <a:buNone/>
            </a:pPr>
            <a:r>
              <a:rPr lang="en-US" sz="3600" dirty="0"/>
              <a:t>	</a:t>
            </a:r>
            <a:r>
              <a:rPr lang="en-US" sz="3600" dirty="0" smtClean="0"/>
              <a:t>b.	Verbal conduct; and</a:t>
            </a:r>
          </a:p>
          <a:p>
            <a:pPr marL="0" indent="0">
              <a:lnSpc>
                <a:spcPct val="100000"/>
              </a:lnSpc>
              <a:spcBef>
                <a:spcPts val="0"/>
              </a:spcBef>
              <a:buNone/>
            </a:pPr>
            <a:r>
              <a:rPr lang="en-US" sz="3600" dirty="0"/>
              <a:t>	</a:t>
            </a:r>
            <a:r>
              <a:rPr lang="en-US" sz="3600" dirty="0" smtClean="0"/>
              <a:t>c.	Non-verbal conduct. </a:t>
            </a:r>
          </a:p>
          <a:p>
            <a:pPr marL="0" indent="0">
              <a:lnSpc>
                <a:spcPct val="100000"/>
              </a:lnSpc>
              <a:spcBef>
                <a:spcPts val="0"/>
              </a:spcBef>
              <a:buNone/>
            </a:pPr>
            <a:r>
              <a:rPr lang="en-US" sz="3600" dirty="0"/>
              <a:t>	</a:t>
            </a:r>
          </a:p>
        </p:txBody>
      </p:sp>
      <p:sp>
        <p:nvSpPr>
          <p:cNvPr id="7" name="Slide Number Placeholder 6"/>
          <p:cNvSpPr>
            <a:spLocks noGrp="1"/>
          </p:cNvSpPr>
          <p:nvPr>
            <p:ph type="sldNum" sz="quarter" idx="12"/>
          </p:nvPr>
        </p:nvSpPr>
        <p:spPr/>
        <p:txBody>
          <a:bodyPr/>
          <a:lstStyle/>
          <a:p>
            <a:fld id="{722EFF5E-2180-404C-AB06-BFD9457ADEC4}" type="slidenum">
              <a:rPr lang="en-US" altLang="en-US" smtClean="0"/>
              <a:pPr/>
              <a:t>22</a:t>
            </a:fld>
            <a:endParaRPr lang="en-US" altLang="en-US" dirty="0"/>
          </a:p>
        </p:txBody>
      </p:sp>
    </p:spTree>
    <p:extLst>
      <p:ext uri="{BB962C8B-B14F-4D97-AF65-F5344CB8AC3E}">
        <p14:creationId xmlns:p14="http://schemas.microsoft.com/office/powerpoint/2010/main" val="41500391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altLang="en-US" sz="4400" b="1" dirty="0"/>
              <a:t>Types of Sexual Harassment</a:t>
            </a:r>
            <a:endParaRPr lang="en-US" sz="4400" dirty="0"/>
          </a:p>
        </p:txBody>
      </p:sp>
      <p:sp>
        <p:nvSpPr>
          <p:cNvPr id="5" name="Content Placeholder 2"/>
          <p:cNvSpPr>
            <a:spLocks noGrp="1"/>
          </p:cNvSpPr>
          <p:nvPr>
            <p:ph idx="1"/>
          </p:nvPr>
        </p:nvSpPr>
        <p:spPr>
          <a:xfrm>
            <a:off x="1295400" y="1828800"/>
            <a:ext cx="10515600" cy="3962400"/>
          </a:xfrm>
        </p:spPr>
        <p:txBody>
          <a:bodyPr>
            <a:normAutofit fontScale="92500" lnSpcReduction="10000"/>
          </a:bodyPr>
          <a:lstStyle/>
          <a:p>
            <a:pPr marL="0" indent="0">
              <a:lnSpc>
                <a:spcPct val="110000"/>
              </a:lnSpc>
              <a:buNone/>
            </a:pPr>
            <a:r>
              <a:rPr lang="en-US" sz="4300" dirty="0"/>
              <a:t>3</a:t>
            </a:r>
            <a:r>
              <a:rPr lang="en-US" sz="4300" dirty="0" smtClean="0"/>
              <a:t>.	Offensive to “reasonable person”</a:t>
            </a:r>
          </a:p>
          <a:p>
            <a:pPr marL="1428750" lvl="2" indent="-742950">
              <a:lnSpc>
                <a:spcPct val="110000"/>
              </a:lnSpc>
              <a:spcBef>
                <a:spcPts val="0"/>
              </a:spcBef>
              <a:buFont typeface="+mj-lt"/>
              <a:buAutoNum type="alphaLcPeriod"/>
            </a:pPr>
            <a:r>
              <a:rPr lang="en-US" sz="3900" dirty="0" smtClean="0"/>
              <a:t>Analyze if the victim was offended; and</a:t>
            </a:r>
          </a:p>
          <a:p>
            <a:pPr marL="1428750" lvl="2" indent="-742950">
              <a:lnSpc>
                <a:spcPct val="110000"/>
              </a:lnSpc>
              <a:spcBef>
                <a:spcPts val="0"/>
              </a:spcBef>
              <a:buFont typeface="+mj-lt"/>
              <a:buAutoNum type="alphaLcPeriod"/>
            </a:pPr>
            <a:r>
              <a:rPr lang="en-US" sz="3900" dirty="0" smtClean="0"/>
              <a:t>Excuses don’t matter “Nobody else minded;” “I was only joking.”</a:t>
            </a:r>
            <a:r>
              <a:rPr lang="en-US" sz="3900" dirty="0"/>
              <a:t>	</a:t>
            </a:r>
            <a:endParaRPr lang="en-US" sz="3900" dirty="0" smtClean="0"/>
          </a:p>
          <a:p>
            <a:pPr marL="0" indent="0">
              <a:lnSpc>
                <a:spcPct val="110000"/>
              </a:lnSpc>
              <a:spcBef>
                <a:spcPts val="0"/>
              </a:spcBef>
              <a:buNone/>
            </a:pPr>
            <a:endParaRPr lang="en-US" sz="3200" dirty="0"/>
          </a:p>
          <a:p>
            <a:pPr marL="0" indent="0" algn="just">
              <a:lnSpc>
                <a:spcPct val="110000"/>
              </a:lnSpc>
              <a:buNone/>
            </a:pPr>
            <a:endParaRPr lang="en-US" sz="3200" dirty="0" smtClean="0"/>
          </a:p>
          <a:p>
            <a:pPr marL="0" indent="0" algn="just">
              <a:lnSpc>
                <a:spcPct val="110000"/>
              </a:lnSpc>
              <a:buNone/>
            </a:pPr>
            <a:r>
              <a:rPr lang="en-US" sz="3200" dirty="0" smtClean="0"/>
              <a:t>	</a:t>
            </a:r>
            <a:endParaRPr lang="en-US" sz="4200" dirty="0"/>
          </a:p>
        </p:txBody>
      </p:sp>
      <p:sp>
        <p:nvSpPr>
          <p:cNvPr id="7" name="Slide Number Placeholder 6"/>
          <p:cNvSpPr>
            <a:spLocks noGrp="1"/>
          </p:cNvSpPr>
          <p:nvPr>
            <p:ph type="sldNum" sz="quarter" idx="12"/>
          </p:nvPr>
        </p:nvSpPr>
        <p:spPr/>
        <p:txBody>
          <a:bodyPr/>
          <a:lstStyle/>
          <a:p>
            <a:fld id="{722EFF5E-2180-404C-AB06-BFD9457ADEC4}" type="slidenum">
              <a:rPr lang="en-US" altLang="en-US" smtClean="0"/>
              <a:pPr/>
              <a:t>23</a:t>
            </a:fld>
            <a:endParaRPr lang="en-US" altLang="en-US" dirty="0"/>
          </a:p>
        </p:txBody>
      </p:sp>
    </p:spTree>
    <p:extLst>
      <p:ext uri="{BB962C8B-B14F-4D97-AF65-F5344CB8AC3E}">
        <p14:creationId xmlns:p14="http://schemas.microsoft.com/office/powerpoint/2010/main" val="2478847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400" b="1" dirty="0"/>
              <a:t>Types of Sexual Harassment</a:t>
            </a:r>
            <a:endParaRPr lang="en-US" sz="4400" dirty="0"/>
          </a:p>
        </p:txBody>
      </p:sp>
      <p:sp>
        <p:nvSpPr>
          <p:cNvPr id="3" name="Content Placeholder 2"/>
          <p:cNvSpPr>
            <a:spLocks noGrp="1"/>
          </p:cNvSpPr>
          <p:nvPr>
            <p:ph idx="1"/>
          </p:nvPr>
        </p:nvSpPr>
        <p:spPr>
          <a:xfrm>
            <a:off x="1295400" y="1905000"/>
            <a:ext cx="10515600" cy="4351338"/>
          </a:xfrm>
        </p:spPr>
        <p:txBody>
          <a:bodyPr>
            <a:noAutofit/>
          </a:bodyPr>
          <a:lstStyle/>
          <a:p>
            <a:pPr marL="742950" indent="-742950">
              <a:buAutoNum type="arabicPeriod" startAt="4"/>
            </a:pPr>
            <a:r>
              <a:rPr lang="en-US" sz="4000" dirty="0" smtClean="0"/>
              <a:t>Severe or pervasive</a:t>
            </a:r>
          </a:p>
          <a:p>
            <a:pPr marL="1200150" lvl="2" indent="-514350">
              <a:lnSpc>
                <a:spcPct val="110000"/>
              </a:lnSpc>
              <a:spcBef>
                <a:spcPts val="0"/>
              </a:spcBef>
              <a:buFont typeface="+mj-lt"/>
              <a:buAutoNum type="alphaLcPeriod"/>
            </a:pPr>
            <a:r>
              <a:rPr lang="en-US" sz="3200" dirty="0" smtClean="0"/>
              <a:t>Unreasonable interference with an employee’s 	work;</a:t>
            </a:r>
          </a:p>
          <a:p>
            <a:pPr marL="1200150" lvl="2" indent="-514350">
              <a:lnSpc>
                <a:spcPct val="110000"/>
              </a:lnSpc>
              <a:spcBef>
                <a:spcPts val="0"/>
              </a:spcBef>
              <a:buFont typeface="+mj-lt"/>
              <a:buAutoNum type="alphaLcPeriod"/>
            </a:pPr>
            <a:r>
              <a:rPr lang="en-US" sz="3200" dirty="0" smtClean="0"/>
              <a:t>Abuse; 							</a:t>
            </a:r>
          </a:p>
          <a:p>
            <a:pPr marL="1200150" lvl="2" indent="-514350">
              <a:lnSpc>
                <a:spcPct val="110000"/>
              </a:lnSpc>
              <a:spcBef>
                <a:spcPts val="0"/>
              </a:spcBef>
              <a:buFont typeface="+mj-lt"/>
              <a:buAutoNum type="alphaLcPeriod"/>
            </a:pPr>
            <a:r>
              <a:rPr lang="en-US" sz="3200" dirty="0" smtClean="0"/>
              <a:t>Intimidation; 		</a:t>
            </a:r>
          </a:p>
          <a:p>
            <a:pPr marL="1200150" lvl="2" indent="-514350">
              <a:lnSpc>
                <a:spcPct val="110000"/>
              </a:lnSpc>
              <a:spcBef>
                <a:spcPts val="0"/>
              </a:spcBef>
              <a:buFont typeface="+mj-lt"/>
              <a:buAutoNum type="alphaLcPeriod"/>
            </a:pPr>
            <a:r>
              <a:rPr lang="en-US" sz="3200" dirty="0" smtClean="0"/>
              <a:t>Usually requires repetition; or</a:t>
            </a:r>
          </a:p>
          <a:p>
            <a:pPr marL="1200150" lvl="2" indent="-514350">
              <a:lnSpc>
                <a:spcPct val="110000"/>
              </a:lnSpc>
              <a:spcBef>
                <a:spcPts val="0"/>
              </a:spcBef>
              <a:buFont typeface="+mj-lt"/>
              <a:buAutoNum type="alphaLcPeriod"/>
            </a:pPr>
            <a:r>
              <a:rPr lang="en-US" sz="3200" dirty="0" smtClean="0"/>
              <a:t>Can occur when supervisors or co-workers engage in offensive conduct.</a:t>
            </a:r>
          </a:p>
          <a:p>
            <a:pPr marL="0" indent="0">
              <a:lnSpc>
                <a:spcPct val="110000"/>
              </a:lnSpc>
              <a:spcBef>
                <a:spcPts val="0"/>
              </a:spcBef>
              <a:buNone/>
            </a:pPr>
            <a:r>
              <a:rPr lang="en-US" sz="4200" dirty="0" smtClean="0"/>
              <a:t>		</a:t>
            </a:r>
          </a:p>
          <a:p>
            <a:pPr marL="342900" lvl="1" indent="0">
              <a:buNone/>
            </a:pPr>
            <a:r>
              <a:rPr lang="en-US" sz="3800" dirty="0" smtClean="0"/>
              <a:t>	</a:t>
            </a:r>
            <a:endParaRPr lang="en-US" sz="3800" dirty="0"/>
          </a:p>
        </p:txBody>
      </p:sp>
      <p:sp>
        <p:nvSpPr>
          <p:cNvPr id="7" name="Slide Number Placeholder 6"/>
          <p:cNvSpPr>
            <a:spLocks noGrp="1"/>
          </p:cNvSpPr>
          <p:nvPr>
            <p:ph type="sldNum" sz="quarter" idx="12"/>
          </p:nvPr>
        </p:nvSpPr>
        <p:spPr/>
        <p:txBody>
          <a:bodyPr/>
          <a:lstStyle/>
          <a:p>
            <a:fld id="{722EFF5E-2180-404C-AB06-BFD9457ADEC4}" type="slidenum">
              <a:rPr lang="en-US" altLang="en-US" smtClean="0"/>
              <a:pPr/>
              <a:t>24</a:t>
            </a:fld>
            <a:endParaRPr lang="en-US" altLang="en-US" dirty="0"/>
          </a:p>
        </p:txBody>
      </p:sp>
    </p:spTree>
    <p:extLst>
      <p:ext uri="{BB962C8B-B14F-4D97-AF65-F5344CB8AC3E}">
        <p14:creationId xmlns:p14="http://schemas.microsoft.com/office/powerpoint/2010/main" val="6273358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0"/>
            <a:ext cx="8153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Context of The Conduct</a:t>
            </a:r>
          </a:p>
        </p:txBody>
      </p:sp>
      <p:sp>
        <p:nvSpPr>
          <p:cNvPr id="4099" name="Content Placeholder 2"/>
          <p:cNvSpPr>
            <a:spLocks noGrp="1"/>
          </p:cNvSpPr>
          <p:nvPr>
            <p:ph idx="1"/>
          </p:nvPr>
        </p:nvSpPr>
        <p:spPr>
          <a:xfrm>
            <a:off x="1676400" y="1676400"/>
            <a:ext cx="9677400" cy="4267200"/>
          </a:xfrm>
        </p:spPr>
        <p:txBody>
          <a:bodyPr>
            <a:normAutofit/>
          </a:bodyPr>
          <a:lstStyle/>
          <a:p>
            <a:pPr marL="0" indent="0">
              <a:lnSpc>
                <a:spcPct val="100000"/>
              </a:lnSpc>
              <a:spcBef>
                <a:spcPts val="0"/>
              </a:spcBef>
              <a:buNone/>
            </a:pPr>
            <a:r>
              <a:rPr lang="en-US" altLang="en-US" sz="4000" dirty="0">
                <a:latin typeface="Times New Roman" panose="02020603050405020304" pitchFamily="18" charset="0"/>
                <a:cs typeface="Times New Roman" panose="02020603050405020304" pitchFamily="18" charset="0"/>
              </a:rPr>
              <a:t>Context of the conduct is </a:t>
            </a:r>
            <a:r>
              <a:rPr lang="en-US" altLang="en-US" sz="4000" dirty="0" smtClean="0">
                <a:latin typeface="Times New Roman" panose="02020603050405020304" pitchFamily="18" charset="0"/>
                <a:cs typeface="Times New Roman" panose="02020603050405020304" pitchFamily="18" charset="0"/>
              </a:rPr>
              <a:t>important</a:t>
            </a:r>
          </a:p>
          <a:p>
            <a:pPr marL="857250" lvl="1" indent="-514350">
              <a:buFont typeface="+mj-lt"/>
              <a:buAutoNum type="arabicPeriod"/>
            </a:pPr>
            <a:r>
              <a:rPr lang="en-US" altLang="en-US" sz="3600" dirty="0" smtClean="0"/>
              <a:t>Emphasis on the unwelcome nature of the conduct;</a:t>
            </a:r>
          </a:p>
          <a:p>
            <a:pPr marL="857250" lvl="1" indent="-514350">
              <a:buFont typeface="+mj-lt"/>
              <a:buAutoNum type="arabicPeriod"/>
            </a:pPr>
            <a:r>
              <a:rPr lang="en-US" altLang="en-US" sz="3600" dirty="0" smtClean="0"/>
              <a:t>Intent/motivation of the accused is irrelevant;</a:t>
            </a:r>
          </a:p>
          <a:p>
            <a:pPr marL="857250" lvl="1" indent="-514350">
              <a:buFont typeface="+mj-lt"/>
              <a:buAutoNum type="arabicPeriod"/>
            </a:pPr>
            <a:r>
              <a:rPr lang="en-US" altLang="en-US" sz="3600" dirty="0" smtClean="0"/>
              <a:t>Gender is irrelevant</a:t>
            </a:r>
            <a:r>
              <a:rPr lang="en-US" altLang="en-US" sz="3200" dirty="0" smtClean="0">
                <a:latin typeface="Times New Roman" panose="02020603050405020304" pitchFamily="18" charset="0"/>
                <a:cs typeface="Times New Roman" panose="02020603050405020304" pitchFamily="18" charset="0"/>
              </a:rPr>
              <a:t>.</a:t>
            </a:r>
            <a:endParaRPr lang="en-US" altLang="en-US" sz="2500" dirty="0">
              <a:latin typeface="Times New Roman" panose="02020603050405020304" pitchFamily="18" charset="0"/>
              <a:cs typeface="Times New Roman" panose="02020603050405020304" pitchFamily="18" charset="0"/>
            </a:endParaRPr>
          </a:p>
          <a:p>
            <a:pPr marL="457200" lvl="1" indent="0">
              <a:buNone/>
            </a:pPr>
            <a:endParaRPr lang="en-US" altLang="en-US" dirty="0">
              <a:latin typeface="Times New Roman" panose="02020603050405020304" pitchFamily="18" charset="0"/>
              <a:cs typeface="Times New Roman" panose="02020603050405020304" pitchFamily="18" charset="0"/>
            </a:endParaRPr>
          </a:p>
          <a:p>
            <a:pPr marL="0" indent="0">
              <a:buNone/>
            </a:pPr>
            <a:r>
              <a:rPr lang="en-US" altLang="en-US" sz="2400" dirty="0">
                <a:latin typeface="Times New Roman" panose="02020603050405020304" pitchFamily="18" charset="0"/>
                <a:cs typeface="Times New Roman" panose="02020603050405020304" pitchFamily="18" charset="0"/>
              </a:rPr>
              <a:t>	</a:t>
            </a:r>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25</a:t>
            </a:fld>
            <a:endParaRPr lang="en-US" altLang="en-US" dirty="0"/>
          </a:p>
        </p:txBody>
      </p:sp>
    </p:spTree>
    <p:extLst>
      <p:ext uri="{BB962C8B-B14F-4D97-AF65-F5344CB8AC3E}">
        <p14:creationId xmlns:p14="http://schemas.microsoft.com/office/powerpoint/2010/main" val="1837816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True or False</a:t>
            </a:r>
            <a:endParaRPr lang="en-US" sz="4400" dirty="0"/>
          </a:p>
        </p:txBody>
      </p:sp>
      <p:sp>
        <p:nvSpPr>
          <p:cNvPr id="3" name="Content Placeholder 2"/>
          <p:cNvSpPr>
            <a:spLocks noGrp="1"/>
          </p:cNvSpPr>
          <p:nvPr>
            <p:ph idx="1"/>
          </p:nvPr>
        </p:nvSpPr>
        <p:spPr/>
        <p:txBody>
          <a:bodyPr/>
          <a:lstStyle/>
          <a:p>
            <a:pPr marL="457200" indent="-457200">
              <a:buFont typeface="+mj-lt"/>
              <a:buAutoNum type="arabicPeriod"/>
            </a:pPr>
            <a:r>
              <a:rPr lang="en-US" sz="3200" dirty="0"/>
              <a:t>To prove hostile work environment sexual harassment, the complaining party does not need to show that they suffered an adverse employment action. </a:t>
            </a:r>
            <a:r>
              <a:rPr lang="en-US" sz="3200" dirty="0" smtClean="0"/>
              <a:t>True/False</a:t>
            </a:r>
          </a:p>
          <a:p>
            <a:pPr marL="0" indent="0">
              <a:buNone/>
            </a:pPr>
            <a:endParaRPr lang="en-US" sz="3200" dirty="0"/>
          </a:p>
          <a:p>
            <a:pPr marL="514350" indent="-514350">
              <a:buFont typeface="+mj-lt"/>
              <a:buAutoNum type="arabicPeriod" startAt="2"/>
            </a:pPr>
            <a:r>
              <a:rPr lang="en-US" sz="3200" dirty="0"/>
              <a:t>To prove hostile work environment sexual harassment, the complaining party must show that they were subjected to unwanted sexual attention that was both severe and pervasive. True/False</a:t>
            </a:r>
          </a:p>
          <a:p>
            <a:endParaRPr lang="en-US" dirty="0"/>
          </a:p>
        </p:txBody>
      </p:sp>
      <p:sp>
        <p:nvSpPr>
          <p:cNvPr id="4" name="Slide Number Placeholder 3"/>
          <p:cNvSpPr>
            <a:spLocks noGrp="1"/>
          </p:cNvSpPr>
          <p:nvPr>
            <p:ph type="sldNum" sz="quarter" idx="12"/>
          </p:nvPr>
        </p:nvSpPr>
        <p:spPr/>
        <p:txBody>
          <a:bodyPr/>
          <a:lstStyle/>
          <a:p>
            <a:fld id="{722EFF5E-2180-404C-AB06-BFD9457ADEC4}" type="slidenum">
              <a:rPr lang="en-US" altLang="en-US" smtClean="0"/>
              <a:pPr/>
              <a:t>26</a:t>
            </a:fld>
            <a:endParaRPr lang="en-US" altLang="en-US" dirty="0"/>
          </a:p>
        </p:txBody>
      </p:sp>
    </p:spTree>
    <p:extLst>
      <p:ext uri="{BB962C8B-B14F-4D97-AF65-F5344CB8AC3E}">
        <p14:creationId xmlns:p14="http://schemas.microsoft.com/office/powerpoint/2010/main" val="3971307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Answers</a:t>
            </a:r>
            <a:endParaRPr lang="en-US" sz="4400" dirty="0"/>
          </a:p>
        </p:txBody>
      </p:sp>
      <p:sp>
        <p:nvSpPr>
          <p:cNvPr id="3" name="Content Placeholder 2"/>
          <p:cNvSpPr>
            <a:spLocks noGrp="1"/>
          </p:cNvSpPr>
          <p:nvPr>
            <p:ph idx="1"/>
          </p:nvPr>
        </p:nvSpPr>
        <p:spPr/>
        <p:txBody>
          <a:bodyPr/>
          <a:lstStyle/>
          <a:p>
            <a:pPr marL="457200" indent="-457200">
              <a:buFont typeface="+mj-lt"/>
              <a:buAutoNum type="arabicPeriod"/>
            </a:pPr>
            <a:r>
              <a:rPr lang="en-US" sz="3200" dirty="0"/>
              <a:t>To prove hostile work environment sexual harassment, the complaining party does not need to show that they suffered an adverse employment action. </a:t>
            </a:r>
            <a:r>
              <a:rPr lang="en-US" sz="3200" dirty="0" smtClean="0">
                <a:solidFill>
                  <a:schemeClr val="accent1">
                    <a:lumMod val="50000"/>
                  </a:schemeClr>
                </a:solidFill>
              </a:rPr>
              <a:t>TRUE</a:t>
            </a:r>
          </a:p>
          <a:p>
            <a:pPr marL="0" indent="0">
              <a:buNone/>
            </a:pPr>
            <a:endParaRPr lang="en-US" sz="3200" dirty="0">
              <a:solidFill>
                <a:schemeClr val="accent1">
                  <a:lumMod val="50000"/>
                </a:schemeClr>
              </a:solidFill>
            </a:endParaRPr>
          </a:p>
          <a:p>
            <a:pPr marL="514350" indent="-514350">
              <a:buFont typeface="+mj-lt"/>
              <a:buAutoNum type="arabicPeriod" startAt="2"/>
            </a:pPr>
            <a:r>
              <a:rPr lang="en-US" sz="3200" dirty="0"/>
              <a:t>To prove hostile work environment sexual harassment, the complaining party must show that they were subjected to unwanted sexual attention that was both severe and pervasive. </a:t>
            </a:r>
            <a:r>
              <a:rPr lang="en-US" sz="3200" dirty="0">
                <a:solidFill>
                  <a:schemeClr val="accent1">
                    <a:lumMod val="50000"/>
                  </a:schemeClr>
                </a:solidFill>
              </a:rPr>
              <a:t>FALSE</a:t>
            </a:r>
          </a:p>
          <a:p>
            <a:endParaRPr lang="en-US" dirty="0"/>
          </a:p>
        </p:txBody>
      </p:sp>
      <p:sp>
        <p:nvSpPr>
          <p:cNvPr id="4" name="Slide Number Placeholder 3"/>
          <p:cNvSpPr>
            <a:spLocks noGrp="1"/>
          </p:cNvSpPr>
          <p:nvPr>
            <p:ph type="sldNum" sz="quarter" idx="12"/>
          </p:nvPr>
        </p:nvSpPr>
        <p:spPr/>
        <p:txBody>
          <a:bodyPr/>
          <a:lstStyle/>
          <a:p>
            <a:fld id="{722EFF5E-2180-404C-AB06-BFD9457ADEC4}" type="slidenum">
              <a:rPr lang="en-US" altLang="en-US" smtClean="0"/>
              <a:pPr/>
              <a:t>27</a:t>
            </a:fld>
            <a:endParaRPr lang="en-US" altLang="en-US" dirty="0"/>
          </a:p>
        </p:txBody>
      </p:sp>
    </p:spTree>
    <p:extLst>
      <p:ext uri="{BB962C8B-B14F-4D97-AF65-F5344CB8AC3E}">
        <p14:creationId xmlns:p14="http://schemas.microsoft.com/office/powerpoint/2010/main" val="3031878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76200"/>
            <a:ext cx="8153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Examples of Sexual Harassment</a:t>
            </a:r>
          </a:p>
        </p:txBody>
      </p:sp>
      <p:sp>
        <p:nvSpPr>
          <p:cNvPr id="4099" name="Content Placeholder 2"/>
          <p:cNvSpPr>
            <a:spLocks noGrp="1"/>
          </p:cNvSpPr>
          <p:nvPr>
            <p:ph idx="1"/>
          </p:nvPr>
        </p:nvSpPr>
        <p:spPr>
          <a:xfrm>
            <a:off x="990600" y="1646903"/>
            <a:ext cx="10363200" cy="5181600"/>
          </a:xfrm>
        </p:spPr>
        <p:txBody>
          <a:bodyPr>
            <a:normAutofit/>
          </a:bodyPr>
          <a:lstStyle/>
          <a:p>
            <a:pPr marL="0" indent="0">
              <a:buNone/>
            </a:pPr>
            <a:r>
              <a:rPr lang="en-US" altLang="en-US" sz="3600" dirty="0" smtClean="0"/>
              <a:t>Conduct may be illegal if </a:t>
            </a:r>
            <a:r>
              <a:rPr lang="en-US" altLang="en-US" sz="3600" dirty="0"/>
              <a:t>it </a:t>
            </a:r>
            <a:r>
              <a:rPr lang="en-US" altLang="en-US" sz="3600" dirty="0" smtClean="0"/>
              <a:t>happens </a:t>
            </a:r>
            <a:r>
              <a:rPr lang="en-US" altLang="en-US" sz="3600" dirty="0"/>
              <a:t>often or the employee asks that it </a:t>
            </a:r>
            <a:r>
              <a:rPr lang="en-US" altLang="en-US" sz="3600" dirty="0" smtClean="0"/>
              <a:t>stop:</a:t>
            </a:r>
            <a:endParaRPr lang="en-US" altLang="en-US" sz="3600" dirty="0"/>
          </a:p>
          <a:p>
            <a:pPr marL="685800" lvl="3" indent="0">
              <a:buNone/>
            </a:pPr>
            <a:r>
              <a:rPr lang="en-US" altLang="en-US" sz="3200" dirty="0" smtClean="0"/>
              <a:t>1.	Occasional </a:t>
            </a:r>
            <a:r>
              <a:rPr lang="en-US" altLang="en-US" sz="3200" dirty="0"/>
              <a:t>compliment to </a:t>
            </a:r>
            <a:r>
              <a:rPr lang="en-US" altLang="en-US" sz="3200" dirty="0" smtClean="0"/>
              <a:t>a co-worker </a:t>
            </a:r>
            <a:r>
              <a:rPr lang="en-US" altLang="en-US" sz="3200" dirty="0"/>
              <a:t>on </a:t>
            </a:r>
            <a:r>
              <a:rPr lang="en-US" altLang="en-US" sz="3200" dirty="0" smtClean="0"/>
              <a:t>outfit;</a:t>
            </a:r>
            <a:endParaRPr lang="en-US" altLang="en-US" sz="3200" dirty="0"/>
          </a:p>
          <a:p>
            <a:pPr marL="685800" lvl="3" indent="-342900">
              <a:lnSpc>
                <a:spcPct val="100000"/>
              </a:lnSpc>
              <a:spcBef>
                <a:spcPts val="0"/>
              </a:spcBef>
              <a:buNone/>
            </a:pPr>
            <a:r>
              <a:rPr lang="en-US" altLang="en-US" sz="3200" dirty="0" smtClean="0"/>
              <a:t>	2.	Accidentally </a:t>
            </a:r>
            <a:r>
              <a:rPr lang="en-US" altLang="en-US" sz="3200" dirty="0"/>
              <a:t>brushing up against </a:t>
            </a:r>
            <a:r>
              <a:rPr lang="en-US" altLang="en-US" sz="3200" dirty="0" smtClean="0"/>
              <a:t>a coworker;</a:t>
            </a:r>
          </a:p>
          <a:p>
            <a:pPr marL="685800" lvl="3" indent="-342900">
              <a:lnSpc>
                <a:spcPct val="100000"/>
              </a:lnSpc>
              <a:spcBef>
                <a:spcPts val="0"/>
              </a:spcBef>
              <a:buNone/>
            </a:pPr>
            <a:r>
              <a:rPr lang="en-US" altLang="en-US" sz="3200" dirty="0" smtClean="0"/>
              <a:t>	3.	Inviting to participate </a:t>
            </a:r>
            <a:r>
              <a:rPr lang="en-US" altLang="en-US" sz="3200" dirty="0"/>
              <a:t>in non-work-related </a:t>
            </a:r>
            <a:r>
              <a:rPr lang="en-US" altLang="en-US" sz="3200" dirty="0" smtClean="0"/>
              <a:t>activities;</a:t>
            </a:r>
          </a:p>
          <a:p>
            <a:pPr marL="685800" lvl="3" indent="-342900">
              <a:lnSpc>
                <a:spcPct val="100000"/>
              </a:lnSpc>
              <a:spcBef>
                <a:spcPts val="0"/>
              </a:spcBef>
              <a:buNone/>
            </a:pPr>
            <a:r>
              <a:rPr lang="en-US" altLang="en-US" sz="3200" dirty="0" smtClean="0"/>
              <a:t>	4.	Public </a:t>
            </a:r>
            <a:r>
              <a:rPr lang="en-US" altLang="en-US" sz="3200" dirty="0"/>
              <a:t>humiliation or </a:t>
            </a:r>
            <a:r>
              <a:rPr lang="en-US" altLang="en-US" sz="3200" dirty="0" smtClean="0"/>
              <a:t>embarrassment; or</a:t>
            </a:r>
          </a:p>
          <a:p>
            <a:pPr marL="1028700" lvl="3" indent="-342900">
              <a:lnSpc>
                <a:spcPct val="100000"/>
              </a:lnSpc>
              <a:spcBef>
                <a:spcPts val="0"/>
              </a:spcBef>
              <a:buNone/>
            </a:pPr>
            <a:r>
              <a:rPr lang="en-US" altLang="en-US" sz="3200" dirty="0" smtClean="0"/>
              <a:t>5.		Suggestive </a:t>
            </a:r>
            <a:r>
              <a:rPr lang="en-US" altLang="en-US" sz="3200" dirty="0"/>
              <a:t>and unwelcome interactions on social </a:t>
            </a:r>
            <a:r>
              <a:rPr lang="en-US" altLang="en-US" sz="3200" dirty="0" smtClean="0"/>
              <a:t>	media</a:t>
            </a:r>
            <a:r>
              <a:rPr lang="en-US" altLang="en-US" sz="3200" dirty="0"/>
              <a:t>.</a:t>
            </a:r>
          </a:p>
          <a:p>
            <a:pPr marL="342900" lvl="1" indent="0">
              <a:buNone/>
            </a:pPr>
            <a:r>
              <a:rPr lang="en-US" altLang="en-US" sz="2800" dirty="0"/>
              <a:t>	</a:t>
            </a:r>
          </a:p>
          <a:p>
            <a:pPr marL="342900" lvl="1" indent="0">
              <a:buNone/>
            </a:pPr>
            <a:endParaRPr lang="en-US" altLang="en-US" sz="28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28</a:t>
            </a:fld>
            <a:endParaRPr lang="en-US" altLang="en-US" dirty="0"/>
          </a:p>
        </p:txBody>
      </p:sp>
    </p:spTree>
    <p:extLst>
      <p:ext uri="{BB962C8B-B14F-4D97-AF65-F5344CB8AC3E}">
        <p14:creationId xmlns:p14="http://schemas.microsoft.com/office/powerpoint/2010/main" val="2065787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9939"/>
            <a:ext cx="8153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Examples of Sexual Harassment</a:t>
            </a:r>
          </a:p>
        </p:txBody>
      </p:sp>
      <p:sp>
        <p:nvSpPr>
          <p:cNvPr id="4099" name="Content Placeholder 2"/>
          <p:cNvSpPr>
            <a:spLocks noGrp="1"/>
          </p:cNvSpPr>
          <p:nvPr>
            <p:ph idx="1"/>
          </p:nvPr>
        </p:nvSpPr>
        <p:spPr>
          <a:xfrm>
            <a:off x="1524000" y="1524000"/>
            <a:ext cx="10058400" cy="5181600"/>
          </a:xfrm>
        </p:spPr>
        <p:txBody>
          <a:bodyPr>
            <a:noAutofit/>
          </a:bodyPr>
          <a:lstStyle/>
          <a:p>
            <a:pPr marL="0" indent="0">
              <a:buNone/>
            </a:pPr>
            <a:r>
              <a:rPr lang="en-US" altLang="en-US" sz="3600" dirty="0" smtClean="0">
                <a:latin typeface="Times New Roman" panose="02020603050405020304" pitchFamily="18" charset="0"/>
                <a:cs typeface="Times New Roman" panose="02020603050405020304" pitchFamily="18" charset="0"/>
              </a:rPr>
              <a:t>Inappropriate Conduct:</a:t>
            </a:r>
          </a:p>
          <a:p>
            <a:pPr marL="1085850" lvl="1" indent="-742950">
              <a:lnSpc>
                <a:spcPct val="100000"/>
              </a:lnSpc>
              <a:spcBef>
                <a:spcPts val="0"/>
              </a:spcBef>
              <a:buFont typeface="+mj-lt"/>
              <a:buAutoNum type="arabicPeriod"/>
            </a:pPr>
            <a:r>
              <a:rPr lang="en-US" altLang="en-US" sz="3200" dirty="0" smtClean="0">
                <a:latin typeface="Times New Roman" panose="02020603050405020304" pitchFamily="18" charset="0"/>
                <a:cs typeface="Times New Roman" panose="02020603050405020304" pitchFamily="18" charset="0"/>
              </a:rPr>
              <a:t>Verbal</a:t>
            </a:r>
            <a:endParaRPr lang="en-US" altLang="en-US" sz="3200" dirty="0"/>
          </a:p>
          <a:p>
            <a:pPr marL="1371600" lvl="4" indent="0">
              <a:lnSpc>
                <a:spcPct val="100000"/>
              </a:lnSpc>
              <a:spcBef>
                <a:spcPts val="0"/>
              </a:spcBef>
              <a:buNone/>
            </a:pPr>
            <a:r>
              <a:rPr lang="en-US" altLang="en-US" sz="2800" dirty="0" smtClean="0"/>
              <a:t>a.	Inappropriate </a:t>
            </a:r>
            <a:r>
              <a:rPr lang="en-US" altLang="en-US" sz="2800" dirty="0"/>
              <a:t>demands for sexual </a:t>
            </a:r>
            <a:r>
              <a:rPr lang="en-US" altLang="en-US" sz="2800" dirty="0" smtClean="0"/>
              <a:t>favors;</a:t>
            </a:r>
            <a:endParaRPr lang="en-US" altLang="en-US" sz="2800" dirty="0"/>
          </a:p>
          <a:p>
            <a:pPr marL="1028700" lvl="1" indent="0">
              <a:lnSpc>
                <a:spcPct val="100000"/>
              </a:lnSpc>
              <a:spcBef>
                <a:spcPts val="0"/>
              </a:spcBef>
              <a:buNone/>
            </a:pPr>
            <a:r>
              <a:rPr lang="en-US" altLang="en-US" sz="2800" dirty="0" smtClean="0"/>
              <a:t>	b.	Sexually </a:t>
            </a:r>
            <a:r>
              <a:rPr lang="en-US" altLang="en-US" sz="2800" dirty="0"/>
              <a:t>graphic </a:t>
            </a:r>
            <a:r>
              <a:rPr lang="en-US" altLang="en-US" sz="2800" dirty="0" smtClean="0"/>
              <a:t>statements;</a:t>
            </a:r>
            <a:endParaRPr lang="en-US" altLang="en-US" sz="2800" dirty="0"/>
          </a:p>
          <a:p>
            <a:pPr marL="1028700" lvl="1" indent="0">
              <a:lnSpc>
                <a:spcPct val="100000"/>
              </a:lnSpc>
              <a:spcBef>
                <a:spcPts val="0"/>
              </a:spcBef>
              <a:buNone/>
            </a:pPr>
            <a:r>
              <a:rPr lang="en-US" altLang="en-US" sz="2800" dirty="0" smtClean="0"/>
              <a:t>	c.	Demeaning or </a:t>
            </a:r>
            <a:r>
              <a:rPr lang="en-US" altLang="en-US" sz="2800" dirty="0"/>
              <a:t>dirty </a:t>
            </a:r>
            <a:r>
              <a:rPr lang="en-US" altLang="en-US" sz="2800" dirty="0" smtClean="0"/>
              <a:t>jokes;</a:t>
            </a:r>
            <a:endParaRPr lang="en-US" altLang="en-US" sz="2800" dirty="0"/>
          </a:p>
          <a:p>
            <a:pPr marL="1028700" lvl="1" indent="0">
              <a:lnSpc>
                <a:spcPct val="100000"/>
              </a:lnSpc>
              <a:spcBef>
                <a:spcPts val="0"/>
              </a:spcBef>
              <a:buNone/>
            </a:pPr>
            <a:r>
              <a:rPr lang="en-US" altLang="en-US" sz="2800" dirty="0" smtClean="0"/>
              <a:t>	d.	Description </a:t>
            </a:r>
            <a:r>
              <a:rPr lang="en-US" altLang="en-US" sz="2800" dirty="0"/>
              <a:t>of an employee’s anatomy or body in </a:t>
            </a:r>
            <a:r>
              <a:rPr lang="en-US" altLang="en-US" sz="2800" dirty="0" smtClean="0"/>
              <a:t>			direct sexual </a:t>
            </a:r>
            <a:r>
              <a:rPr lang="en-US" altLang="en-US" sz="2800" dirty="0"/>
              <a:t>or sexually suggestive terms</a:t>
            </a:r>
          </a:p>
          <a:p>
            <a:pPr marL="1028700" lvl="1" indent="0">
              <a:lnSpc>
                <a:spcPct val="100000"/>
              </a:lnSpc>
              <a:spcBef>
                <a:spcPts val="0"/>
              </a:spcBef>
              <a:buNone/>
            </a:pPr>
            <a:r>
              <a:rPr lang="en-US" altLang="en-US" sz="2800" dirty="0" smtClean="0"/>
              <a:t>	e.	Sharing </a:t>
            </a:r>
            <a:r>
              <a:rPr lang="en-US" altLang="en-US" sz="2800" dirty="0"/>
              <a:t>sexual experiences or fantasies or asking an </a:t>
            </a:r>
            <a:r>
              <a:rPr lang="en-US" altLang="en-US" sz="2800" dirty="0" smtClean="0"/>
              <a:t>			employee </a:t>
            </a:r>
            <a:r>
              <a:rPr lang="en-US" altLang="en-US" sz="2800" dirty="0"/>
              <a:t>about his or her private life, sexual history, </a:t>
            </a:r>
            <a:r>
              <a:rPr lang="en-US" altLang="en-US" sz="2800" dirty="0" smtClean="0"/>
              <a:t>		or sexual practices</a:t>
            </a:r>
          </a:p>
          <a:p>
            <a:pPr marL="1371600" lvl="2" indent="0">
              <a:lnSpc>
                <a:spcPct val="100000"/>
              </a:lnSpc>
              <a:spcBef>
                <a:spcPts val="0"/>
              </a:spcBef>
              <a:buNone/>
            </a:pPr>
            <a:r>
              <a:rPr lang="en-US" altLang="en-US" sz="2800" dirty="0" smtClean="0"/>
              <a:t>f.	Epithets </a:t>
            </a:r>
            <a:r>
              <a:rPr lang="en-US" altLang="en-US" sz="2800" dirty="0"/>
              <a:t>or </a:t>
            </a:r>
            <a:r>
              <a:rPr lang="en-US" altLang="en-US" sz="2800" dirty="0" smtClean="0"/>
              <a:t>slurs</a:t>
            </a:r>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29</a:t>
            </a:fld>
            <a:endParaRPr lang="en-US" altLang="en-US" dirty="0"/>
          </a:p>
        </p:txBody>
      </p:sp>
    </p:spTree>
    <p:extLst>
      <p:ext uri="{BB962C8B-B14F-4D97-AF65-F5344CB8AC3E}">
        <p14:creationId xmlns:p14="http://schemas.microsoft.com/office/powerpoint/2010/main" val="4101165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24000" y="1905000"/>
            <a:ext cx="9144000" cy="6400800"/>
          </a:xfrm>
          <a:prstGeom prst="rect">
            <a:avLst/>
          </a:prstGeom>
          <a:noFill/>
          <a:ln w="9525">
            <a:noFill/>
            <a:miter lim="800000"/>
            <a:headEnd/>
            <a:tailEnd/>
          </a:ln>
        </p:spPr>
        <p:txBody>
          <a:bodyPr/>
          <a:lstStyle/>
          <a:p>
            <a:pPr marL="812780" indent="-812780" algn="ctr" defTabSz="914377" eaLnBrk="1" hangingPunct="1">
              <a:spcBef>
                <a:spcPct val="20000"/>
              </a:spcBef>
              <a:buClr>
                <a:srgbClr val="422B26"/>
              </a:buClr>
            </a:pPr>
            <a:endParaRPr lang="en-US" sz="2800" baseline="0" dirty="0">
              <a:solidFill>
                <a:prstClr val="black"/>
              </a:solidFill>
              <a:latin typeface="Times New Roman" panose="02020603050405020304" pitchFamily="18" charset="0"/>
              <a:cs typeface="Times New Roman" panose="02020603050405020304" pitchFamily="18" charset="0"/>
            </a:endParaRPr>
          </a:p>
          <a:p>
            <a:pPr marL="812780" indent="-812780" algn="ctr" defTabSz="914377" eaLnBrk="1" hangingPunct="1">
              <a:spcBef>
                <a:spcPct val="20000"/>
              </a:spcBef>
              <a:buClr>
                <a:srgbClr val="422B26"/>
              </a:buClr>
            </a:pPr>
            <a:r>
              <a:rPr lang="en-US" sz="4400" b="1" baseline="0" dirty="0" smtClean="0">
                <a:solidFill>
                  <a:prstClr val="black"/>
                </a:solidFill>
                <a:latin typeface="Times New Roman" panose="02020603050405020304" pitchFamily="18" charset="0"/>
                <a:cs typeface="Times New Roman" panose="02020603050405020304" pitchFamily="18" charset="0"/>
              </a:rPr>
              <a:t>SEXUAL HARASSMENT </a:t>
            </a:r>
          </a:p>
          <a:p>
            <a:pPr marL="812780" indent="-812780" algn="ctr" defTabSz="914377" eaLnBrk="1" hangingPunct="1">
              <a:spcBef>
                <a:spcPct val="20000"/>
              </a:spcBef>
              <a:buClr>
                <a:srgbClr val="422B26"/>
              </a:buClr>
            </a:pPr>
            <a:r>
              <a:rPr lang="en-US" sz="4400" b="1" baseline="0" dirty="0" smtClean="0">
                <a:solidFill>
                  <a:prstClr val="black"/>
                </a:solidFill>
                <a:latin typeface="Times New Roman" panose="02020603050405020304" pitchFamily="18" charset="0"/>
                <a:cs typeface="Times New Roman" panose="02020603050405020304" pitchFamily="18" charset="0"/>
              </a:rPr>
              <a:t>PREVENTION TRAINING</a:t>
            </a:r>
            <a:endParaRPr lang="en-US" sz="4000" b="1" baseline="0" dirty="0">
              <a:solidFill>
                <a:prstClr val="black"/>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649DB0F1-06FE-F641-8A35-2B4696C3C858}"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2752339080"/>
      </p:ext>
    </p:extLst>
  </p:cSld>
  <p:clrMapOvr>
    <a:overrideClrMapping bg1="lt1" tx1="dk1" bg2="lt2" tx2="dk2" accent1="accent1" accent2="accent2" accent3="accent3" accent4="accent4" accent5="accent5" accent6="accent6" hlink="hlink" folHlink="folHlink"/>
  </p:clrMapOvr>
  <p:transition>
    <p:diamon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0"/>
            <a:ext cx="8153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Examples of Sexual Harassment</a:t>
            </a:r>
          </a:p>
        </p:txBody>
      </p:sp>
      <p:sp>
        <p:nvSpPr>
          <p:cNvPr id="4099" name="Content Placeholder 2"/>
          <p:cNvSpPr>
            <a:spLocks noGrp="1"/>
          </p:cNvSpPr>
          <p:nvPr>
            <p:ph idx="1"/>
          </p:nvPr>
        </p:nvSpPr>
        <p:spPr>
          <a:xfrm>
            <a:off x="1600200" y="1447800"/>
            <a:ext cx="9906000" cy="4572000"/>
          </a:xfrm>
        </p:spPr>
        <p:txBody>
          <a:bodyPr>
            <a:normAutofit/>
          </a:bodyPr>
          <a:lstStyle/>
          <a:p>
            <a:pPr marL="0" indent="0">
              <a:lnSpc>
                <a:spcPct val="100000"/>
              </a:lnSpc>
              <a:spcBef>
                <a:spcPts val="0"/>
              </a:spcBef>
              <a:buNone/>
            </a:pPr>
            <a:r>
              <a:rPr lang="en-US" altLang="en-US" sz="3600" dirty="0"/>
              <a:t>Inappropriate </a:t>
            </a:r>
            <a:r>
              <a:rPr lang="en-US" altLang="en-US" sz="3600" dirty="0" smtClean="0"/>
              <a:t>Conduct:</a:t>
            </a:r>
          </a:p>
          <a:p>
            <a:pPr lvl="2" indent="-514350">
              <a:lnSpc>
                <a:spcPct val="100000"/>
              </a:lnSpc>
              <a:spcBef>
                <a:spcPts val="0"/>
              </a:spcBef>
              <a:buAutoNum type="arabicPeriod"/>
            </a:pPr>
            <a:r>
              <a:rPr lang="en-US" altLang="en-US" sz="3200" dirty="0" smtClean="0">
                <a:latin typeface="Times New Roman" panose="02020603050405020304" pitchFamily="18" charset="0"/>
                <a:cs typeface="Times New Roman" panose="02020603050405020304" pitchFamily="18" charset="0"/>
              </a:rPr>
              <a:t>Verbal (cont’d)</a:t>
            </a:r>
          </a:p>
          <a:p>
            <a:pPr lvl="4" indent="-514350">
              <a:lnSpc>
                <a:spcPct val="100000"/>
              </a:lnSpc>
              <a:spcBef>
                <a:spcPts val="0"/>
              </a:spcBef>
              <a:buFont typeface="+mj-lt"/>
              <a:buAutoNum type="alphaLcPeriod" startAt="7"/>
            </a:pPr>
            <a:r>
              <a:rPr lang="en-US" altLang="en-US" sz="2800" dirty="0" smtClean="0"/>
              <a:t>Unwanted invitations;</a:t>
            </a:r>
          </a:p>
          <a:p>
            <a:pPr lvl="4" indent="-514350">
              <a:lnSpc>
                <a:spcPct val="100000"/>
              </a:lnSpc>
              <a:spcBef>
                <a:spcPts val="0"/>
              </a:spcBef>
              <a:buFont typeface="+mj-lt"/>
              <a:buAutoNum type="alphaLcPeriod" startAt="7"/>
            </a:pPr>
            <a:r>
              <a:rPr lang="en-US" altLang="en-US" sz="2800" dirty="0" smtClean="0"/>
              <a:t>Repeatedly </a:t>
            </a:r>
            <a:r>
              <a:rPr lang="en-US" altLang="en-US" sz="2800" dirty="0"/>
              <a:t>requesting a </a:t>
            </a:r>
            <a:r>
              <a:rPr lang="en-US" altLang="en-US" sz="2800" dirty="0" smtClean="0"/>
              <a:t>date;</a:t>
            </a:r>
          </a:p>
          <a:p>
            <a:pPr lvl="4" indent="-514350">
              <a:lnSpc>
                <a:spcPct val="100000"/>
              </a:lnSpc>
              <a:spcBef>
                <a:spcPts val="0"/>
              </a:spcBef>
              <a:buFont typeface="+mj-lt"/>
              <a:buAutoNum type="alphaLcPeriod" startAt="7"/>
            </a:pPr>
            <a:r>
              <a:rPr lang="en-US" altLang="en-US" sz="2800" dirty="0" smtClean="0"/>
              <a:t>Derogatory comments;</a:t>
            </a:r>
          </a:p>
          <a:p>
            <a:pPr lvl="4" indent="-514350">
              <a:lnSpc>
                <a:spcPct val="100000"/>
              </a:lnSpc>
              <a:spcBef>
                <a:spcPts val="0"/>
              </a:spcBef>
              <a:buFont typeface="+mj-lt"/>
              <a:buAutoNum type="alphaLcPeriod" startAt="7"/>
            </a:pPr>
            <a:r>
              <a:rPr lang="en-US" altLang="en-US" sz="2800" dirty="0" smtClean="0"/>
              <a:t>Constant subtle comments;</a:t>
            </a:r>
          </a:p>
          <a:p>
            <a:pPr lvl="4" indent="-514350">
              <a:lnSpc>
                <a:spcPct val="100000"/>
              </a:lnSpc>
              <a:spcBef>
                <a:spcPts val="0"/>
              </a:spcBef>
              <a:buFont typeface="+mj-lt"/>
              <a:buAutoNum type="alphaLcPeriod" startAt="7"/>
            </a:pPr>
            <a:r>
              <a:rPr lang="en-US" altLang="en-US" sz="2800" dirty="0" smtClean="0"/>
              <a:t>Hostile put-downs based on another’s gender identity;</a:t>
            </a:r>
          </a:p>
          <a:p>
            <a:pPr lvl="4" indent="-514350">
              <a:lnSpc>
                <a:spcPct val="100000"/>
              </a:lnSpc>
              <a:spcBef>
                <a:spcPts val="0"/>
              </a:spcBef>
              <a:buFont typeface="+mj-lt"/>
              <a:buAutoNum type="alphaLcPeriod" startAt="7"/>
            </a:pPr>
            <a:r>
              <a:rPr lang="en-US" altLang="en-US" sz="2800" dirty="0" smtClean="0"/>
              <a:t>Use of nicknames or sexually patronizing terms;</a:t>
            </a:r>
          </a:p>
          <a:p>
            <a:pPr lvl="4" indent="-514350">
              <a:lnSpc>
                <a:spcPct val="100000"/>
              </a:lnSpc>
              <a:spcBef>
                <a:spcPts val="0"/>
              </a:spcBef>
              <a:buFont typeface="+mj-lt"/>
              <a:buAutoNum type="alphaLcPeriod" startAt="7"/>
            </a:pPr>
            <a:r>
              <a:rPr lang="en-US" altLang="en-US" sz="2800" dirty="0" smtClean="0"/>
              <a:t>Whistling.</a:t>
            </a:r>
            <a:r>
              <a:rPr lang="en-US" altLang="en-US" sz="2800" dirty="0"/>
              <a:t>	</a:t>
            </a:r>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30</a:t>
            </a:fld>
            <a:endParaRPr lang="en-US" altLang="en-US" dirty="0"/>
          </a:p>
        </p:txBody>
      </p:sp>
    </p:spTree>
    <p:extLst>
      <p:ext uri="{BB962C8B-B14F-4D97-AF65-F5344CB8AC3E}">
        <p14:creationId xmlns:p14="http://schemas.microsoft.com/office/powerpoint/2010/main" val="3203089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76200"/>
            <a:ext cx="8153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Examples of Sexual Harassment</a:t>
            </a:r>
          </a:p>
        </p:txBody>
      </p:sp>
      <p:sp>
        <p:nvSpPr>
          <p:cNvPr id="4099" name="Content Placeholder 2"/>
          <p:cNvSpPr>
            <a:spLocks noGrp="1"/>
          </p:cNvSpPr>
          <p:nvPr>
            <p:ph idx="1"/>
          </p:nvPr>
        </p:nvSpPr>
        <p:spPr>
          <a:xfrm>
            <a:off x="762000" y="1524000"/>
            <a:ext cx="10820400" cy="5181600"/>
          </a:xfrm>
        </p:spPr>
        <p:txBody>
          <a:bodyPr>
            <a:normAutofit/>
          </a:bodyPr>
          <a:lstStyle/>
          <a:p>
            <a:pPr marL="0" indent="0">
              <a:lnSpc>
                <a:spcPct val="100000"/>
              </a:lnSpc>
              <a:spcBef>
                <a:spcPts val="0"/>
              </a:spcBef>
              <a:buNone/>
            </a:pPr>
            <a:r>
              <a:rPr lang="en-US" altLang="en-US" sz="3600" dirty="0"/>
              <a:t>Inappropriate </a:t>
            </a:r>
            <a:r>
              <a:rPr lang="en-US" altLang="en-US" sz="3600" dirty="0" smtClean="0"/>
              <a:t>Conduct:</a:t>
            </a:r>
          </a:p>
          <a:p>
            <a:pPr marL="857250" lvl="1" indent="-514350">
              <a:lnSpc>
                <a:spcPct val="100000"/>
              </a:lnSpc>
              <a:spcBef>
                <a:spcPts val="0"/>
              </a:spcBef>
              <a:buFont typeface="+mj-lt"/>
              <a:buAutoNum type="arabicPeriod" startAt="2"/>
            </a:pPr>
            <a:r>
              <a:rPr lang="en-US" altLang="en-US" sz="3200" dirty="0" smtClean="0">
                <a:latin typeface="Times New Roman" panose="02020603050405020304" pitchFamily="18" charset="0"/>
                <a:cs typeface="Times New Roman" panose="02020603050405020304" pitchFamily="18" charset="0"/>
              </a:rPr>
              <a:t>Physical</a:t>
            </a:r>
          </a:p>
          <a:p>
            <a:pPr marL="1543050" lvl="3" indent="-514350">
              <a:lnSpc>
                <a:spcPct val="100000"/>
              </a:lnSpc>
              <a:spcBef>
                <a:spcPts val="0"/>
              </a:spcBef>
              <a:buFont typeface="+mj-lt"/>
              <a:buAutoNum type="alphaLcPeriod"/>
            </a:pPr>
            <a:r>
              <a:rPr lang="en-US" altLang="en-US" sz="2800" dirty="0" smtClean="0"/>
              <a:t>Grabbing</a:t>
            </a:r>
            <a:r>
              <a:rPr lang="en-US" altLang="en-US" sz="2800" dirty="0"/>
              <a:t>, patting, or touching a body part, particularly </a:t>
            </a:r>
            <a:r>
              <a:rPr lang="en-US" altLang="en-US" sz="2800" dirty="0" smtClean="0"/>
              <a:t>in </a:t>
            </a:r>
            <a:r>
              <a:rPr lang="en-US" altLang="en-US" sz="2800" dirty="0"/>
              <a:t>an </a:t>
            </a:r>
            <a:r>
              <a:rPr lang="en-US" altLang="en-US" sz="2800" dirty="0" smtClean="0"/>
              <a:t>area </a:t>
            </a:r>
            <a:r>
              <a:rPr lang="en-US" altLang="en-US" sz="2800" dirty="0"/>
              <a:t>that cannot be explained as </a:t>
            </a:r>
            <a:r>
              <a:rPr lang="en-US" altLang="en-US" sz="2800" dirty="0" smtClean="0"/>
              <a:t>innocent;</a:t>
            </a:r>
          </a:p>
          <a:p>
            <a:pPr marL="1543050" lvl="3" indent="-514350">
              <a:lnSpc>
                <a:spcPct val="100000"/>
              </a:lnSpc>
              <a:spcBef>
                <a:spcPts val="0"/>
              </a:spcBef>
              <a:buFont typeface="+mj-lt"/>
              <a:buAutoNum type="alphaLcPeriod"/>
            </a:pPr>
            <a:r>
              <a:rPr lang="en-US" altLang="en-US" sz="2800" dirty="0" smtClean="0"/>
              <a:t>Encroaching </a:t>
            </a:r>
            <a:r>
              <a:rPr lang="en-US" altLang="en-US" sz="2800" dirty="0"/>
              <a:t>upon an employee’s physical </a:t>
            </a:r>
            <a:r>
              <a:rPr lang="en-US" altLang="en-US" sz="2800" dirty="0" smtClean="0"/>
              <a:t>space;</a:t>
            </a:r>
          </a:p>
          <a:p>
            <a:pPr marL="1543050" lvl="3" indent="-514350">
              <a:lnSpc>
                <a:spcPct val="100000"/>
              </a:lnSpc>
              <a:spcBef>
                <a:spcPts val="0"/>
              </a:spcBef>
              <a:buFont typeface="+mj-lt"/>
              <a:buAutoNum type="alphaLcPeriod"/>
            </a:pPr>
            <a:r>
              <a:rPr lang="en-US" altLang="en-US" sz="2800" dirty="0" smtClean="0"/>
              <a:t>Blocking </a:t>
            </a:r>
            <a:r>
              <a:rPr lang="en-US" altLang="en-US" sz="2800" dirty="0"/>
              <a:t>an employee’s movement so that passing </a:t>
            </a:r>
            <a:r>
              <a:rPr lang="en-US" altLang="en-US" sz="2800" dirty="0" smtClean="0"/>
              <a:t>requires brushing </a:t>
            </a:r>
            <a:r>
              <a:rPr lang="en-US" altLang="en-US" sz="2800" dirty="0"/>
              <a:t>up against another </a:t>
            </a:r>
            <a:r>
              <a:rPr lang="en-US" altLang="en-US" sz="2800" dirty="0" smtClean="0"/>
              <a:t>person;</a:t>
            </a:r>
          </a:p>
          <a:p>
            <a:pPr marL="1543050" lvl="3" indent="-514350">
              <a:lnSpc>
                <a:spcPct val="100000"/>
              </a:lnSpc>
              <a:spcBef>
                <a:spcPts val="0"/>
              </a:spcBef>
              <a:buFont typeface="+mj-lt"/>
              <a:buAutoNum type="alphaLcPeriod"/>
            </a:pPr>
            <a:r>
              <a:rPr lang="en-US" altLang="en-US" sz="2800" dirty="0"/>
              <a:t>S</a:t>
            </a:r>
            <a:r>
              <a:rPr lang="en-US" altLang="en-US" sz="2800" dirty="0" smtClean="0"/>
              <a:t>uggesting </a:t>
            </a:r>
            <a:r>
              <a:rPr lang="en-US" altLang="en-US" sz="2800" dirty="0"/>
              <a:t>or requiring an employee to wear sexually </a:t>
            </a:r>
            <a:r>
              <a:rPr lang="en-US" altLang="en-US" sz="2800" dirty="0" smtClean="0"/>
              <a:t>suggestive clothing.</a:t>
            </a:r>
            <a:endParaRPr lang="en-US" altLang="en-US" sz="2800" dirty="0"/>
          </a:p>
          <a:p>
            <a:pPr marL="685800" lvl="2" indent="0">
              <a:buNone/>
            </a:pPr>
            <a:endParaRPr lang="en-US" altLang="en-US" sz="2600" dirty="0">
              <a:latin typeface="Times New Roman" panose="02020603050405020304" pitchFamily="18" charset="0"/>
              <a:cs typeface="Times New Roman" panose="02020603050405020304" pitchFamily="18" charset="0"/>
            </a:endParaRPr>
          </a:p>
          <a:p>
            <a:pPr marL="685800" lvl="2" indent="0">
              <a:buNone/>
            </a:pPr>
            <a:endParaRPr lang="en-US" altLang="en-US" sz="26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31</a:t>
            </a:fld>
            <a:endParaRPr lang="en-US" altLang="en-US" dirty="0"/>
          </a:p>
        </p:txBody>
      </p:sp>
    </p:spTree>
    <p:extLst>
      <p:ext uri="{BB962C8B-B14F-4D97-AF65-F5344CB8AC3E}">
        <p14:creationId xmlns:p14="http://schemas.microsoft.com/office/powerpoint/2010/main" val="4022049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6626"/>
            <a:ext cx="8153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Examples of Sexual Harassment</a:t>
            </a:r>
          </a:p>
        </p:txBody>
      </p:sp>
      <p:sp>
        <p:nvSpPr>
          <p:cNvPr id="4099" name="Content Placeholder 2"/>
          <p:cNvSpPr>
            <a:spLocks noGrp="1"/>
          </p:cNvSpPr>
          <p:nvPr>
            <p:ph idx="1"/>
          </p:nvPr>
        </p:nvSpPr>
        <p:spPr>
          <a:xfrm>
            <a:off x="762000" y="1524000"/>
            <a:ext cx="11125200" cy="5181600"/>
          </a:xfrm>
        </p:spPr>
        <p:txBody>
          <a:bodyPr>
            <a:normAutofit/>
          </a:bodyPr>
          <a:lstStyle/>
          <a:p>
            <a:pPr marL="0" indent="0">
              <a:buNone/>
            </a:pPr>
            <a:r>
              <a:rPr lang="en-US" altLang="en-US" sz="3600" dirty="0"/>
              <a:t>Inappropriate Conduct:</a:t>
            </a:r>
          </a:p>
          <a:p>
            <a:pPr marL="342900" lvl="1" indent="0">
              <a:buNone/>
            </a:pPr>
            <a:r>
              <a:rPr lang="en-US" altLang="en-US" sz="2800" dirty="0" smtClean="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3.	Visual</a:t>
            </a:r>
            <a:endParaRPr lang="en-US" altLang="en-US" sz="3200" dirty="0">
              <a:latin typeface="Times New Roman" panose="02020603050405020304" pitchFamily="18" charset="0"/>
              <a:cs typeface="Times New Roman" panose="02020603050405020304" pitchFamily="18" charset="0"/>
            </a:endParaRPr>
          </a:p>
          <a:p>
            <a:pPr marL="685800" lvl="2" indent="0">
              <a:buNone/>
            </a:pPr>
            <a:r>
              <a:rPr lang="en-US" altLang="en-US" sz="2400" dirty="0" smtClean="0">
                <a:latin typeface="Times New Roman" panose="02020603050405020304" pitchFamily="18" charset="0"/>
                <a:cs typeface="Times New Roman" panose="02020603050405020304" pitchFamily="18" charset="0"/>
              </a:rPr>
              <a:t>	</a:t>
            </a:r>
            <a:r>
              <a:rPr lang="en-US" altLang="en-US" sz="2500" dirty="0" smtClean="0">
                <a:latin typeface="Times New Roman" panose="02020603050405020304" pitchFamily="18" charset="0"/>
                <a:cs typeface="Times New Roman" panose="02020603050405020304" pitchFamily="18" charset="0"/>
              </a:rPr>
              <a:t>a.	</a:t>
            </a:r>
            <a:r>
              <a:rPr lang="en-US" altLang="en-US" sz="2800" dirty="0" smtClean="0"/>
              <a:t>Derogatory gestures;</a:t>
            </a:r>
            <a:endParaRPr lang="en-US" altLang="en-US" sz="2800" dirty="0"/>
          </a:p>
          <a:p>
            <a:pPr marL="685800" lvl="2" indent="0">
              <a:buNone/>
            </a:pPr>
            <a:r>
              <a:rPr lang="en-US" altLang="en-US" sz="2800" dirty="0" smtClean="0"/>
              <a:t>	b.	Forcing </a:t>
            </a:r>
            <a:r>
              <a:rPr lang="en-US" altLang="en-US" sz="2800" dirty="0"/>
              <a:t>employee to observe objectionable </a:t>
            </a:r>
            <a:r>
              <a:rPr lang="en-US" altLang="en-US" sz="2800" dirty="0" smtClean="0"/>
              <a:t>materials </a:t>
            </a:r>
            <a:r>
              <a:rPr lang="en-US" altLang="en-US" sz="2800" dirty="0"/>
              <a:t>of </a:t>
            </a:r>
            <a:r>
              <a:rPr lang="en-US" altLang="en-US" sz="2800" dirty="0" smtClean="0"/>
              <a:t>			a sexual nature </a:t>
            </a:r>
            <a:r>
              <a:rPr lang="en-US" altLang="en-US" sz="2800" dirty="0"/>
              <a:t>in the </a:t>
            </a:r>
            <a:r>
              <a:rPr lang="en-US" altLang="en-US" sz="2800" dirty="0" smtClean="0"/>
              <a:t>workplace;</a:t>
            </a:r>
          </a:p>
          <a:p>
            <a:pPr marL="685800" lvl="2" indent="0">
              <a:buNone/>
            </a:pPr>
            <a:r>
              <a:rPr lang="en-US" altLang="en-US" sz="2800" dirty="0" smtClean="0"/>
              <a:t>	c.	Using </a:t>
            </a:r>
            <a:r>
              <a:rPr lang="en-US" altLang="en-US" sz="2800" dirty="0"/>
              <a:t>sexually suggestive computer screen </a:t>
            </a:r>
            <a:r>
              <a:rPr lang="en-US" altLang="en-US" sz="2800" dirty="0" smtClean="0"/>
              <a:t>savers;</a:t>
            </a:r>
            <a:endParaRPr lang="en-US" altLang="en-US" sz="2800" dirty="0"/>
          </a:p>
          <a:p>
            <a:pPr marL="685800" lvl="2" indent="0">
              <a:buNone/>
            </a:pPr>
            <a:r>
              <a:rPr lang="en-US" altLang="en-US" sz="2800" dirty="0" smtClean="0"/>
              <a:t>	d.	Cartoon </a:t>
            </a:r>
            <a:r>
              <a:rPr lang="en-US" altLang="en-US" sz="2800" dirty="0"/>
              <a:t>or pictures that depict employees of </a:t>
            </a:r>
            <a:r>
              <a:rPr lang="en-US" altLang="en-US" sz="2800" dirty="0" smtClean="0"/>
              <a:t>either </a:t>
            </a:r>
            <a:r>
              <a:rPr lang="en-US" altLang="en-US" sz="2800" dirty="0"/>
              <a:t>sex </a:t>
            </a:r>
            <a:r>
              <a:rPr lang="en-US" altLang="en-US" sz="2800" dirty="0" smtClean="0"/>
              <a:t>			in </a:t>
            </a:r>
            <a:r>
              <a:rPr lang="en-US" altLang="en-US" sz="2800" dirty="0"/>
              <a:t>a </a:t>
            </a:r>
            <a:r>
              <a:rPr lang="en-US" altLang="en-US" sz="2800" dirty="0" smtClean="0"/>
              <a:t>demeaning way;</a:t>
            </a:r>
          </a:p>
          <a:p>
            <a:pPr marL="685800" lvl="2" indent="0">
              <a:buNone/>
            </a:pPr>
            <a:r>
              <a:rPr lang="en-US" altLang="en-US" sz="2800" dirty="0"/>
              <a:t>	</a:t>
            </a:r>
            <a:r>
              <a:rPr lang="en-US" altLang="en-US" sz="2800" dirty="0" smtClean="0"/>
              <a:t>e.	Leering;</a:t>
            </a:r>
          </a:p>
          <a:p>
            <a:pPr marL="685800" lvl="2" indent="0">
              <a:buNone/>
            </a:pPr>
            <a:r>
              <a:rPr lang="en-US" altLang="en-US" sz="2800" dirty="0"/>
              <a:t>	</a:t>
            </a:r>
            <a:r>
              <a:rPr lang="en-US" altLang="en-US" sz="2800" dirty="0" smtClean="0"/>
              <a:t>f.	Suggestive and unwelcome texts or emails.</a:t>
            </a:r>
            <a:endParaRPr lang="en-US" altLang="en-US" sz="2800" dirty="0"/>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32</a:t>
            </a:fld>
            <a:endParaRPr lang="en-US" altLang="en-US" dirty="0"/>
          </a:p>
        </p:txBody>
      </p:sp>
    </p:spTree>
    <p:extLst>
      <p:ext uri="{BB962C8B-B14F-4D97-AF65-F5344CB8AC3E}">
        <p14:creationId xmlns:p14="http://schemas.microsoft.com/office/powerpoint/2010/main" val="18243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Example </a:t>
            </a:r>
            <a:r>
              <a:rPr lang="en-US" sz="3200" b="1" dirty="0" smtClean="0"/>
              <a:t>#1</a:t>
            </a:r>
            <a:endParaRPr lang="en-US" dirty="0"/>
          </a:p>
        </p:txBody>
      </p:sp>
      <p:sp>
        <p:nvSpPr>
          <p:cNvPr id="3" name="Content Placeholder 2"/>
          <p:cNvSpPr>
            <a:spLocks noGrp="1"/>
          </p:cNvSpPr>
          <p:nvPr>
            <p:ph idx="1"/>
          </p:nvPr>
        </p:nvSpPr>
        <p:spPr/>
        <p:txBody>
          <a:bodyPr/>
          <a:lstStyle/>
          <a:p>
            <a:pPr marL="0" indent="0">
              <a:spcAft>
                <a:spcPts val="600"/>
              </a:spcAft>
              <a:buNone/>
            </a:pPr>
            <a:r>
              <a:rPr lang="en-US" sz="3200" dirty="0"/>
              <a:t>Blake, the sole proprietor of Acme Co., has decided to expand and compete for state contracts. Blake hires Jack, an independent contractor, to install a computer network. Jill responds to Blake’s Craigslist ad for an office manager. </a:t>
            </a:r>
          </a:p>
          <a:p>
            <a:pPr marL="0" indent="0">
              <a:spcAft>
                <a:spcPts val="600"/>
              </a:spcAft>
              <a:buNone/>
            </a:pPr>
            <a:r>
              <a:rPr lang="en-US" sz="3200" dirty="0"/>
              <a:t>Blake threatens to sue Jack for breach of contract unless Jack agrees to engage in sexual activity.</a:t>
            </a:r>
          </a:p>
          <a:p>
            <a:pPr marL="0" indent="0">
              <a:spcAft>
                <a:spcPts val="600"/>
              </a:spcAft>
              <a:buNone/>
            </a:pPr>
            <a:r>
              <a:rPr lang="en-US" sz="3200" dirty="0"/>
              <a:t>Blake also tells Jill the job is hers if she agrees to have sex.</a:t>
            </a:r>
          </a:p>
          <a:p>
            <a:endParaRPr lang="en-US" dirty="0"/>
          </a:p>
        </p:txBody>
      </p:sp>
      <p:sp>
        <p:nvSpPr>
          <p:cNvPr id="4" name="Slide Number Placeholder 3"/>
          <p:cNvSpPr>
            <a:spLocks noGrp="1"/>
          </p:cNvSpPr>
          <p:nvPr>
            <p:ph type="sldNum" sz="quarter" idx="12"/>
          </p:nvPr>
        </p:nvSpPr>
        <p:spPr/>
        <p:txBody>
          <a:bodyPr/>
          <a:lstStyle/>
          <a:p>
            <a:fld id="{722EFF5E-2180-404C-AB06-BFD9457ADEC4}" type="slidenum">
              <a:rPr lang="en-US" altLang="en-US" smtClean="0"/>
              <a:pPr/>
              <a:t>33</a:t>
            </a:fld>
            <a:endParaRPr lang="en-US" altLang="en-US" dirty="0"/>
          </a:p>
        </p:txBody>
      </p:sp>
    </p:spTree>
    <p:extLst>
      <p:ext uri="{BB962C8B-B14F-4D97-AF65-F5344CB8AC3E}">
        <p14:creationId xmlns:p14="http://schemas.microsoft.com/office/powerpoint/2010/main" val="2498510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Example </a:t>
            </a:r>
            <a:r>
              <a:rPr lang="en-US" sz="4400" b="1" dirty="0" smtClean="0"/>
              <a:t>#1</a:t>
            </a:r>
            <a:endParaRPr lang="en-US" sz="4400" dirty="0"/>
          </a:p>
        </p:txBody>
      </p:sp>
      <p:sp>
        <p:nvSpPr>
          <p:cNvPr id="3" name="Content Placeholder 2"/>
          <p:cNvSpPr>
            <a:spLocks noGrp="1"/>
          </p:cNvSpPr>
          <p:nvPr>
            <p:ph idx="1"/>
          </p:nvPr>
        </p:nvSpPr>
        <p:spPr/>
        <p:txBody>
          <a:bodyPr/>
          <a:lstStyle/>
          <a:p>
            <a:pPr marL="0" indent="0">
              <a:buNone/>
            </a:pPr>
            <a:r>
              <a:rPr lang="en-US" sz="2800" b="1" dirty="0"/>
              <a:t>Choose the best answer</a:t>
            </a:r>
            <a:r>
              <a:rPr lang="en-US" sz="2800" dirty="0"/>
              <a:t>:</a:t>
            </a:r>
          </a:p>
          <a:p>
            <a:pPr marL="0" indent="0">
              <a:buNone/>
            </a:pPr>
            <a:endParaRPr lang="en-US" sz="2800" dirty="0"/>
          </a:p>
          <a:p>
            <a:pPr marL="514350" indent="-514350">
              <a:buClr>
                <a:schemeClr val="tx1"/>
              </a:buClr>
              <a:buFont typeface="+mj-lt"/>
              <a:buAutoNum type="alphaUcPeriod"/>
            </a:pPr>
            <a:r>
              <a:rPr lang="en-US" sz="2800" dirty="0"/>
              <a:t>Jack can’t sue Blake because he is an independent contractor.</a:t>
            </a:r>
          </a:p>
          <a:p>
            <a:pPr marL="514350" indent="-514350">
              <a:buClr>
                <a:schemeClr val="tx1"/>
              </a:buClr>
              <a:buFont typeface="+mj-lt"/>
              <a:buAutoNum type="alphaUcPeriod"/>
            </a:pPr>
            <a:r>
              <a:rPr lang="en-US" sz="2800" dirty="0"/>
              <a:t>Jill can’t sue Blake because Acme Co. has fewer than five employees.</a:t>
            </a:r>
          </a:p>
          <a:p>
            <a:pPr marL="514350" indent="-514350">
              <a:buClr>
                <a:schemeClr val="tx1"/>
              </a:buClr>
              <a:buFont typeface="+mj-lt"/>
              <a:buAutoNum type="alphaUcPeriod"/>
            </a:pPr>
            <a:r>
              <a:rPr lang="en-US" sz="2800" dirty="0"/>
              <a:t>Jack can’t sue Blake because he is a man.</a:t>
            </a:r>
          </a:p>
          <a:p>
            <a:pPr marL="514350" indent="-514350">
              <a:buClr>
                <a:schemeClr val="tx1"/>
              </a:buClr>
              <a:buFont typeface="+mj-lt"/>
              <a:buAutoNum type="alphaUcPeriod"/>
            </a:pPr>
            <a:r>
              <a:rPr lang="en-US" sz="2800" dirty="0"/>
              <a:t>Jack and Jill can sue Blake for quid pro quo sexual harassment.</a:t>
            </a:r>
          </a:p>
          <a:p>
            <a:pPr marL="514350" indent="-514350">
              <a:buClr>
                <a:schemeClr val="tx1"/>
              </a:buClr>
              <a:buFont typeface="+mj-lt"/>
              <a:buAutoNum type="alphaUcPeriod"/>
            </a:pPr>
            <a:r>
              <a:rPr lang="en-US" sz="2800" dirty="0"/>
              <a:t>Jack can sue Blake for quid pro quo sexual harassment but Jill cannot.</a:t>
            </a:r>
          </a:p>
          <a:p>
            <a:endParaRPr lang="en-US" dirty="0"/>
          </a:p>
        </p:txBody>
      </p:sp>
      <p:sp>
        <p:nvSpPr>
          <p:cNvPr id="4" name="Slide Number Placeholder 3"/>
          <p:cNvSpPr>
            <a:spLocks noGrp="1"/>
          </p:cNvSpPr>
          <p:nvPr>
            <p:ph type="sldNum" sz="quarter" idx="12"/>
          </p:nvPr>
        </p:nvSpPr>
        <p:spPr/>
        <p:txBody>
          <a:bodyPr/>
          <a:lstStyle/>
          <a:p>
            <a:fld id="{722EFF5E-2180-404C-AB06-BFD9457ADEC4}" type="slidenum">
              <a:rPr lang="en-US" altLang="en-US" smtClean="0"/>
              <a:pPr/>
              <a:t>34</a:t>
            </a:fld>
            <a:endParaRPr lang="en-US" altLang="en-US" dirty="0"/>
          </a:p>
        </p:txBody>
      </p:sp>
    </p:spTree>
    <p:extLst>
      <p:ext uri="{BB962C8B-B14F-4D97-AF65-F5344CB8AC3E}">
        <p14:creationId xmlns:p14="http://schemas.microsoft.com/office/powerpoint/2010/main" val="3053926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Example </a:t>
            </a:r>
            <a:r>
              <a:rPr lang="en-US" sz="4400" b="1" dirty="0" smtClean="0"/>
              <a:t>#1 Answer</a:t>
            </a:r>
            <a:endParaRPr lang="en-US" sz="4400" dirty="0"/>
          </a:p>
        </p:txBody>
      </p:sp>
      <p:sp>
        <p:nvSpPr>
          <p:cNvPr id="3" name="Content Placeholder 2"/>
          <p:cNvSpPr>
            <a:spLocks noGrp="1"/>
          </p:cNvSpPr>
          <p:nvPr>
            <p:ph idx="1"/>
          </p:nvPr>
        </p:nvSpPr>
        <p:spPr/>
        <p:txBody>
          <a:bodyPr/>
          <a:lstStyle/>
          <a:p>
            <a:pPr marL="0" indent="0">
              <a:buClr>
                <a:schemeClr val="tx1"/>
              </a:buClr>
              <a:buNone/>
            </a:pPr>
            <a:r>
              <a:rPr lang="en-US" sz="2800" dirty="0">
                <a:solidFill>
                  <a:srgbClr val="00B0F0"/>
                </a:solidFill>
              </a:rPr>
              <a:t>D. </a:t>
            </a:r>
          </a:p>
          <a:p>
            <a:pPr marL="0" indent="0">
              <a:buClr>
                <a:schemeClr val="tx1"/>
              </a:buClr>
              <a:buNone/>
            </a:pPr>
            <a:endParaRPr lang="en-US" sz="2800" dirty="0"/>
          </a:p>
          <a:p>
            <a:pPr marL="0" indent="0">
              <a:buClr>
                <a:schemeClr val="tx1"/>
              </a:buClr>
              <a:buNone/>
            </a:pPr>
            <a:r>
              <a:rPr lang="en-US" sz="2800" dirty="0"/>
              <a:t>Jack and Jill can sue Blake for quid pro quo sexual harassment.</a:t>
            </a:r>
          </a:p>
          <a:p>
            <a:pPr marL="0" indent="0">
              <a:buNone/>
            </a:pPr>
            <a:endParaRPr lang="en-US" dirty="0"/>
          </a:p>
        </p:txBody>
      </p:sp>
      <p:sp>
        <p:nvSpPr>
          <p:cNvPr id="4" name="Slide Number Placeholder 3"/>
          <p:cNvSpPr>
            <a:spLocks noGrp="1"/>
          </p:cNvSpPr>
          <p:nvPr>
            <p:ph type="sldNum" sz="quarter" idx="12"/>
          </p:nvPr>
        </p:nvSpPr>
        <p:spPr/>
        <p:txBody>
          <a:bodyPr/>
          <a:lstStyle/>
          <a:p>
            <a:fld id="{722EFF5E-2180-404C-AB06-BFD9457ADEC4}" type="slidenum">
              <a:rPr lang="en-US" altLang="en-US" smtClean="0"/>
              <a:pPr/>
              <a:t>35</a:t>
            </a:fld>
            <a:endParaRPr lang="en-US" altLang="en-US" dirty="0"/>
          </a:p>
        </p:txBody>
      </p:sp>
    </p:spTree>
    <p:extLst>
      <p:ext uri="{BB962C8B-B14F-4D97-AF65-F5344CB8AC3E}">
        <p14:creationId xmlns:p14="http://schemas.microsoft.com/office/powerpoint/2010/main" val="3454883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Times New Roman" panose="02020603050405020304" pitchFamily="18" charset="0"/>
                <a:cs typeface="Times New Roman" panose="02020603050405020304" pitchFamily="18" charset="0"/>
              </a:rPr>
              <a:t>Example #2</a:t>
            </a:r>
            <a:endParaRPr lang="en-US" sz="4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762000" y="1524000"/>
            <a:ext cx="10363200" cy="4343400"/>
          </a:xfrm>
        </p:spPr>
        <p:txBody>
          <a:bodyPr>
            <a:normAutofit/>
          </a:bodyPr>
          <a:lstStyle/>
          <a:p>
            <a:pPr marL="0" indent="0">
              <a:buNone/>
            </a:pPr>
            <a:r>
              <a:rPr lang="en-US" sz="3200" dirty="0" smtClean="0"/>
              <a:t>Assistant Manager, Martin, took his secretary, Sally, out on a date. Afterwards, Sally told Martin that she did not want to see him outside of work again. Martin was upset but tried to maintain a good relationship with her by smiling, saying hello, and speaking with her and other employees. Sally asked Martin to leave her alone and told the Manager that Martin was harassing her. </a:t>
            </a:r>
          </a:p>
          <a:p>
            <a:pPr marL="0" indent="0">
              <a:buNone/>
            </a:pPr>
            <a:endParaRPr lang="en-US" sz="3200" dirty="0" smtClean="0"/>
          </a:p>
          <a:p>
            <a:pPr marL="0" indent="0">
              <a:buNone/>
            </a:pPr>
            <a:r>
              <a:rPr lang="en-US" sz="3200" dirty="0" smtClean="0"/>
              <a:t>Does Sally have a claim for Sexual Harassment?</a:t>
            </a:r>
            <a:endParaRPr lang="en-US" sz="3200" dirty="0"/>
          </a:p>
        </p:txBody>
      </p:sp>
    </p:spTree>
    <p:extLst>
      <p:ext uri="{BB962C8B-B14F-4D97-AF65-F5344CB8AC3E}">
        <p14:creationId xmlns:p14="http://schemas.microsoft.com/office/powerpoint/2010/main" val="35654189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Times New Roman" panose="02020603050405020304" pitchFamily="18" charset="0"/>
                <a:cs typeface="Times New Roman" panose="02020603050405020304" pitchFamily="18" charset="0"/>
              </a:rPr>
              <a:t>Example #2 Answer</a:t>
            </a:r>
            <a:endParaRPr lang="en-US" sz="4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685800" y="1752600"/>
            <a:ext cx="10591800" cy="4343400"/>
          </a:xfrm>
        </p:spPr>
        <p:txBody>
          <a:bodyPr>
            <a:normAutofit/>
          </a:bodyPr>
          <a:lstStyle/>
          <a:p>
            <a:pPr marL="0" indent="0">
              <a:buNone/>
            </a:pPr>
            <a:r>
              <a:rPr lang="en-US" sz="3800" dirty="0">
                <a:latin typeface="Times New Roman" panose="02020603050405020304" pitchFamily="18" charset="0"/>
                <a:cs typeface="Times New Roman" panose="02020603050405020304" pitchFamily="18" charset="0"/>
              </a:rPr>
              <a:t>Does </a:t>
            </a:r>
            <a:r>
              <a:rPr lang="en-US" sz="3800" dirty="0" smtClean="0">
                <a:latin typeface="Times New Roman" panose="02020603050405020304" pitchFamily="18" charset="0"/>
                <a:cs typeface="Times New Roman" panose="02020603050405020304" pitchFamily="18" charset="0"/>
              </a:rPr>
              <a:t>Sally </a:t>
            </a:r>
            <a:r>
              <a:rPr lang="en-US" sz="3800" dirty="0">
                <a:latin typeface="Times New Roman" panose="02020603050405020304" pitchFamily="18" charset="0"/>
                <a:cs typeface="Times New Roman" panose="02020603050405020304" pitchFamily="18" charset="0"/>
              </a:rPr>
              <a:t>have a claim for Sexual Harassment?</a:t>
            </a:r>
          </a:p>
          <a:p>
            <a:pPr lvl="2"/>
            <a:r>
              <a:rPr lang="en-US" sz="3600" dirty="0">
                <a:latin typeface="Times New Roman" panose="02020603050405020304" pitchFamily="18" charset="0"/>
                <a:cs typeface="Times New Roman" panose="02020603050405020304" pitchFamily="18" charset="0"/>
              </a:rPr>
              <a:t>Most likely no </a:t>
            </a:r>
          </a:p>
          <a:p>
            <a:pPr lvl="3"/>
            <a:r>
              <a:rPr lang="en-US" sz="2400" dirty="0">
                <a:latin typeface="Times New Roman" panose="02020603050405020304" pitchFamily="18" charset="0"/>
                <a:cs typeface="Times New Roman" panose="02020603050405020304" pitchFamily="18" charset="0"/>
              </a:rPr>
              <a:t>A reasonable person would not </a:t>
            </a:r>
            <a:r>
              <a:rPr lang="en-US" sz="2400" dirty="0" smtClean="0">
                <a:latin typeface="Times New Roman" panose="02020603050405020304" pitchFamily="18" charset="0"/>
                <a:cs typeface="Times New Roman" panose="02020603050405020304" pitchFamily="18" charset="0"/>
              </a:rPr>
              <a:t>find Martin’s </a:t>
            </a:r>
            <a:r>
              <a:rPr lang="en-US" sz="2400" dirty="0">
                <a:latin typeface="Times New Roman" panose="02020603050405020304" pitchFamily="18" charset="0"/>
                <a:cs typeface="Times New Roman" panose="02020603050405020304" pitchFamily="18" charset="0"/>
              </a:rPr>
              <a:t>conduct to be pervasive and severe to become harassment </a:t>
            </a:r>
            <a:r>
              <a:rPr lang="en-US" sz="2400" dirty="0" smtClean="0">
                <a:latin typeface="Times New Roman" panose="02020603050405020304" pitchFamily="18" charset="0"/>
                <a:cs typeface="Times New Roman" panose="02020603050405020304" pitchFamily="18" charset="0"/>
              </a:rPr>
              <a:t>because </a:t>
            </a:r>
            <a:r>
              <a:rPr lang="en-US" sz="2400" dirty="0">
                <a:latin typeface="Times New Roman" panose="02020603050405020304" pitchFamily="18" charset="0"/>
                <a:cs typeface="Times New Roman" panose="02020603050405020304" pitchFamily="18" charset="0"/>
              </a:rPr>
              <a:t>he appears to be acting in a professional manner to all employees</a:t>
            </a:r>
          </a:p>
        </p:txBody>
      </p:sp>
      <p:pic>
        <p:nvPicPr>
          <p:cNvPr id="4" name="Picture 3"/>
          <p:cNvPicPr>
            <a:picLocks noChangeAspect="1"/>
          </p:cNvPicPr>
          <p:nvPr/>
        </p:nvPicPr>
        <p:blipFill>
          <a:blip r:embed="rId2"/>
          <a:stretch>
            <a:fillRect/>
          </a:stretch>
        </p:blipFill>
        <p:spPr>
          <a:xfrm>
            <a:off x="4572001" y="4191001"/>
            <a:ext cx="2447926" cy="2447926"/>
          </a:xfrm>
          <a:prstGeom prst="rect">
            <a:avLst/>
          </a:prstGeom>
        </p:spPr>
      </p:pic>
    </p:spTree>
    <p:extLst>
      <p:ext uri="{BB962C8B-B14F-4D97-AF65-F5344CB8AC3E}">
        <p14:creationId xmlns:p14="http://schemas.microsoft.com/office/powerpoint/2010/main" val="320457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2286000" y="2438400"/>
            <a:ext cx="7772400" cy="1143000"/>
          </a:xfrm>
        </p:spPr>
        <p:txBody>
          <a:bodyPr>
            <a:noAutofit/>
          </a:bodyPr>
          <a:lstStyle/>
          <a:p>
            <a:r>
              <a:rPr lang="en-US" altLang="en-US" sz="4400" b="1" dirty="0">
                <a:latin typeface="Times New Roman" panose="02020603050405020304" pitchFamily="18" charset="0"/>
                <a:cs typeface="Times New Roman" panose="02020603050405020304" pitchFamily="18" charset="0"/>
              </a:rPr>
              <a:t>Part 2: </a:t>
            </a:r>
            <a:br>
              <a:rPr lang="en-US" altLang="en-US" sz="4400" b="1" dirty="0">
                <a:latin typeface="Times New Roman" panose="02020603050405020304" pitchFamily="18" charset="0"/>
                <a:cs typeface="Times New Roman" panose="02020603050405020304" pitchFamily="18" charset="0"/>
              </a:rPr>
            </a:br>
            <a:r>
              <a:rPr lang="en-US" altLang="en-US" sz="4400" b="1" dirty="0">
                <a:latin typeface="Times New Roman" panose="02020603050405020304" pitchFamily="18" charset="0"/>
                <a:cs typeface="Times New Roman" panose="02020603050405020304" pitchFamily="18" charset="0"/>
              </a:rPr>
              <a:t>Investigation &amp; Liability</a:t>
            </a:r>
          </a:p>
        </p:txBody>
      </p:sp>
      <p:sp>
        <p:nvSpPr>
          <p:cNvPr id="6" name="Slide Number Placeholder 5"/>
          <p:cNvSpPr>
            <a:spLocks noGrp="1"/>
          </p:cNvSpPr>
          <p:nvPr>
            <p:ph type="sldNum" sz="quarter" idx="12"/>
          </p:nvPr>
        </p:nvSpPr>
        <p:spPr/>
        <p:txBody>
          <a:bodyPr/>
          <a:lstStyle/>
          <a:p>
            <a:fld id="{722EFF5E-2180-404C-AB06-BFD9457ADEC4}" type="slidenum">
              <a:rPr lang="en-US" altLang="en-US" smtClean="0"/>
              <a:pPr/>
              <a:t>38</a:t>
            </a:fld>
            <a:endParaRPr lang="en-US" altLang="en-US" dirty="0"/>
          </a:p>
        </p:txBody>
      </p:sp>
    </p:spTree>
    <p:extLst>
      <p:ext uri="{BB962C8B-B14F-4D97-AF65-F5344CB8AC3E}">
        <p14:creationId xmlns:p14="http://schemas.microsoft.com/office/powerpoint/2010/main" val="529387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True or False</a:t>
            </a:r>
            <a:endParaRPr lang="en-US" sz="4400" b="1" dirty="0"/>
          </a:p>
        </p:txBody>
      </p:sp>
      <p:sp>
        <p:nvSpPr>
          <p:cNvPr id="3" name="Content Placeholder 2"/>
          <p:cNvSpPr>
            <a:spLocks noGrp="1"/>
          </p:cNvSpPr>
          <p:nvPr>
            <p:ph idx="1"/>
          </p:nvPr>
        </p:nvSpPr>
        <p:spPr/>
        <p:txBody>
          <a:bodyPr/>
          <a:lstStyle/>
          <a:p>
            <a:pPr marL="457200" indent="-457200">
              <a:buFont typeface="+mj-lt"/>
              <a:buAutoNum type="arabicPeriod"/>
            </a:pPr>
            <a:r>
              <a:rPr lang="en-US" sz="3200" dirty="0"/>
              <a:t>The DFEH can seek injunctive relief to compel employers to take all reasonable steps to prevent unlawful discrimination without proving an underlying violation </a:t>
            </a:r>
            <a:r>
              <a:rPr lang="en-US" sz="3200" dirty="0" smtClean="0"/>
              <a:t>of </a:t>
            </a:r>
            <a:r>
              <a:rPr lang="en-US" sz="3200" dirty="0"/>
              <a:t>FEHA. </a:t>
            </a:r>
            <a:r>
              <a:rPr lang="en-US" sz="3200" dirty="0" smtClean="0"/>
              <a:t>True/False</a:t>
            </a:r>
          </a:p>
          <a:p>
            <a:pPr marL="0" indent="0">
              <a:buNone/>
            </a:pPr>
            <a:endParaRPr lang="en-US" sz="3200" dirty="0"/>
          </a:p>
          <a:p>
            <a:pPr marL="514350" indent="-514350">
              <a:buFont typeface="+mj-lt"/>
              <a:buAutoNum type="arabicPeriod" startAt="2"/>
            </a:pPr>
            <a:r>
              <a:rPr lang="en-US" sz="3200" dirty="0"/>
              <a:t>The employer’s duty to take immediate, effective action in response to a claim of sexual harassment only applies where there is a credible report or threat of unwanted physical contact. True/False</a:t>
            </a:r>
          </a:p>
          <a:p>
            <a:endParaRPr lang="en-US" dirty="0"/>
          </a:p>
        </p:txBody>
      </p:sp>
      <p:sp>
        <p:nvSpPr>
          <p:cNvPr id="4" name="Slide Number Placeholder 3"/>
          <p:cNvSpPr>
            <a:spLocks noGrp="1"/>
          </p:cNvSpPr>
          <p:nvPr>
            <p:ph type="sldNum" sz="quarter" idx="12"/>
          </p:nvPr>
        </p:nvSpPr>
        <p:spPr/>
        <p:txBody>
          <a:bodyPr/>
          <a:lstStyle/>
          <a:p>
            <a:fld id="{722EFF5E-2180-404C-AB06-BFD9457ADEC4}" type="slidenum">
              <a:rPr lang="en-US" altLang="en-US" smtClean="0"/>
              <a:pPr/>
              <a:t>39</a:t>
            </a:fld>
            <a:endParaRPr lang="en-US" altLang="en-US" dirty="0"/>
          </a:p>
        </p:txBody>
      </p:sp>
    </p:spTree>
    <p:extLst>
      <p:ext uri="{BB962C8B-B14F-4D97-AF65-F5344CB8AC3E}">
        <p14:creationId xmlns:p14="http://schemas.microsoft.com/office/powerpoint/2010/main" val="2953619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2590800"/>
            <a:ext cx="7772400" cy="1143000"/>
          </a:xfrm>
        </p:spPr>
        <p:txBody>
          <a:bodyPr>
            <a:noAutofit/>
          </a:bodyPr>
          <a:lstStyle/>
          <a:p>
            <a:r>
              <a:rPr lang="en-US" altLang="en-US" sz="4600" b="1" dirty="0">
                <a:latin typeface="Times New Roman" panose="02020603050405020304" pitchFamily="18" charset="0"/>
                <a:cs typeface="Times New Roman" panose="02020603050405020304" pitchFamily="18" charset="0"/>
              </a:rPr>
              <a:t>Part 1: </a:t>
            </a:r>
            <a:br>
              <a:rPr lang="en-US" altLang="en-US" sz="4600" b="1" dirty="0">
                <a:latin typeface="Times New Roman" panose="02020603050405020304" pitchFamily="18" charset="0"/>
                <a:cs typeface="Times New Roman" panose="02020603050405020304" pitchFamily="18" charset="0"/>
              </a:rPr>
            </a:br>
            <a:r>
              <a:rPr lang="en-US" altLang="en-US" sz="4600" b="1" dirty="0">
                <a:latin typeface="Times New Roman" panose="02020603050405020304" pitchFamily="18" charset="0"/>
                <a:cs typeface="Times New Roman" panose="02020603050405020304" pitchFamily="18" charset="0"/>
              </a:rPr>
              <a:t>The Basics</a:t>
            </a:r>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4</a:t>
            </a:fld>
            <a:endParaRPr lang="en-US" altLang="en-US" dirty="0"/>
          </a:p>
        </p:txBody>
      </p:sp>
    </p:spTree>
    <p:extLst>
      <p:ext uri="{BB962C8B-B14F-4D97-AF65-F5344CB8AC3E}">
        <p14:creationId xmlns:p14="http://schemas.microsoft.com/office/powerpoint/2010/main" val="1519291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Answers</a:t>
            </a:r>
            <a:endParaRPr lang="en-US" sz="4400" b="1" dirty="0"/>
          </a:p>
        </p:txBody>
      </p:sp>
      <p:sp>
        <p:nvSpPr>
          <p:cNvPr id="3" name="Content Placeholder 2"/>
          <p:cNvSpPr>
            <a:spLocks noGrp="1"/>
          </p:cNvSpPr>
          <p:nvPr>
            <p:ph idx="1"/>
          </p:nvPr>
        </p:nvSpPr>
        <p:spPr/>
        <p:txBody>
          <a:bodyPr/>
          <a:lstStyle/>
          <a:p>
            <a:pPr marL="457200" indent="-457200">
              <a:buFont typeface="+mj-lt"/>
              <a:buAutoNum type="arabicPeriod"/>
            </a:pPr>
            <a:r>
              <a:rPr lang="en-US" sz="3200" dirty="0"/>
              <a:t>The DFEH can seek injunctive relief to compel employers to take all reasonable steps to prevent unlawful discrimination without proving an underlying violation </a:t>
            </a:r>
            <a:r>
              <a:rPr lang="en-US" sz="3200" dirty="0" smtClean="0"/>
              <a:t>of </a:t>
            </a:r>
            <a:r>
              <a:rPr lang="en-US" sz="3200" dirty="0"/>
              <a:t>FEHA. </a:t>
            </a:r>
            <a:r>
              <a:rPr lang="en-US" sz="3200" dirty="0" smtClean="0">
                <a:solidFill>
                  <a:schemeClr val="accent1">
                    <a:lumMod val="50000"/>
                  </a:schemeClr>
                </a:solidFill>
              </a:rPr>
              <a:t>TRUE</a:t>
            </a:r>
          </a:p>
          <a:p>
            <a:pPr marL="0" indent="0">
              <a:buNone/>
            </a:pPr>
            <a:endParaRPr lang="en-US" sz="3200" dirty="0">
              <a:solidFill>
                <a:schemeClr val="accent1">
                  <a:lumMod val="50000"/>
                </a:schemeClr>
              </a:solidFill>
            </a:endParaRPr>
          </a:p>
          <a:p>
            <a:pPr marL="514350" indent="-514350">
              <a:buFont typeface="+mj-lt"/>
              <a:buAutoNum type="arabicPeriod" startAt="2"/>
            </a:pPr>
            <a:r>
              <a:rPr lang="en-US" sz="3200" dirty="0"/>
              <a:t>The employer’s duty to take immediate, effective action in response to a claim of sexual harassment only applies where there is a credible report or threat of unwanted physical contact. </a:t>
            </a:r>
            <a:r>
              <a:rPr lang="en-US" sz="3200" dirty="0">
                <a:solidFill>
                  <a:schemeClr val="accent1">
                    <a:lumMod val="50000"/>
                  </a:schemeClr>
                </a:solidFill>
              </a:rPr>
              <a:t>FALSE</a:t>
            </a:r>
          </a:p>
          <a:p>
            <a:endParaRPr lang="en-US" dirty="0"/>
          </a:p>
        </p:txBody>
      </p:sp>
      <p:sp>
        <p:nvSpPr>
          <p:cNvPr id="4" name="Slide Number Placeholder 3"/>
          <p:cNvSpPr>
            <a:spLocks noGrp="1"/>
          </p:cNvSpPr>
          <p:nvPr>
            <p:ph type="sldNum" sz="quarter" idx="12"/>
          </p:nvPr>
        </p:nvSpPr>
        <p:spPr/>
        <p:txBody>
          <a:bodyPr/>
          <a:lstStyle/>
          <a:p>
            <a:fld id="{722EFF5E-2180-404C-AB06-BFD9457ADEC4}" type="slidenum">
              <a:rPr lang="en-US" altLang="en-US" smtClean="0"/>
              <a:pPr/>
              <a:t>40</a:t>
            </a:fld>
            <a:endParaRPr lang="en-US" altLang="en-US" dirty="0"/>
          </a:p>
        </p:txBody>
      </p:sp>
    </p:spTree>
    <p:extLst>
      <p:ext uri="{BB962C8B-B14F-4D97-AF65-F5344CB8AC3E}">
        <p14:creationId xmlns:p14="http://schemas.microsoft.com/office/powerpoint/2010/main" val="1330996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0"/>
            <a:ext cx="7772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Investigation </a:t>
            </a:r>
          </a:p>
        </p:txBody>
      </p:sp>
      <p:sp>
        <p:nvSpPr>
          <p:cNvPr id="4099" name="Content Placeholder 2"/>
          <p:cNvSpPr>
            <a:spLocks noGrp="1"/>
          </p:cNvSpPr>
          <p:nvPr>
            <p:ph idx="1"/>
          </p:nvPr>
        </p:nvSpPr>
        <p:spPr>
          <a:xfrm>
            <a:off x="685800" y="1295400"/>
            <a:ext cx="10896600" cy="5181600"/>
          </a:xfrm>
        </p:spPr>
        <p:txBody>
          <a:bodyPr>
            <a:noAutofit/>
          </a:bodyPr>
          <a:lstStyle/>
          <a:p>
            <a:pPr marL="0" indent="0">
              <a:buNone/>
            </a:pPr>
            <a:r>
              <a:rPr lang="en-US" altLang="en-US" sz="3600" dirty="0" smtClean="0"/>
              <a:t>Employer’s Duty</a:t>
            </a:r>
            <a:endParaRPr lang="en-US" altLang="en-US" sz="3600" dirty="0"/>
          </a:p>
          <a:p>
            <a:pPr marL="514350" indent="-514350">
              <a:buFont typeface="+mj-lt"/>
              <a:buAutoNum type="arabicPeriod"/>
            </a:pPr>
            <a:r>
              <a:rPr lang="en-US" altLang="en-US" sz="3200" dirty="0" smtClean="0"/>
              <a:t>Employers have a duty to investigate accusations/complaints.</a:t>
            </a:r>
          </a:p>
          <a:p>
            <a:pPr marL="1200150" lvl="2" indent="-514350">
              <a:lnSpc>
                <a:spcPct val="100000"/>
              </a:lnSpc>
              <a:spcBef>
                <a:spcPts val="0"/>
              </a:spcBef>
              <a:buFont typeface="+mj-lt"/>
              <a:buAutoNum type="alphaLcPeriod"/>
            </a:pPr>
            <a:r>
              <a:rPr lang="en-US" altLang="en-US" sz="2800" dirty="0" smtClean="0"/>
              <a:t>Regardless if the employee wishes to make or proceed with a formal complaint. Includes informal complaints</a:t>
            </a:r>
            <a:r>
              <a:rPr lang="en-US" altLang="en-US" sz="1100" dirty="0" smtClean="0"/>
              <a:t>.</a:t>
            </a:r>
            <a:r>
              <a:rPr lang="en-US" altLang="en-US" sz="1100" dirty="0"/>
              <a:t> 	</a:t>
            </a:r>
            <a:endParaRPr lang="en-US" altLang="en-US" sz="1100" dirty="0" smtClean="0"/>
          </a:p>
          <a:p>
            <a:pPr marL="514350" indent="-514350">
              <a:buFont typeface="+mj-lt"/>
              <a:buAutoNum type="arabicPeriod"/>
            </a:pPr>
            <a:r>
              <a:rPr lang="en-US" altLang="en-US" sz="3200" dirty="0"/>
              <a:t>Situations that trigger a duty to investigate without complaint:</a:t>
            </a:r>
          </a:p>
          <a:p>
            <a:pPr marL="0" lvl="2" indent="0">
              <a:lnSpc>
                <a:spcPct val="100000"/>
              </a:lnSpc>
              <a:spcBef>
                <a:spcPts val="0"/>
              </a:spcBef>
              <a:buNone/>
            </a:pPr>
            <a:r>
              <a:rPr lang="en-US" altLang="en-US" sz="2000" dirty="0"/>
              <a:t>	</a:t>
            </a:r>
            <a:r>
              <a:rPr lang="en-US" altLang="en-US" sz="2800" dirty="0"/>
              <a:t>a.</a:t>
            </a:r>
            <a:r>
              <a:rPr lang="en-US" altLang="en-US" sz="2000" dirty="0"/>
              <a:t>	</a:t>
            </a:r>
            <a:r>
              <a:rPr lang="en-US" altLang="en-US" sz="2800" dirty="0"/>
              <a:t>Civil lawsuit alleging sexual harassment;</a:t>
            </a:r>
          </a:p>
          <a:p>
            <a:pPr marL="0" lvl="2" indent="0">
              <a:lnSpc>
                <a:spcPct val="100000"/>
              </a:lnSpc>
              <a:spcBef>
                <a:spcPts val="0"/>
              </a:spcBef>
              <a:buNone/>
            </a:pPr>
            <a:r>
              <a:rPr lang="en-US" altLang="en-US" sz="2800" dirty="0"/>
              <a:t>	b.	Charge of sexual harassment from a government agency;</a:t>
            </a:r>
          </a:p>
          <a:p>
            <a:pPr marL="0" lvl="2" indent="0">
              <a:lnSpc>
                <a:spcPct val="100000"/>
              </a:lnSpc>
              <a:spcBef>
                <a:spcPts val="0"/>
              </a:spcBef>
              <a:buNone/>
            </a:pPr>
            <a:r>
              <a:rPr lang="en-US" altLang="en-US" sz="2800" dirty="0"/>
              <a:t>	c.	Subtle complaints or remarks;</a:t>
            </a:r>
          </a:p>
          <a:p>
            <a:pPr marL="0" lvl="2" indent="0">
              <a:lnSpc>
                <a:spcPct val="100000"/>
              </a:lnSpc>
              <a:spcBef>
                <a:spcPts val="0"/>
              </a:spcBef>
              <a:buNone/>
            </a:pPr>
            <a:r>
              <a:rPr lang="en-US" altLang="en-US" sz="2800" dirty="0"/>
              <a:t>	d.	Observation by a co-worker, supervisor or other person;</a:t>
            </a:r>
          </a:p>
          <a:p>
            <a:pPr marL="0" lvl="2" indent="0">
              <a:lnSpc>
                <a:spcPct val="100000"/>
              </a:lnSpc>
              <a:spcBef>
                <a:spcPts val="0"/>
              </a:spcBef>
              <a:buNone/>
            </a:pPr>
            <a:r>
              <a:rPr lang="en-US" altLang="en-US" sz="2800" dirty="0"/>
              <a:t>	e.	Anonymous  message or note of occurrence; or</a:t>
            </a:r>
          </a:p>
          <a:p>
            <a:pPr marL="0" lvl="2" indent="0">
              <a:lnSpc>
                <a:spcPct val="100000"/>
              </a:lnSpc>
              <a:spcBef>
                <a:spcPts val="0"/>
              </a:spcBef>
              <a:buNone/>
            </a:pPr>
            <a:r>
              <a:rPr lang="en-US" altLang="en-US" sz="2800" dirty="0"/>
              <a:t>	f.	 Knowledge of sexual harassment.</a:t>
            </a:r>
          </a:p>
          <a:p>
            <a:pPr marL="1828800" lvl="4" indent="-457200">
              <a:lnSpc>
                <a:spcPct val="100000"/>
              </a:lnSpc>
              <a:spcBef>
                <a:spcPts val="0"/>
              </a:spcBef>
              <a:buAutoNum type="alphaLcPeriod"/>
            </a:pPr>
            <a:endParaRPr lang="en-US" altLang="en-US" sz="2800" dirty="0"/>
          </a:p>
          <a:p>
            <a:pPr marL="1371600" lvl="4" indent="0">
              <a:buNone/>
            </a:pPr>
            <a:endParaRPr lang="en-US" altLang="en-US" sz="2400" dirty="0" smtClean="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41</a:t>
            </a:fld>
            <a:endParaRPr lang="en-US" altLang="en-US" dirty="0"/>
          </a:p>
        </p:txBody>
      </p:sp>
    </p:spTree>
    <p:extLst>
      <p:ext uri="{BB962C8B-B14F-4D97-AF65-F5344CB8AC3E}">
        <p14:creationId xmlns:p14="http://schemas.microsoft.com/office/powerpoint/2010/main" val="3842149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0"/>
            <a:ext cx="7772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Investigation</a:t>
            </a:r>
            <a:r>
              <a:rPr lang="en-US" altLang="en-US" sz="4400" b="1" dirty="0" smtClean="0">
                <a:solidFill>
                  <a:srgbClr val="422B26"/>
                </a:solidFill>
                <a:latin typeface="Times New Roman" panose="02020603050405020304" pitchFamily="18" charset="0"/>
                <a:cs typeface="Times New Roman" panose="02020603050405020304" pitchFamily="18" charset="0"/>
              </a:rPr>
              <a:t> </a:t>
            </a:r>
          </a:p>
        </p:txBody>
      </p:sp>
      <p:sp>
        <p:nvSpPr>
          <p:cNvPr id="4099" name="Content Placeholder 2"/>
          <p:cNvSpPr>
            <a:spLocks noGrp="1"/>
          </p:cNvSpPr>
          <p:nvPr>
            <p:ph idx="1"/>
          </p:nvPr>
        </p:nvSpPr>
        <p:spPr>
          <a:xfrm>
            <a:off x="1219200" y="1447800"/>
            <a:ext cx="9601200" cy="5181600"/>
          </a:xfrm>
        </p:spPr>
        <p:txBody>
          <a:bodyPr>
            <a:normAutofit/>
          </a:bodyPr>
          <a:lstStyle/>
          <a:p>
            <a:pPr marL="0" indent="0">
              <a:buNone/>
            </a:pPr>
            <a:r>
              <a:rPr lang="en-US" altLang="en-US" sz="4000" dirty="0" smtClean="0">
                <a:latin typeface="Times New Roman" panose="02020603050405020304" pitchFamily="18" charset="0"/>
                <a:cs typeface="Times New Roman" panose="02020603050405020304" pitchFamily="18" charset="0"/>
              </a:rPr>
              <a:t>What to do with a Complaint?</a:t>
            </a:r>
          </a:p>
          <a:p>
            <a:pPr marL="342900" lvl="1" indent="0">
              <a:buNone/>
            </a:pPr>
            <a:r>
              <a:rPr lang="en-US" altLang="en-US" sz="2800" dirty="0" smtClean="0">
                <a:latin typeface="Times New Roman" panose="02020603050405020304" pitchFamily="18" charset="0"/>
                <a:cs typeface="Times New Roman" panose="02020603050405020304" pitchFamily="18" charset="0"/>
              </a:rPr>
              <a:t>	</a:t>
            </a:r>
            <a:r>
              <a:rPr lang="en-US" altLang="en-US" sz="3600" dirty="0" smtClean="0">
                <a:latin typeface="Times New Roman" panose="02020603050405020304" pitchFamily="18" charset="0"/>
                <a:cs typeface="Times New Roman" panose="02020603050405020304" pitchFamily="18" charset="0"/>
              </a:rPr>
              <a:t>1.</a:t>
            </a:r>
            <a:r>
              <a:rPr lang="en-US" altLang="en-US" sz="2800" dirty="0" smtClean="0">
                <a:latin typeface="Times New Roman" panose="02020603050405020304" pitchFamily="18" charset="0"/>
                <a:cs typeface="Times New Roman" panose="02020603050405020304" pitchFamily="18" charset="0"/>
              </a:rPr>
              <a:t>	</a:t>
            </a:r>
            <a:r>
              <a:rPr lang="en-US" altLang="en-US" sz="3600" dirty="0" smtClean="0">
                <a:latin typeface="Times New Roman" panose="02020603050405020304" pitchFamily="18" charset="0"/>
                <a:cs typeface="Times New Roman" panose="02020603050405020304" pitchFamily="18" charset="0"/>
              </a:rPr>
              <a:t>Immediately notify your supervisor;</a:t>
            </a:r>
          </a:p>
          <a:p>
            <a:pPr marL="342900" lvl="1" indent="0">
              <a:buNone/>
            </a:pPr>
            <a:r>
              <a:rPr lang="en-US" altLang="en-US" sz="3600" dirty="0" smtClean="0">
                <a:latin typeface="Times New Roman" panose="02020603050405020304" pitchFamily="18" charset="0"/>
                <a:cs typeface="Times New Roman" panose="02020603050405020304" pitchFamily="18" charset="0"/>
              </a:rPr>
              <a:t>	2.	Meet separately with Complainant, accused 		person, and witnesses;</a:t>
            </a:r>
          </a:p>
          <a:p>
            <a:pPr marL="342900" lvl="1" indent="0">
              <a:buNone/>
            </a:pPr>
            <a:r>
              <a:rPr lang="en-US" altLang="en-US" sz="3600" dirty="0" smtClean="0">
                <a:latin typeface="Times New Roman" panose="02020603050405020304" pitchFamily="18" charset="0"/>
                <a:cs typeface="Times New Roman" panose="02020603050405020304" pitchFamily="18" charset="0"/>
              </a:rPr>
              <a:t>	3.	Investigate;</a:t>
            </a:r>
          </a:p>
          <a:p>
            <a:pPr marL="342900" lvl="1" indent="0">
              <a:buNone/>
            </a:pPr>
            <a:r>
              <a:rPr lang="en-US" altLang="en-US" sz="3600" dirty="0" smtClean="0">
                <a:latin typeface="Times New Roman" panose="02020603050405020304" pitchFamily="18" charset="0"/>
                <a:cs typeface="Times New Roman" panose="02020603050405020304" pitchFamily="18" charset="0"/>
              </a:rPr>
              <a:t>	4.	Document thoroughly; </a:t>
            </a:r>
          </a:p>
          <a:p>
            <a:pPr marL="342900" lvl="1" indent="0">
              <a:buNone/>
            </a:pPr>
            <a:r>
              <a:rPr lang="en-US" altLang="en-US" sz="3600" dirty="0" smtClean="0">
                <a:latin typeface="Times New Roman" panose="02020603050405020304" pitchFamily="18" charset="0"/>
                <a:cs typeface="Times New Roman" panose="02020603050405020304" pitchFamily="18" charset="0"/>
              </a:rPr>
              <a:t>	5.	Take appropriate corrective action;</a:t>
            </a:r>
          </a:p>
          <a:p>
            <a:pPr marL="342900" lvl="1" indent="0">
              <a:buNone/>
            </a:pPr>
            <a:r>
              <a:rPr lang="en-US" altLang="en-US" sz="3600" dirty="0" smtClean="0">
                <a:latin typeface="Times New Roman" panose="02020603050405020304" pitchFamily="18" charset="0"/>
                <a:cs typeface="Times New Roman" panose="02020603050405020304" pitchFamily="18" charset="0"/>
              </a:rPr>
              <a:t>	6.	Ensure no retaliation.</a:t>
            </a:r>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42</a:t>
            </a:fld>
            <a:endParaRPr lang="en-US" altLang="en-US" dirty="0"/>
          </a:p>
        </p:txBody>
      </p:sp>
    </p:spTree>
    <p:extLst>
      <p:ext uri="{BB962C8B-B14F-4D97-AF65-F5344CB8AC3E}">
        <p14:creationId xmlns:p14="http://schemas.microsoft.com/office/powerpoint/2010/main" val="2466481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0"/>
            <a:ext cx="7772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Investigation </a:t>
            </a:r>
          </a:p>
        </p:txBody>
      </p:sp>
      <p:sp>
        <p:nvSpPr>
          <p:cNvPr id="4099" name="Content Placeholder 2"/>
          <p:cNvSpPr>
            <a:spLocks noGrp="1"/>
          </p:cNvSpPr>
          <p:nvPr>
            <p:ph idx="1"/>
          </p:nvPr>
        </p:nvSpPr>
        <p:spPr>
          <a:xfrm>
            <a:off x="1295400" y="1524000"/>
            <a:ext cx="10134600" cy="5181600"/>
          </a:xfrm>
        </p:spPr>
        <p:txBody>
          <a:bodyPr>
            <a:normAutofit/>
          </a:bodyPr>
          <a:lstStyle/>
          <a:p>
            <a:pPr marL="0" indent="0">
              <a:buNone/>
            </a:pPr>
            <a:r>
              <a:rPr lang="en-US" altLang="en-US" sz="4000" dirty="0" smtClean="0">
                <a:latin typeface="Times New Roman" panose="02020603050405020304" pitchFamily="18" charset="0"/>
                <a:cs typeface="Times New Roman" panose="02020603050405020304" pitchFamily="18" charset="0"/>
              </a:rPr>
              <a:t>Formal v. Informal Investigation</a:t>
            </a:r>
            <a:endParaRPr lang="en-US" altLang="en-US" sz="4000" dirty="0">
              <a:latin typeface="Times New Roman" panose="02020603050405020304" pitchFamily="18" charset="0"/>
              <a:cs typeface="Times New Roman" panose="02020603050405020304" pitchFamily="18" charset="0"/>
            </a:endParaRPr>
          </a:p>
          <a:p>
            <a:pPr marL="685800" lvl="2" indent="0">
              <a:buNone/>
            </a:pPr>
            <a:r>
              <a:rPr lang="en-US" altLang="en-US" sz="3600" dirty="0" smtClean="0">
                <a:latin typeface="Times New Roman" panose="02020603050405020304" pitchFamily="18" charset="0"/>
                <a:cs typeface="Times New Roman" panose="02020603050405020304" pitchFamily="18" charset="0"/>
              </a:rPr>
              <a:t>1.	If </a:t>
            </a:r>
            <a:r>
              <a:rPr lang="en-US" altLang="en-US" sz="3600" dirty="0">
                <a:latin typeface="Times New Roman" panose="02020603050405020304" pitchFamily="18" charset="0"/>
                <a:cs typeface="Times New Roman" panose="02020603050405020304" pitchFamily="18" charset="0"/>
              </a:rPr>
              <a:t>complaint raised </a:t>
            </a:r>
            <a:r>
              <a:rPr lang="en-US" altLang="en-US" sz="3600" dirty="0" smtClean="0">
                <a:latin typeface="Times New Roman" panose="02020603050405020304" pitchFamily="18" charset="0"/>
                <a:cs typeface="Times New Roman" panose="02020603050405020304" pitchFamily="18" charset="0"/>
              </a:rPr>
              <a:t>merits, </a:t>
            </a:r>
            <a:r>
              <a:rPr lang="en-US" altLang="en-US" sz="3600" dirty="0">
                <a:latin typeface="Times New Roman" panose="02020603050405020304" pitchFamily="18" charset="0"/>
                <a:cs typeface="Times New Roman" panose="02020603050405020304" pitchFamily="18" charset="0"/>
              </a:rPr>
              <a:t>conduct formal </a:t>
            </a:r>
            <a:r>
              <a:rPr lang="en-US" altLang="en-US" sz="3600" dirty="0" smtClean="0">
                <a:latin typeface="Times New Roman" panose="02020603050405020304" pitchFamily="18" charset="0"/>
                <a:cs typeface="Times New Roman" panose="02020603050405020304" pitchFamily="18" charset="0"/>
              </a:rPr>
              <a:t>	investigation</a:t>
            </a:r>
            <a:endParaRPr lang="en-US" altLang="en-US" sz="3600" dirty="0">
              <a:latin typeface="Times New Roman" panose="02020603050405020304" pitchFamily="18" charset="0"/>
              <a:cs typeface="Times New Roman" panose="02020603050405020304" pitchFamily="18" charset="0"/>
            </a:endParaRPr>
          </a:p>
          <a:p>
            <a:pPr marL="1028700" lvl="3" indent="0">
              <a:buNone/>
            </a:pPr>
            <a:r>
              <a:rPr lang="en-US" altLang="en-US" sz="2400" dirty="0" smtClean="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a.	More </a:t>
            </a:r>
            <a:r>
              <a:rPr lang="en-US" altLang="en-US" sz="3200" dirty="0">
                <a:latin typeface="Times New Roman" panose="02020603050405020304" pitchFamily="18" charset="0"/>
                <a:cs typeface="Times New Roman" panose="02020603050405020304" pitchFamily="18" charset="0"/>
              </a:rPr>
              <a:t>complex </a:t>
            </a:r>
            <a:r>
              <a:rPr lang="en-US" altLang="en-US" sz="3200" dirty="0" smtClean="0">
                <a:latin typeface="Times New Roman" panose="02020603050405020304" pitchFamily="18" charset="0"/>
                <a:cs typeface="Times New Roman" panose="02020603050405020304" pitchFamily="18" charset="0"/>
              </a:rPr>
              <a:t>situation;</a:t>
            </a:r>
            <a:endParaRPr lang="en-US" altLang="en-US" sz="3200" dirty="0">
              <a:latin typeface="Times New Roman" panose="02020603050405020304" pitchFamily="18" charset="0"/>
              <a:cs typeface="Times New Roman" panose="02020603050405020304" pitchFamily="18" charset="0"/>
            </a:endParaRPr>
          </a:p>
          <a:p>
            <a:pPr marL="1028700" lvl="3" indent="0">
              <a:buNone/>
            </a:pPr>
            <a:r>
              <a:rPr lang="en-US" altLang="en-US" sz="3200" dirty="0" smtClean="0">
                <a:latin typeface="Times New Roman" panose="02020603050405020304" pitchFamily="18" charset="0"/>
                <a:cs typeface="Times New Roman" panose="02020603050405020304" pitchFamily="18" charset="0"/>
              </a:rPr>
              <a:t>	b.	Involves </a:t>
            </a:r>
            <a:r>
              <a:rPr lang="en-US" altLang="en-US" sz="3200" dirty="0">
                <a:latin typeface="Times New Roman" panose="02020603050405020304" pitchFamily="18" charset="0"/>
                <a:cs typeface="Times New Roman" panose="02020603050405020304" pitchFamily="18" charset="0"/>
              </a:rPr>
              <a:t>more than 2 </a:t>
            </a:r>
            <a:r>
              <a:rPr lang="en-US" altLang="en-US" sz="3200" dirty="0" smtClean="0">
                <a:latin typeface="Times New Roman" panose="02020603050405020304" pitchFamily="18" charset="0"/>
                <a:cs typeface="Times New Roman" panose="02020603050405020304" pitchFamily="18" charset="0"/>
              </a:rPr>
              <a:t>employees;</a:t>
            </a:r>
            <a:endParaRPr lang="en-US" altLang="en-US" sz="3200" dirty="0">
              <a:latin typeface="Times New Roman" panose="02020603050405020304" pitchFamily="18" charset="0"/>
              <a:cs typeface="Times New Roman" panose="02020603050405020304" pitchFamily="18" charset="0"/>
            </a:endParaRPr>
          </a:p>
          <a:p>
            <a:pPr marL="1028700" lvl="3" indent="0">
              <a:buNone/>
            </a:pPr>
            <a:r>
              <a:rPr lang="en-US" altLang="en-US" sz="3200" dirty="0" smtClean="0">
                <a:latin typeface="Times New Roman" panose="02020603050405020304" pitchFamily="18" charset="0"/>
                <a:cs typeface="Times New Roman" panose="02020603050405020304" pitchFamily="18" charset="0"/>
              </a:rPr>
              <a:t>	c.	Involves </a:t>
            </a:r>
            <a:r>
              <a:rPr lang="en-US" altLang="en-US" sz="3200" dirty="0">
                <a:latin typeface="Times New Roman" panose="02020603050405020304" pitchFamily="18" charset="0"/>
                <a:cs typeface="Times New Roman" panose="02020603050405020304" pitchFamily="18" charset="0"/>
              </a:rPr>
              <a:t>a pattern of conduct or single </a:t>
            </a:r>
            <a:r>
              <a:rPr lang="en-US" altLang="en-US" sz="3200" dirty="0" smtClean="0">
                <a:latin typeface="Times New Roman" panose="02020603050405020304" pitchFamily="18" charset="0"/>
                <a:cs typeface="Times New Roman" panose="02020603050405020304" pitchFamily="18" charset="0"/>
              </a:rPr>
              <a:t>incident;</a:t>
            </a:r>
            <a:endParaRPr lang="en-US" altLang="en-US" sz="3200" dirty="0">
              <a:latin typeface="Times New Roman" panose="02020603050405020304" pitchFamily="18" charset="0"/>
              <a:cs typeface="Times New Roman" panose="02020603050405020304" pitchFamily="18" charset="0"/>
            </a:endParaRPr>
          </a:p>
          <a:p>
            <a:pPr marL="1028700" lvl="3" indent="0">
              <a:lnSpc>
                <a:spcPct val="100000"/>
              </a:lnSpc>
              <a:spcBef>
                <a:spcPts val="0"/>
              </a:spcBef>
              <a:buNone/>
            </a:pPr>
            <a:r>
              <a:rPr lang="en-US" altLang="en-US" sz="3200" dirty="0" smtClean="0">
                <a:latin typeface="Times New Roman" panose="02020603050405020304" pitchFamily="18" charset="0"/>
                <a:cs typeface="Times New Roman" panose="02020603050405020304" pitchFamily="18" charset="0"/>
              </a:rPr>
              <a:t>	d.	Need </a:t>
            </a:r>
            <a:r>
              <a:rPr lang="en-US" altLang="en-US" sz="3200" dirty="0">
                <a:latin typeface="Times New Roman" panose="02020603050405020304" pitchFamily="18" charset="0"/>
                <a:cs typeface="Times New Roman" panose="02020603050405020304" pitchFamily="18" charset="0"/>
              </a:rPr>
              <a:t>facts complaining employee cannot </a:t>
            </a:r>
            <a:r>
              <a:rPr lang="en-US" altLang="en-US" sz="3200" dirty="0" smtClean="0">
                <a:latin typeface="Times New Roman" panose="02020603050405020304" pitchFamily="18" charset="0"/>
                <a:cs typeface="Times New Roman" panose="02020603050405020304" pitchFamily="18" charset="0"/>
              </a:rPr>
              <a:t>				provide;</a:t>
            </a:r>
            <a:endParaRPr lang="en-US" altLang="en-US" sz="3200" dirty="0">
              <a:latin typeface="Times New Roman" panose="02020603050405020304" pitchFamily="18" charset="0"/>
              <a:cs typeface="Times New Roman" panose="02020603050405020304" pitchFamily="18" charset="0"/>
            </a:endParaRPr>
          </a:p>
          <a:p>
            <a:pPr marL="1028700" lvl="3" indent="0">
              <a:buNone/>
            </a:pPr>
            <a:r>
              <a:rPr lang="en-US" altLang="en-US" sz="3200" dirty="0" smtClean="0">
                <a:latin typeface="Times New Roman" panose="02020603050405020304" pitchFamily="18" charset="0"/>
                <a:cs typeface="Times New Roman" panose="02020603050405020304" pitchFamily="18" charset="0"/>
              </a:rPr>
              <a:t>	e.	Need </a:t>
            </a:r>
            <a:r>
              <a:rPr lang="en-US" altLang="en-US" sz="3200" dirty="0">
                <a:latin typeface="Times New Roman" panose="02020603050405020304" pitchFamily="18" charset="0"/>
                <a:cs typeface="Times New Roman" panose="02020603050405020304" pitchFamily="18" charset="0"/>
              </a:rPr>
              <a:t>help of legal </a:t>
            </a:r>
            <a:r>
              <a:rPr lang="en-US" altLang="en-US" sz="3200" dirty="0" smtClean="0">
                <a:latin typeface="Times New Roman" panose="02020603050405020304" pitchFamily="18" charset="0"/>
                <a:cs typeface="Times New Roman" panose="02020603050405020304" pitchFamily="18" charset="0"/>
              </a:rPr>
              <a:t>counsel or other professional</a:t>
            </a:r>
            <a:r>
              <a:rPr lang="en-US" altLang="en-US" sz="2400" dirty="0" smtClean="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43</a:t>
            </a:fld>
            <a:endParaRPr lang="en-US" altLang="en-US" dirty="0"/>
          </a:p>
        </p:txBody>
      </p:sp>
    </p:spTree>
    <p:extLst>
      <p:ext uri="{BB962C8B-B14F-4D97-AF65-F5344CB8AC3E}">
        <p14:creationId xmlns:p14="http://schemas.microsoft.com/office/powerpoint/2010/main" val="1189313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0"/>
            <a:ext cx="7772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Investigation </a:t>
            </a:r>
          </a:p>
        </p:txBody>
      </p:sp>
      <p:sp>
        <p:nvSpPr>
          <p:cNvPr id="4099" name="Content Placeholder 2"/>
          <p:cNvSpPr>
            <a:spLocks noGrp="1"/>
          </p:cNvSpPr>
          <p:nvPr>
            <p:ph idx="1"/>
          </p:nvPr>
        </p:nvSpPr>
        <p:spPr>
          <a:xfrm>
            <a:off x="914400" y="1524000"/>
            <a:ext cx="9829800" cy="5181600"/>
          </a:xfrm>
        </p:spPr>
        <p:txBody>
          <a:bodyPr/>
          <a:lstStyle/>
          <a:p>
            <a:pPr marL="0" indent="0">
              <a:buNone/>
            </a:pPr>
            <a:r>
              <a:rPr lang="en-US" altLang="en-US" sz="4000" dirty="0" smtClean="0">
                <a:latin typeface="Times New Roman" panose="02020603050405020304" pitchFamily="18" charset="0"/>
                <a:cs typeface="Times New Roman" panose="02020603050405020304" pitchFamily="18" charset="0"/>
              </a:rPr>
              <a:t>Formal Investigation</a:t>
            </a:r>
            <a:endParaRPr lang="en-US" altLang="en-US" sz="4000" dirty="0">
              <a:latin typeface="Times New Roman" panose="02020603050405020304" pitchFamily="18" charset="0"/>
              <a:cs typeface="Times New Roman" panose="02020603050405020304" pitchFamily="18" charset="0"/>
            </a:endParaRPr>
          </a:p>
          <a:p>
            <a:pPr marL="342900" lvl="1" indent="0">
              <a:buNone/>
            </a:pPr>
            <a:r>
              <a:rPr lang="en-US" altLang="en-US" sz="3200" dirty="0" smtClean="0">
                <a:latin typeface="Times New Roman" panose="02020603050405020304" pitchFamily="18" charset="0"/>
                <a:cs typeface="Times New Roman" panose="02020603050405020304" pitchFamily="18" charset="0"/>
              </a:rPr>
              <a:t>	1.	</a:t>
            </a:r>
            <a:r>
              <a:rPr lang="en-US" altLang="en-US" sz="3600" dirty="0" smtClean="0">
                <a:latin typeface="Times New Roman" panose="02020603050405020304" pitchFamily="18" charset="0"/>
                <a:cs typeface="Times New Roman" panose="02020603050405020304" pitchFamily="18" charset="0"/>
              </a:rPr>
              <a:t>Immediate </a:t>
            </a:r>
            <a:r>
              <a:rPr lang="en-US" altLang="en-US" sz="3600" dirty="0">
                <a:latin typeface="Times New Roman" panose="02020603050405020304" pitchFamily="18" charset="0"/>
                <a:cs typeface="Times New Roman" panose="02020603050405020304" pitchFamily="18" charset="0"/>
              </a:rPr>
              <a:t>and t</a:t>
            </a:r>
            <a:r>
              <a:rPr lang="en-US" altLang="en-US" sz="3600" dirty="0" smtClean="0">
                <a:latin typeface="Times New Roman" panose="02020603050405020304" pitchFamily="18" charset="0"/>
                <a:cs typeface="Times New Roman" panose="02020603050405020304" pitchFamily="18" charset="0"/>
              </a:rPr>
              <a:t>horough Investigation</a:t>
            </a:r>
          </a:p>
          <a:p>
            <a:pPr marL="1371600" lvl="4" indent="0">
              <a:buNone/>
            </a:pPr>
            <a:r>
              <a:rPr lang="en-US" altLang="en-US" sz="3200" dirty="0" smtClean="0">
                <a:latin typeface="Times New Roman" panose="02020603050405020304" pitchFamily="18" charset="0"/>
                <a:cs typeface="Times New Roman" panose="02020603050405020304" pitchFamily="18" charset="0"/>
              </a:rPr>
              <a:t>a.	Gather information;</a:t>
            </a:r>
            <a:endParaRPr lang="en-US" altLang="en-US" sz="3200" dirty="0">
              <a:latin typeface="Times New Roman" panose="02020603050405020304" pitchFamily="18" charset="0"/>
              <a:cs typeface="Times New Roman" panose="02020603050405020304" pitchFamily="18" charset="0"/>
            </a:endParaRPr>
          </a:p>
          <a:p>
            <a:pPr marL="685800" lvl="2" indent="0">
              <a:buNone/>
            </a:pPr>
            <a:r>
              <a:rPr lang="en-US" altLang="en-US" sz="3200" dirty="0" smtClean="0">
                <a:latin typeface="Times New Roman" panose="02020603050405020304" pitchFamily="18" charset="0"/>
                <a:cs typeface="Times New Roman" panose="02020603050405020304" pitchFamily="18" charset="0"/>
              </a:rPr>
              <a:t>	b.	Use </a:t>
            </a:r>
            <a:r>
              <a:rPr lang="en-US" altLang="en-US" sz="3200" dirty="0">
                <a:latin typeface="Times New Roman" panose="02020603050405020304" pitchFamily="18" charset="0"/>
                <a:cs typeface="Times New Roman" panose="02020603050405020304" pitchFamily="18" charset="0"/>
              </a:rPr>
              <a:t>internal </a:t>
            </a:r>
            <a:r>
              <a:rPr lang="en-US" altLang="en-US" sz="3200" dirty="0" smtClean="0">
                <a:latin typeface="Times New Roman" panose="02020603050405020304" pitchFamily="18" charset="0"/>
                <a:cs typeface="Times New Roman" panose="02020603050405020304" pitchFamily="18" charset="0"/>
              </a:rPr>
              <a:t>investigator;</a:t>
            </a:r>
            <a:endParaRPr lang="en-US" altLang="en-US" sz="3200" dirty="0">
              <a:latin typeface="Times New Roman" panose="02020603050405020304" pitchFamily="18" charset="0"/>
              <a:cs typeface="Times New Roman" panose="02020603050405020304" pitchFamily="18" charset="0"/>
            </a:endParaRPr>
          </a:p>
          <a:p>
            <a:pPr marL="1028700" lvl="3" indent="0">
              <a:buNone/>
            </a:pPr>
            <a:r>
              <a:rPr lang="en-US" altLang="en-US" sz="3200" dirty="0" smtClean="0">
                <a:latin typeface="Times New Roman" panose="02020603050405020304" pitchFamily="18" charset="0"/>
                <a:cs typeface="Times New Roman" panose="02020603050405020304" pitchFamily="18" charset="0"/>
              </a:rPr>
              <a:t>	c.	Trained </a:t>
            </a:r>
            <a:r>
              <a:rPr lang="en-US" altLang="en-US" sz="3200" dirty="0">
                <a:latin typeface="Times New Roman" panose="02020603050405020304" pitchFamily="18" charset="0"/>
                <a:cs typeface="Times New Roman" panose="02020603050405020304" pitchFamily="18" charset="0"/>
              </a:rPr>
              <a:t>and </a:t>
            </a:r>
            <a:r>
              <a:rPr lang="en-US" altLang="en-US" sz="3200" dirty="0" smtClean="0">
                <a:latin typeface="Times New Roman" panose="02020603050405020304" pitchFamily="18" charset="0"/>
                <a:cs typeface="Times New Roman" panose="02020603050405020304" pitchFamily="18" charset="0"/>
              </a:rPr>
              <a:t>experienced;</a:t>
            </a:r>
            <a:endParaRPr lang="en-US" altLang="en-US" sz="3200" dirty="0">
              <a:latin typeface="Times New Roman" panose="02020603050405020304" pitchFamily="18" charset="0"/>
              <a:cs typeface="Times New Roman" panose="02020603050405020304" pitchFamily="18" charset="0"/>
            </a:endParaRPr>
          </a:p>
          <a:p>
            <a:pPr marL="1028700" lvl="3" indent="0">
              <a:buNone/>
            </a:pPr>
            <a:r>
              <a:rPr lang="en-US" altLang="en-US" sz="3200" dirty="0" smtClean="0">
                <a:latin typeface="Times New Roman" panose="02020603050405020304" pitchFamily="18" charset="0"/>
                <a:cs typeface="Times New Roman" panose="02020603050405020304" pitchFamily="18" charset="0"/>
              </a:rPr>
              <a:t>	d.	If </a:t>
            </a:r>
            <a:r>
              <a:rPr lang="en-US" altLang="en-US" sz="3200" dirty="0">
                <a:latin typeface="Times New Roman" panose="02020603050405020304" pitchFamily="18" charset="0"/>
                <a:cs typeface="Times New Roman" panose="02020603050405020304" pitchFamily="18" charset="0"/>
              </a:rPr>
              <a:t>possible, have male or female available for </a:t>
            </a:r>
            <a:r>
              <a:rPr lang="en-US" altLang="en-US" sz="3200" dirty="0" smtClean="0">
                <a:latin typeface="Times New Roman" panose="02020603050405020304" pitchFamily="18" charset="0"/>
                <a:cs typeface="Times New Roman" panose="02020603050405020304" pitchFamily="18" charset="0"/>
              </a:rPr>
              <a:t>			employee’s comfort;</a:t>
            </a:r>
            <a:endParaRPr lang="en-US" altLang="en-US" sz="3200" dirty="0">
              <a:latin typeface="Times New Roman" panose="02020603050405020304" pitchFamily="18" charset="0"/>
              <a:cs typeface="Times New Roman" panose="02020603050405020304" pitchFamily="18" charset="0"/>
            </a:endParaRPr>
          </a:p>
          <a:p>
            <a:pPr marL="1028700" lvl="3" indent="0">
              <a:buNone/>
            </a:pPr>
            <a:r>
              <a:rPr lang="en-US" altLang="en-US" sz="3200" dirty="0" smtClean="0">
                <a:latin typeface="Times New Roman" panose="02020603050405020304" pitchFamily="18" charset="0"/>
                <a:cs typeface="Times New Roman" panose="02020603050405020304" pitchFamily="18" charset="0"/>
              </a:rPr>
              <a:t>	e.	Have </a:t>
            </a:r>
            <a:r>
              <a:rPr lang="en-US" altLang="en-US" sz="3200" dirty="0">
                <a:latin typeface="Times New Roman" panose="02020603050405020304" pitchFamily="18" charset="0"/>
                <a:cs typeface="Times New Roman" panose="02020603050405020304" pitchFamily="18" charset="0"/>
              </a:rPr>
              <a:t>your attorney retain the investigator to </a:t>
            </a:r>
            <a:r>
              <a:rPr lang="en-US" altLang="en-US" sz="3200" dirty="0" smtClean="0">
                <a:latin typeface="Times New Roman" panose="02020603050405020304" pitchFamily="18" charset="0"/>
                <a:cs typeface="Times New Roman" panose="02020603050405020304" pitchFamily="18" charset="0"/>
              </a:rPr>
              <a:t>			gain privilege from discovery.</a:t>
            </a:r>
            <a:endParaRPr lang="en-US" altLang="en-US" sz="3200" dirty="0">
              <a:latin typeface="Times New Roman" panose="02020603050405020304" pitchFamily="18" charset="0"/>
              <a:cs typeface="Times New Roman" panose="02020603050405020304" pitchFamily="18" charset="0"/>
            </a:endParaRPr>
          </a:p>
          <a:p>
            <a:pPr marL="457200" lvl="1" indent="0">
              <a:buNone/>
            </a:pPr>
            <a:endParaRPr lang="en-US" altLang="en-US" dirty="0">
              <a:solidFill>
                <a:srgbClr val="422B26"/>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44</a:t>
            </a:fld>
            <a:endParaRPr lang="en-US" altLang="en-US" dirty="0"/>
          </a:p>
        </p:txBody>
      </p:sp>
    </p:spTree>
    <p:extLst>
      <p:ext uri="{BB962C8B-B14F-4D97-AF65-F5344CB8AC3E}">
        <p14:creationId xmlns:p14="http://schemas.microsoft.com/office/powerpoint/2010/main" val="72753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0"/>
            <a:ext cx="7772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Investigation </a:t>
            </a:r>
          </a:p>
        </p:txBody>
      </p:sp>
      <p:sp>
        <p:nvSpPr>
          <p:cNvPr id="4" name="Content Placeholder 2"/>
          <p:cNvSpPr txBox="1">
            <a:spLocks/>
          </p:cNvSpPr>
          <p:nvPr/>
        </p:nvSpPr>
        <p:spPr>
          <a:xfrm>
            <a:off x="762000" y="1219200"/>
            <a:ext cx="11049000" cy="5165721"/>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Times New Roman" panose="02020603050405020304" pitchFamily="18" charset="0"/>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57250" lvl="1" indent="-514350" fontAlgn="auto">
              <a:lnSpc>
                <a:spcPct val="100000"/>
              </a:lnSpc>
              <a:spcBef>
                <a:spcPts val="0"/>
              </a:spcBef>
              <a:spcAft>
                <a:spcPts val="0"/>
              </a:spcAft>
              <a:buFont typeface="Arial" panose="020B0604020202020204" pitchFamily="34" charset="0"/>
              <a:buAutoNum type="arabicPeriod"/>
            </a:pPr>
            <a:r>
              <a:rPr lang="en-US" altLang="en-US" sz="3900" baseline="0" dirty="0" smtClean="0"/>
              <a:t>Immediate and thorough Investigation (cont’d)</a:t>
            </a:r>
          </a:p>
          <a:p>
            <a:pPr marL="1371600" lvl="3" indent="-514350" fontAlgn="auto">
              <a:lnSpc>
                <a:spcPct val="120000"/>
              </a:lnSpc>
              <a:spcBef>
                <a:spcPts val="0"/>
              </a:spcBef>
              <a:spcAft>
                <a:spcPts val="0"/>
              </a:spcAft>
              <a:buFont typeface="+mj-lt"/>
              <a:buAutoNum type="alphaLcPeriod" startAt="6"/>
            </a:pPr>
            <a:r>
              <a:rPr lang="en-US" altLang="en-US" sz="3500" baseline="0" dirty="0" smtClean="0"/>
              <a:t>Hire an outside investigator</a:t>
            </a:r>
          </a:p>
          <a:p>
            <a:pPr marL="1771650" lvl="4" indent="-571500" fontAlgn="auto">
              <a:lnSpc>
                <a:spcPct val="110000"/>
              </a:lnSpc>
              <a:spcBef>
                <a:spcPts val="0"/>
              </a:spcBef>
              <a:spcAft>
                <a:spcPts val="0"/>
              </a:spcAft>
            </a:pPr>
            <a:r>
              <a:rPr lang="en-US" altLang="en-US" sz="3000" baseline="0" dirty="0" smtClean="0"/>
              <a:t>Attorney who conducts investigation may be called as witness, would not be allowed to represent the employer in court;</a:t>
            </a:r>
          </a:p>
          <a:p>
            <a:pPr marL="1771650" lvl="4" indent="-571500" fontAlgn="auto">
              <a:lnSpc>
                <a:spcPct val="110000"/>
              </a:lnSpc>
              <a:spcBef>
                <a:spcPts val="0"/>
              </a:spcBef>
              <a:spcAft>
                <a:spcPts val="0"/>
              </a:spcAft>
            </a:pPr>
            <a:r>
              <a:rPr lang="en-US" altLang="en-US" sz="3000" baseline="0" dirty="0" smtClean="0"/>
              <a:t>May </a:t>
            </a:r>
            <a:r>
              <a:rPr lang="en-US" altLang="en-US" sz="3000" baseline="0" dirty="0"/>
              <a:t>be subject to the requirements of the Fair Credit Reporting Act and State law governing “investigative consumer </a:t>
            </a:r>
            <a:r>
              <a:rPr lang="en-US" altLang="en-US" sz="3000" baseline="0" dirty="0" smtClean="0"/>
              <a:t>reports;”</a:t>
            </a:r>
          </a:p>
          <a:p>
            <a:pPr marL="1771650" lvl="4" indent="-571500" fontAlgn="auto">
              <a:lnSpc>
                <a:spcPct val="110000"/>
              </a:lnSpc>
              <a:spcBef>
                <a:spcPts val="0"/>
              </a:spcBef>
              <a:spcAft>
                <a:spcPts val="0"/>
              </a:spcAft>
            </a:pPr>
            <a:r>
              <a:rPr lang="en-US" altLang="en-US" sz="3000" baseline="0" dirty="0" smtClean="0"/>
              <a:t>Entitles </a:t>
            </a:r>
            <a:r>
              <a:rPr lang="en-US" altLang="en-US" sz="3000" baseline="0" dirty="0"/>
              <a:t>the subject of the harassment investigation to certain forms and notices.</a:t>
            </a:r>
          </a:p>
        </p:txBody>
      </p:sp>
      <p:sp>
        <p:nvSpPr>
          <p:cNvPr id="6" name="Slide Number Placeholder 5"/>
          <p:cNvSpPr>
            <a:spLocks noGrp="1"/>
          </p:cNvSpPr>
          <p:nvPr>
            <p:ph type="sldNum" sz="quarter" idx="12"/>
          </p:nvPr>
        </p:nvSpPr>
        <p:spPr/>
        <p:txBody>
          <a:bodyPr/>
          <a:lstStyle/>
          <a:p>
            <a:fld id="{722EFF5E-2180-404C-AB06-BFD9457ADEC4}" type="slidenum">
              <a:rPr lang="en-US" altLang="en-US" smtClean="0"/>
              <a:pPr/>
              <a:t>45</a:t>
            </a:fld>
            <a:endParaRPr lang="en-US" altLang="en-US" dirty="0"/>
          </a:p>
        </p:txBody>
      </p:sp>
    </p:spTree>
    <p:extLst>
      <p:ext uri="{BB962C8B-B14F-4D97-AF65-F5344CB8AC3E}">
        <p14:creationId xmlns:p14="http://schemas.microsoft.com/office/powerpoint/2010/main" val="979045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0"/>
            <a:ext cx="7772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Investigation </a:t>
            </a:r>
          </a:p>
        </p:txBody>
      </p:sp>
      <p:sp>
        <p:nvSpPr>
          <p:cNvPr id="4099" name="Content Placeholder 2"/>
          <p:cNvSpPr>
            <a:spLocks noGrp="1"/>
          </p:cNvSpPr>
          <p:nvPr>
            <p:ph idx="1"/>
          </p:nvPr>
        </p:nvSpPr>
        <p:spPr>
          <a:xfrm>
            <a:off x="762000" y="1447800"/>
            <a:ext cx="10363200" cy="5181600"/>
          </a:xfrm>
        </p:spPr>
        <p:txBody>
          <a:bodyPr>
            <a:normAutofit lnSpcReduction="10000"/>
          </a:bodyPr>
          <a:lstStyle/>
          <a:p>
            <a:pPr marL="857250" lvl="1" indent="-514350">
              <a:buAutoNum type="arabicPeriod"/>
            </a:pPr>
            <a:r>
              <a:rPr lang="en-US" altLang="en-US" sz="3600" dirty="0" smtClean="0">
                <a:latin typeface="Times New Roman" panose="02020603050405020304" pitchFamily="18" charset="0"/>
                <a:cs typeface="Times New Roman" panose="02020603050405020304" pitchFamily="18" charset="0"/>
              </a:rPr>
              <a:t>Immediate </a:t>
            </a:r>
            <a:r>
              <a:rPr lang="en-US" altLang="en-US" sz="3600" dirty="0">
                <a:latin typeface="Times New Roman" panose="02020603050405020304" pitchFamily="18" charset="0"/>
                <a:cs typeface="Times New Roman" panose="02020603050405020304" pitchFamily="18" charset="0"/>
              </a:rPr>
              <a:t>and thorough </a:t>
            </a:r>
            <a:r>
              <a:rPr lang="en-US" altLang="en-US" sz="3600" dirty="0" smtClean="0">
                <a:latin typeface="Times New Roman" panose="02020603050405020304" pitchFamily="18" charset="0"/>
                <a:cs typeface="Times New Roman" panose="02020603050405020304" pitchFamily="18" charset="0"/>
              </a:rPr>
              <a:t>investigation (</a:t>
            </a:r>
            <a:r>
              <a:rPr lang="en-US" altLang="en-US" sz="3600" dirty="0" err="1" smtClean="0">
                <a:latin typeface="Times New Roman" panose="02020603050405020304" pitchFamily="18" charset="0"/>
                <a:cs typeface="Times New Roman" panose="02020603050405020304" pitchFamily="18" charset="0"/>
              </a:rPr>
              <a:t>con’t</a:t>
            </a:r>
            <a:r>
              <a:rPr lang="en-US" altLang="en-US" sz="3600" dirty="0" smtClean="0">
                <a:latin typeface="Times New Roman" panose="02020603050405020304" pitchFamily="18" charset="0"/>
                <a:cs typeface="Times New Roman" panose="02020603050405020304" pitchFamily="18" charset="0"/>
              </a:rPr>
              <a:t>.)</a:t>
            </a:r>
          </a:p>
          <a:p>
            <a:pPr marL="342900" lvl="1" indent="0">
              <a:buNone/>
            </a:pPr>
            <a:r>
              <a:rPr lang="en-US" altLang="en-US" sz="2400" dirty="0" smtClean="0">
                <a:latin typeface="Times New Roman" panose="02020603050405020304" pitchFamily="18" charset="0"/>
                <a:cs typeface="Times New Roman" panose="02020603050405020304" pitchFamily="18" charset="0"/>
              </a:rPr>
              <a:t>	  </a:t>
            </a:r>
            <a:r>
              <a:rPr lang="en-US" altLang="en-US" sz="3200" dirty="0" smtClean="0"/>
              <a:t>g.	Be </a:t>
            </a:r>
            <a:r>
              <a:rPr lang="en-US" altLang="en-US" sz="3200" dirty="0"/>
              <a:t>fair and </a:t>
            </a:r>
            <a:r>
              <a:rPr lang="en-US" altLang="en-US" sz="3200" dirty="0" smtClean="0"/>
              <a:t>objective;</a:t>
            </a:r>
          </a:p>
          <a:p>
            <a:pPr marL="685800" lvl="2" indent="0">
              <a:buNone/>
            </a:pPr>
            <a:r>
              <a:rPr lang="en-US" altLang="en-US" sz="3200" dirty="0"/>
              <a:t> </a:t>
            </a:r>
            <a:r>
              <a:rPr lang="en-US" altLang="en-US" sz="3200" dirty="0" smtClean="0"/>
              <a:t> h.	Take </a:t>
            </a:r>
            <a:r>
              <a:rPr lang="en-US" altLang="en-US" sz="3200" dirty="0"/>
              <a:t>all reasonable steps to maintain privacy of </a:t>
            </a:r>
            <a:r>
              <a:rPr lang="en-US" altLang="en-US" sz="3200" dirty="0" smtClean="0"/>
              <a:t>all 	parties;</a:t>
            </a:r>
            <a:endParaRPr lang="en-US" altLang="en-US" sz="3200" dirty="0"/>
          </a:p>
          <a:p>
            <a:pPr marL="685800" lvl="2" indent="0">
              <a:buNone/>
            </a:pPr>
            <a:r>
              <a:rPr lang="en-US" altLang="en-US" sz="3200" dirty="0"/>
              <a:t> </a:t>
            </a:r>
            <a:r>
              <a:rPr lang="en-US" altLang="en-US" sz="3200" dirty="0" smtClean="0"/>
              <a:t> </a:t>
            </a:r>
            <a:r>
              <a:rPr lang="en-US" altLang="en-US" sz="3200" dirty="0" err="1" smtClean="0"/>
              <a:t>i</a:t>
            </a:r>
            <a:r>
              <a:rPr lang="en-US" altLang="en-US" sz="3200" dirty="0" smtClean="0"/>
              <a:t>.	Interviews;</a:t>
            </a:r>
            <a:endParaRPr lang="en-US" altLang="en-US" sz="3200" dirty="0"/>
          </a:p>
          <a:p>
            <a:pPr marL="685800" lvl="2" indent="0">
              <a:buNone/>
            </a:pPr>
            <a:r>
              <a:rPr lang="en-US" altLang="en-US" sz="3200" dirty="0"/>
              <a:t> </a:t>
            </a:r>
            <a:r>
              <a:rPr lang="en-US" altLang="en-US" sz="3200" dirty="0" smtClean="0"/>
              <a:t> j.	Complainant </a:t>
            </a:r>
            <a:r>
              <a:rPr lang="en-US" altLang="en-US" sz="3200" dirty="0"/>
              <a:t>first, then alleged harasser, then </a:t>
            </a:r>
            <a:r>
              <a:rPr lang="en-US" altLang="en-US" sz="3200" dirty="0" smtClean="0"/>
              <a:t>	witnesses </a:t>
            </a:r>
            <a:r>
              <a:rPr lang="en-US" altLang="en-US" sz="3200" dirty="0"/>
              <a:t>and </a:t>
            </a:r>
            <a:r>
              <a:rPr lang="en-US" altLang="en-US" sz="3200" dirty="0" smtClean="0"/>
              <a:t>others;</a:t>
            </a:r>
            <a:endParaRPr lang="en-US" altLang="en-US" sz="3200" dirty="0"/>
          </a:p>
          <a:p>
            <a:pPr marL="685800" lvl="2" indent="0">
              <a:buNone/>
            </a:pPr>
            <a:r>
              <a:rPr lang="en-US" altLang="en-US" sz="3200" dirty="0" smtClean="0"/>
              <a:t>  k.	Take </a:t>
            </a:r>
            <a:r>
              <a:rPr lang="en-US" altLang="en-US" sz="3200" dirty="0"/>
              <a:t>good notes – record only the facts, not </a:t>
            </a:r>
            <a:r>
              <a:rPr lang="en-US" altLang="en-US" sz="3200" dirty="0" smtClean="0"/>
              <a:t>	interpretations;</a:t>
            </a:r>
          </a:p>
          <a:p>
            <a:pPr marL="685800" lvl="2" indent="0">
              <a:buNone/>
            </a:pPr>
            <a:r>
              <a:rPr lang="en-US" altLang="en-US" sz="3200" dirty="0"/>
              <a:t> </a:t>
            </a:r>
            <a:r>
              <a:rPr lang="en-US" altLang="en-US" sz="3200" dirty="0" smtClean="0"/>
              <a:t> l.	Create </a:t>
            </a:r>
            <a:r>
              <a:rPr lang="en-US" altLang="en-US" sz="3200" dirty="0"/>
              <a:t>a file and </a:t>
            </a:r>
            <a:r>
              <a:rPr lang="en-US" altLang="en-US" sz="3200" dirty="0" smtClean="0"/>
              <a:t>document companies response to 	the issue.</a:t>
            </a:r>
            <a:endParaRPr lang="en-US" altLang="en-US" sz="3200" dirty="0"/>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46</a:t>
            </a:fld>
            <a:endParaRPr lang="en-US" altLang="en-US" dirty="0"/>
          </a:p>
        </p:txBody>
      </p:sp>
    </p:spTree>
    <p:extLst>
      <p:ext uri="{BB962C8B-B14F-4D97-AF65-F5344CB8AC3E}">
        <p14:creationId xmlns:p14="http://schemas.microsoft.com/office/powerpoint/2010/main" val="42118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0"/>
            <a:ext cx="7772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Investigation </a:t>
            </a:r>
          </a:p>
        </p:txBody>
      </p:sp>
      <p:sp>
        <p:nvSpPr>
          <p:cNvPr id="4099" name="Content Placeholder 2"/>
          <p:cNvSpPr>
            <a:spLocks noGrp="1"/>
          </p:cNvSpPr>
          <p:nvPr>
            <p:ph idx="1"/>
          </p:nvPr>
        </p:nvSpPr>
        <p:spPr>
          <a:xfrm>
            <a:off x="1143000" y="1676400"/>
            <a:ext cx="10151806" cy="5181600"/>
          </a:xfrm>
        </p:spPr>
        <p:txBody>
          <a:bodyPr>
            <a:normAutofit/>
          </a:bodyPr>
          <a:lstStyle/>
          <a:p>
            <a:pPr marL="0" indent="0">
              <a:buNone/>
            </a:pPr>
            <a:r>
              <a:rPr lang="en-US" altLang="en-US" sz="3200" dirty="0"/>
              <a:t>2</a:t>
            </a:r>
            <a:r>
              <a:rPr lang="en-US" altLang="en-US" sz="3200" dirty="0" smtClean="0"/>
              <a:t>.</a:t>
            </a:r>
            <a:r>
              <a:rPr lang="en-US" altLang="en-US" sz="3600" dirty="0" smtClean="0"/>
              <a:t>	Limited Confidentiality</a:t>
            </a:r>
            <a:endParaRPr lang="en-US" altLang="en-US" sz="3600" dirty="0"/>
          </a:p>
          <a:p>
            <a:pPr marL="1143000" lvl="2" indent="-457200">
              <a:buAutoNum type="alphaLcPeriod"/>
            </a:pPr>
            <a:r>
              <a:rPr lang="en-US" altLang="en-US" sz="3200" dirty="0" smtClean="0"/>
              <a:t>   Label the file </a:t>
            </a:r>
            <a:r>
              <a:rPr lang="en-US" altLang="en-US" sz="3200" dirty="0"/>
              <a:t>“Confidential” and limit </a:t>
            </a:r>
            <a:r>
              <a:rPr lang="en-US" altLang="en-US" sz="3200" dirty="0" smtClean="0"/>
              <a:t>access; </a:t>
            </a:r>
            <a:endParaRPr lang="en-US" altLang="en-US" sz="3200" dirty="0"/>
          </a:p>
          <a:p>
            <a:pPr marL="1143000" lvl="2" indent="-457200">
              <a:buAutoNum type="alphaLcPeriod"/>
            </a:pPr>
            <a:r>
              <a:rPr lang="en-US" altLang="en-US" sz="3200" dirty="0" smtClean="0"/>
              <a:t>	Confidentiality is not guaranteed; </a:t>
            </a:r>
          </a:p>
          <a:p>
            <a:pPr marL="342900" lvl="1" indent="0">
              <a:buNone/>
            </a:pPr>
            <a:r>
              <a:rPr lang="en-US" altLang="en-US" sz="3200" dirty="0" smtClean="0"/>
              <a:t>	c.	Certain parties must be informed of the complaint;</a:t>
            </a:r>
          </a:p>
          <a:p>
            <a:pPr marL="685800" lvl="2" indent="0">
              <a:buNone/>
            </a:pPr>
            <a:r>
              <a:rPr lang="en-US" altLang="en-US" sz="3200" dirty="0" smtClean="0"/>
              <a:t>d.	Especially the accused and the witnesses.</a:t>
            </a:r>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47</a:t>
            </a:fld>
            <a:endParaRPr lang="en-US" altLang="en-US" dirty="0"/>
          </a:p>
        </p:txBody>
      </p:sp>
    </p:spTree>
    <p:extLst>
      <p:ext uri="{BB962C8B-B14F-4D97-AF65-F5344CB8AC3E}">
        <p14:creationId xmlns:p14="http://schemas.microsoft.com/office/powerpoint/2010/main" val="1038132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16565"/>
            <a:ext cx="7772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Investigation </a:t>
            </a:r>
          </a:p>
        </p:txBody>
      </p:sp>
      <p:sp>
        <p:nvSpPr>
          <p:cNvPr id="4099" name="Content Placeholder 2"/>
          <p:cNvSpPr>
            <a:spLocks noGrp="1"/>
          </p:cNvSpPr>
          <p:nvPr>
            <p:ph idx="1"/>
          </p:nvPr>
        </p:nvSpPr>
        <p:spPr>
          <a:xfrm>
            <a:off x="1295400" y="1524000"/>
            <a:ext cx="9601200" cy="5181600"/>
          </a:xfrm>
        </p:spPr>
        <p:txBody>
          <a:bodyPr/>
          <a:lstStyle/>
          <a:p>
            <a:pPr marL="0" indent="0">
              <a:buNone/>
            </a:pPr>
            <a:r>
              <a:rPr lang="en-US" altLang="en-US" sz="3200" dirty="0" smtClean="0">
                <a:latin typeface="Times New Roman" panose="02020603050405020304" pitchFamily="18" charset="0"/>
                <a:cs typeface="Times New Roman" panose="02020603050405020304" pitchFamily="18" charset="0"/>
              </a:rPr>
              <a:t>3.	</a:t>
            </a:r>
            <a:r>
              <a:rPr lang="en-US" altLang="en-US" sz="3600" dirty="0" smtClean="0">
                <a:latin typeface="Times New Roman" panose="02020603050405020304" pitchFamily="18" charset="0"/>
                <a:cs typeface="Times New Roman" panose="02020603050405020304" pitchFamily="18" charset="0"/>
              </a:rPr>
              <a:t>Interim Actions Pending Conclusion of 	Investigation</a:t>
            </a:r>
            <a:endParaRPr lang="en-US" altLang="en-US" sz="3600" dirty="0">
              <a:latin typeface="Times New Roman" panose="02020603050405020304" pitchFamily="18" charset="0"/>
              <a:cs typeface="Times New Roman" panose="02020603050405020304" pitchFamily="18" charset="0"/>
            </a:endParaRPr>
          </a:p>
          <a:p>
            <a:pPr marL="342900" lvl="1" indent="0">
              <a:buNone/>
            </a:pPr>
            <a:r>
              <a:rPr lang="en-US" altLang="en-US" sz="2600" dirty="0" smtClean="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a.	May place accused on </a:t>
            </a:r>
            <a:r>
              <a:rPr lang="en-US" altLang="en-US" sz="3200" dirty="0">
                <a:latin typeface="Times New Roman" panose="02020603050405020304" pitchFamily="18" charset="0"/>
                <a:cs typeface="Times New Roman" panose="02020603050405020304" pitchFamily="18" charset="0"/>
              </a:rPr>
              <a:t>a leave of </a:t>
            </a:r>
            <a:r>
              <a:rPr lang="en-US" altLang="en-US" sz="3200" dirty="0" smtClean="0">
                <a:latin typeface="Times New Roman" panose="02020603050405020304" pitchFamily="18" charset="0"/>
                <a:cs typeface="Times New Roman" panose="02020603050405020304" pitchFamily="18" charset="0"/>
              </a:rPr>
              <a:t>absence, with or 		without pay, depending on the severity of 				allegations</a:t>
            </a:r>
            <a:r>
              <a:rPr lang="en-US" altLang="en-US" sz="3200" dirty="0"/>
              <a:t>;</a:t>
            </a:r>
            <a:endParaRPr lang="en-US" altLang="en-US" sz="3200" dirty="0" smtClean="0">
              <a:latin typeface="Times New Roman" panose="02020603050405020304" pitchFamily="18" charset="0"/>
              <a:cs typeface="Times New Roman" panose="02020603050405020304" pitchFamily="18" charset="0"/>
            </a:endParaRPr>
          </a:p>
          <a:p>
            <a:pPr marL="342900" lvl="1" indent="0">
              <a:buNone/>
            </a:pPr>
            <a:r>
              <a:rPr lang="en-US" altLang="en-US" sz="3200" dirty="0" smtClean="0">
                <a:latin typeface="Times New Roman" panose="02020603050405020304" pitchFamily="18" charset="0"/>
                <a:cs typeface="Times New Roman" panose="02020603050405020304" pitchFamily="18" charset="0"/>
              </a:rPr>
              <a:t>	b.	May move accused to </a:t>
            </a:r>
            <a:r>
              <a:rPr lang="en-US" altLang="en-US" sz="3200" dirty="0">
                <a:latin typeface="Times New Roman" panose="02020603050405020304" pitchFamily="18" charset="0"/>
                <a:cs typeface="Times New Roman" panose="02020603050405020304" pitchFamily="18" charset="0"/>
              </a:rPr>
              <a:t>different work </a:t>
            </a:r>
            <a:r>
              <a:rPr lang="en-US" altLang="en-US" sz="3200" dirty="0" smtClean="0">
                <a:latin typeface="Times New Roman" panose="02020603050405020304" pitchFamily="18" charset="0"/>
                <a:cs typeface="Times New Roman" panose="02020603050405020304" pitchFamily="18" charset="0"/>
              </a:rPr>
              <a:t>area; </a:t>
            </a:r>
          </a:p>
          <a:p>
            <a:pPr marL="342900" lvl="1" indent="0">
              <a:buNone/>
            </a:pPr>
            <a:r>
              <a:rPr lang="en-US" altLang="en-US" sz="3200" dirty="0" smtClean="0">
                <a:latin typeface="Times New Roman" panose="02020603050405020304" pitchFamily="18" charset="0"/>
                <a:cs typeface="Times New Roman" panose="02020603050405020304" pitchFamily="18" charset="0"/>
              </a:rPr>
              <a:t>	c.	Inform complaining party of actions taken.</a:t>
            </a:r>
            <a:endParaRPr lang="en-US" altLang="en-US" sz="3200" dirty="0" smtClean="0">
              <a:solidFill>
                <a:srgbClr val="422B26"/>
              </a:solidFill>
              <a:latin typeface="Times New Roman" panose="02020603050405020304" pitchFamily="18" charset="0"/>
              <a:cs typeface="Times New Roman" panose="02020603050405020304" pitchFamily="18" charset="0"/>
            </a:endParaRPr>
          </a:p>
          <a:p>
            <a:endParaRPr lang="en-US" altLang="en-US" dirty="0">
              <a:solidFill>
                <a:srgbClr val="422B26"/>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48</a:t>
            </a:fld>
            <a:endParaRPr lang="en-US" altLang="en-US" dirty="0"/>
          </a:p>
        </p:txBody>
      </p:sp>
    </p:spTree>
    <p:extLst>
      <p:ext uri="{BB962C8B-B14F-4D97-AF65-F5344CB8AC3E}">
        <p14:creationId xmlns:p14="http://schemas.microsoft.com/office/powerpoint/2010/main" val="3339813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0"/>
            <a:ext cx="7772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Investigation </a:t>
            </a:r>
          </a:p>
        </p:txBody>
      </p:sp>
      <p:sp>
        <p:nvSpPr>
          <p:cNvPr id="4099" name="Content Placeholder 2"/>
          <p:cNvSpPr>
            <a:spLocks noGrp="1"/>
          </p:cNvSpPr>
          <p:nvPr>
            <p:ph idx="1"/>
          </p:nvPr>
        </p:nvSpPr>
        <p:spPr>
          <a:xfrm>
            <a:off x="1066800" y="1371600"/>
            <a:ext cx="10515600" cy="5181600"/>
          </a:xfrm>
        </p:spPr>
        <p:txBody>
          <a:bodyPr/>
          <a:lstStyle/>
          <a:p>
            <a:pPr marL="0" indent="0">
              <a:buNone/>
            </a:pPr>
            <a:r>
              <a:rPr lang="en-US" altLang="en-US" sz="3200" dirty="0" smtClean="0">
                <a:latin typeface="Times New Roman" panose="02020603050405020304" pitchFamily="18" charset="0"/>
                <a:cs typeface="Times New Roman" panose="02020603050405020304" pitchFamily="18" charset="0"/>
              </a:rPr>
              <a:t>4.	</a:t>
            </a:r>
            <a:r>
              <a:rPr lang="en-US" altLang="en-US" sz="3600" dirty="0" smtClean="0">
                <a:latin typeface="Times New Roman" panose="02020603050405020304" pitchFamily="18" charset="0"/>
                <a:cs typeface="Times New Roman" panose="02020603050405020304" pitchFamily="18" charset="0"/>
              </a:rPr>
              <a:t>Decision Based on Investigation</a:t>
            </a:r>
            <a:endParaRPr lang="en-US" altLang="en-US" sz="3600" dirty="0">
              <a:latin typeface="Times New Roman" panose="02020603050405020304" pitchFamily="18" charset="0"/>
              <a:cs typeface="Times New Roman" panose="02020603050405020304" pitchFamily="18" charset="0"/>
            </a:endParaRPr>
          </a:p>
          <a:p>
            <a:pPr marL="685800" lvl="2" indent="0">
              <a:buNone/>
            </a:pPr>
            <a:r>
              <a:rPr lang="en-US" altLang="en-US" sz="3200" dirty="0" smtClean="0"/>
              <a:t>a.	Examine </a:t>
            </a:r>
            <a:r>
              <a:rPr lang="en-US" altLang="en-US" sz="3200" dirty="0"/>
              <a:t>objective facts and access credibility of </a:t>
            </a:r>
            <a:r>
              <a:rPr lang="en-US" altLang="en-US" sz="3200" dirty="0" smtClean="0"/>
              <a:t>	witnesses.</a:t>
            </a:r>
            <a:endParaRPr lang="en-US" altLang="en-US" sz="3200" dirty="0"/>
          </a:p>
          <a:p>
            <a:pPr marL="342900" lvl="1" indent="0">
              <a:buNone/>
            </a:pPr>
            <a:r>
              <a:rPr lang="en-US" altLang="en-US" sz="3200" dirty="0" smtClean="0"/>
              <a:t>	b.	It </a:t>
            </a:r>
            <a:r>
              <a:rPr lang="en-US" altLang="en-US" sz="3200" dirty="0"/>
              <a:t>is okay to make credibility </a:t>
            </a:r>
            <a:r>
              <a:rPr lang="en-US" altLang="en-US" sz="3200" dirty="0" smtClean="0"/>
              <a:t>decisions.</a:t>
            </a:r>
            <a:endParaRPr lang="en-US" altLang="en-US" sz="3200" dirty="0"/>
          </a:p>
          <a:p>
            <a:pPr marL="342900" lvl="1" indent="0">
              <a:buNone/>
            </a:pPr>
            <a:r>
              <a:rPr lang="en-US" altLang="en-US" sz="3200" dirty="0" smtClean="0"/>
              <a:t>	c.	Whether </a:t>
            </a:r>
            <a:r>
              <a:rPr lang="en-US" altLang="en-US" sz="3200" dirty="0"/>
              <a:t>the law was violated is a legal </a:t>
            </a:r>
            <a:r>
              <a:rPr lang="en-US" altLang="en-US" sz="3200" dirty="0" smtClean="0"/>
              <a:t>						conclusion that should be made by legal counsel.</a:t>
            </a:r>
          </a:p>
          <a:p>
            <a:pPr marL="342900" lvl="1" indent="0">
              <a:buNone/>
            </a:pPr>
            <a:r>
              <a:rPr lang="en-US" altLang="en-US" sz="3200" dirty="0"/>
              <a:t>	</a:t>
            </a:r>
            <a:r>
              <a:rPr lang="en-US" altLang="en-US" sz="3200" dirty="0" smtClean="0"/>
              <a:t>d.	Determine </a:t>
            </a:r>
            <a:r>
              <a:rPr lang="en-US" altLang="en-US" sz="3200" dirty="0"/>
              <a:t>the </a:t>
            </a:r>
            <a:r>
              <a:rPr lang="en-US" altLang="en-US" sz="3200" dirty="0" smtClean="0"/>
              <a:t>discipline.</a:t>
            </a:r>
          </a:p>
          <a:p>
            <a:pPr marL="342900" lvl="1" indent="0">
              <a:buNone/>
            </a:pPr>
            <a:r>
              <a:rPr lang="en-US" altLang="en-US" sz="3200" dirty="0"/>
              <a:t>	</a:t>
            </a:r>
            <a:r>
              <a:rPr lang="en-US" altLang="en-US" sz="3200" dirty="0" smtClean="0"/>
              <a:t>e.	If </a:t>
            </a:r>
            <a:r>
              <a:rPr lang="en-US" altLang="en-US" sz="3200" dirty="0"/>
              <a:t>the case involves a </a:t>
            </a:r>
            <a:r>
              <a:rPr lang="en-US" altLang="en-US" sz="3200" u="sng" dirty="0" smtClean="0"/>
              <a:t>REALTOR® association </a:t>
            </a:r>
            <a:r>
              <a:rPr lang="en-US" altLang="en-US" sz="3200" dirty="0" smtClean="0"/>
              <a:t>				</a:t>
            </a:r>
            <a:r>
              <a:rPr lang="en-US" altLang="en-US" sz="3200" u="sng" dirty="0" smtClean="0"/>
              <a:t>member</a:t>
            </a:r>
            <a:r>
              <a:rPr lang="en-US" altLang="en-US" sz="3200" dirty="0"/>
              <a:t>, </a:t>
            </a:r>
            <a:r>
              <a:rPr lang="en-US" altLang="en-US" sz="3200" dirty="0" smtClean="0"/>
              <a:t>discipline </a:t>
            </a:r>
            <a:r>
              <a:rPr lang="en-US" altLang="en-US" sz="3200" dirty="0"/>
              <a:t>may include </a:t>
            </a:r>
            <a:r>
              <a:rPr lang="en-US" altLang="en-US" sz="3200" dirty="0" smtClean="0"/>
              <a:t>filing </a:t>
            </a:r>
            <a:r>
              <a:rPr lang="en-US" altLang="en-US" sz="3200" dirty="0"/>
              <a:t>a Professional </a:t>
            </a:r>
            <a:r>
              <a:rPr lang="en-US" altLang="en-US" sz="3200" dirty="0" smtClean="0"/>
              <a:t>			Standards complaint.</a:t>
            </a:r>
            <a:endParaRPr lang="en-US" altLang="en-US" sz="3200" dirty="0">
              <a:solidFill>
                <a:srgbClr val="422B26"/>
              </a:solidFill>
            </a:endParaRPr>
          </a:p>
          <a:p>
            <a:pPr marL="342900" lvl="1" indent="0">
              <a:buNone/>
            </a:pPr>
            <a:endParaRPr lang="en-US" altLang="en-US" sz="2600" dirty="0" smtClean="0">
              <a:latin typeface="Times New Roman" panose="02020603050405020304" pitchFamily="18" charset="0"/>
              <a:cs typeface="Times New Roman" panose="02020603050405020304" pitchFamily="18" charset="0"/>
            </a:endParaRPr>
          </a:p>
          <a:p>
            <a:endParaRPr lang="en-US" altLang="en-US" dirty="0">
              <a:solidFill>
                <a:srgbClr val="422B26"/>
              </a:solidFill>
              <a:latin typeface="Times New Roman" panose="02020603050405020304" pitchFamily="18" charset="0"/>
              <a:cs typeface="Times New Roman" panose="02020603050405020304" pitchFamily="18" charset="0"/>
            </a:endParaRPr>
          </a:p>
          <a:p>
            <a:endParaRPr lang="en-US" altLang="en-US" dirty="0">
              <a:solidFill>
                <a:srgbClr val="422B26"/>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49</a:t>
            </a:fld>
            <a:endParaRPr lang="en-US" altLang="en-US" dirty="0"/>
          </a:p>
        </p:txBody>
      </p:sp>
    </p:spTree>
    <p:extLst>
      <p:ext uri="{BB962C8B-B14F-4D97-AF65-F5344CB8AC3E}">
        <p14:creationId xmlns:p14="http://schemas.microsoft.com/office/powerpoint/2010/main" val="1685532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0"/>
            <a:ext cx="8153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Non-Sexual Harassment</a:t>
            </a:r>
          </a:p>
        </p:txBody>
      </p:sp>
      <p:sp>
        <p:nvSpPr>
          <p:cNvPr id="4099" name="Content Placeholder 2"/>
          <p:cNvSpPr>
            <a:spLocks noGrp="1"/>
          </p:cNvSpPr>
          <p:nvPr>
            <p:ph idx="1"/>
          </p:nvPr>
        </p:nvSpPr>
        <p:spPr>
          <a:xfrm>
            <a:off x="685800" y="1600200"/>
            <a:ext cx="10744200" cy="5181600"/>
          </a:xfrm>
        </p:spPr>
        <p:txBody>
          <a:bodyPr>
            <a:normAutofit/>
          </a:bodyPr>
          <a:lstStyle/>
          <a:p>
            <a:pPr marL="0" lvl="1" indent="0">
              <a:lnSpc>
                <a:spcPct val="100000"/>
              </a:lnSpc>
              <a:spcBef>
                <a:spcPts val="0"/>
              </a:spcBef>
              <a:buNone/>
            </a:pPr>
            <a:r>
              <a:rPr lang="en-US" altLang="en-US" sz="3600" dirty="0" smtClean="0">
                <a:latin typeface="Times New Roman" panose="02020603050405020304" pitchFamily="18" charset="0"/>
                <a:cs typeface="Times New Roman" panose="02020603050405020304" pitchFamily="18" charset="0"/>
              </a:rPr>
              <a:t>Abusive conduct by an employer or employee:</a:t>
            </a:r>
          </a:p>
          <a:p>
            <a:pPr marL="0" indent="0">
              <a:buNone/>
            </a:pPr>
            <a:r>
              <a:rPr lang="en-US" altLang="en-US" sz="2700" dirty="0" smtClean="0">
                <a:latin typeface="Times New Roman" panose="02020603050405020304" pitchFamily="18" charset="0"/>
                <a:cs typeface="Times New Roman" panose="02020603050405020304" pitchFamily="18" charset="0"/>
              </a:rPr>
              <a:t>	</a:t>
            </a:r>
            <a:r>
              <a:rPr lang="en-US" altLang="en-US" sz="3100" dirty="0" smtClean="0"/>
              <a:t>1.	</a:t>
            </a:r>
            <a:r>
              <a:rPr lang="en-US" altLang="en-US" sz="3200" dirty="0" smtClean="0"/>
              <a:t>Any malicious conduct in a workplace which </a:t>
            </a:r>
            <a:r>
              <a:rPr lang="en-US" altLang="en-US" sz="3200" dirty="0" smtClean="0"/>
              <a:t>a 				reasonable employee </a:t>
            </a:r>
            <a:r>
              <a:rPr lang="en-US" altLang="en-US" sz="3200" dirty="0" smtClean="0"/>
              <a:t>would find </a:t>
            </a:r>
            <a:r>
              <a:rPr lang="en-US" altLang="en-US" sz="3200" dirty="0"/>
              <a:t>hostile, offensive, and </a:t>
            </a:r>
            <a:r>
              <a:rPr lang="en-US" altLang="en-US" sz="3200" dirty="0" smtClean="0"/>
              <a:t>		unrelated </a:t>
            </a:r>
            <a:r>
              <a:rPr lang="en-US" altLang="en-US" sz="3200" dirty="0" smtClean="0"/>
              <a:t>to 	the employer’s business.</a:t>
            </a:r>
          </a:p>
          <a:p>
            <a:pPr marL="342900" lvl="1" indent="0">
              <a:buNone/>
            </a:pPr>
            <a:r>
              <a:rPr lang="en-US" altLang="en-US" sz="3200" dirty="0" smtClean="0"/>
              <a:t>	2.	</a:t>
            </a:r>
            <a:r>
              <a:rPr lang="en-US" altLang="en-US" sz="3200" dirty="0"/>
              <a:t>I</a:t>
            </a:r>
            <a:r>
              <a:rPr lang="en-US" altLang="en-US" sz="3200" dirty="0" smtClean="0"/>
              <a:t>ncludes: verbal abuse; verbal or physical conduct that 		is threatening; humiliating; embarrassing; or tends to 			undermine the employees work.</a:t>
            </a:r>
          </a:p>
          <a:p>
            <a:pPr marL="342900" lvl="1" indent="0">
              <a:buNone/>
            </a:pPr>
            <a:r>
              <a:rPr lang="en-US" altLang="en-US" sz="3200" dirty="0" smtClean="0"/>
              <a:t>	3.	Abusive conduct can be a single act</a:t>
            </a:r>
            <a:r>
              <a:rPr lang="en-US" altLang="en-US" sz="3100" dirty="0" smtClean="0"/>
              <a:t>.</a:t>
            </a:r>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5</a:t>
            </a:fld>
            <a:endParaRPr lang="en-US" altLang="en-US" dirty="0"/>
          </a:p>
        </p:txBody>
      </p:sp>
    </p:spTree>
    <p:extLst>
      <p:ext uri="{BB962C8B-B14F-4D97-AF65-F5344CB8AC3E}">
        <p14:creationId xmlns:p14="http://schemas.microsoft.com/office/powerpoint/2010/main" val="3644182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b="1" dirty="0"/>
              <a:t>Investigation</a:t>
            </a:r>
            <a:endParaRPr lang="en-US" dirty="0"/>
          </a:p>
        </p:txBody>
      </p:sp>
      <p:sp>
        <p:nvSpPr>
          <p:cNvPr id="3" name="Content Placeholder 2"/>
          <p:cNvSpPr>
            <a:spLocks noGrp="1"/>
          </p:cNvSpPr>
          <p:nvPr>
            <p:ph idx="1"/>
          </p:nvPr>
        </p:nvSpPr>
        <p:spPr>
          <a:xfrm>
            <a:off x="838200" y="1503408"/>
            <a:ext cx="10820400" cy="5125992"/>
          </a:xfrm>
        </p:spPr>
        <p:txBody>
          <a:bodyPr>
            <a:normAutofit/>
          </a:bodyPr>
          <a:lstStyle/>
          <a:p>
            <a:pPr marL="0" indent="0">
              <a:buNone/>
            </a:pPr>
            <a:r>
              <a:rPr lang="en-US" sz="2800" b="1" dirty="0" smtClean="0"/>
              <a:t>REALTORS® ASSOCIATION MEMBERS</a:t>
            </a:r>
          </a:p>
          <a:p>
            <a:pPr lvl="1">
              <a:lnSpc>
                <a:spcPct val="100000"/>
              </a:lnSpc>
              <a:spcBef>
                <a:spcPts val="0"/>
              </a:spcBef>
            </a:pPr>
            <a:r>
              <a:rPr lang="en-US" sz="2400" dirty="0" smtClean="0"/>
              <a:t>REALTORS® Associations bylaws clearly state that the association will not tolerate sexual or other inappropriate harassment of staff.</a:t>
            </a:r>
          </a:p>
          <a:p>
            <a:pPr lvl="1">
              <a:lnSpc>
                <a:spcPct val="100000"/>
              </a:lnSpc>
              <a:spcBef>
                <a:spcPts val="0"/>
              </a:spcBef>
            </a:pPr>
            <a:r>
              <a:rPr lang="en-US" sz="2400" dirty="0" smtClean="0"/>
              <a:t>New California laws impose liability for sexual harassment that occurs in the course of business, service, or professional relationships, including REALTORS®. </a:t>
            </a:r>
            <a:endParaRPr lang="en-US" sz="2400" dirty="0"/>
          </a:p>
          <a:p>
            <a:pPr lvl="1">
              <a:lnSpc>
                <a:spcPct val="100000"/>
              </a:lnSpc>
              <a:spcBef>
                <a:spcPts val="0"/>
              </a:spcBef>
            </a:pPr>
            <a:r>
              <a:rPr lang="en-US" sz="2400" dirty="0" smtClean="0"/>
              <a:t>California laws made proving sexual harassment against REALTORS® easier as the legislature eliminated the requirement that a plaintiff must be unable to terminate the relationship.</a:t>
            </a:r>
          </a:p>
          <a:p>
            <a:pPr lvl="1">
              <a:lnSpc>
                <a:spcPct val="100000"/>
              </a:lnSpc>
              <a:spcBef>
                <a:spcPts val="0"/>
              </a:spcBef>
            </a:pPr>
            <a:r>
              <a:rPr lang="en-US" sz="2400" dirty="0" smtClean="0"/>
              <a:t>A REALTOR® or MLS member may face a hearing, fine up to $15,000, or other punishments including publication on the CAR website. </a:t>
            </a:r>
          </a:p>
          <a:p>
            <a:pPr lvl="1">
              <a:lnSpc>
                <a:spcPct val="100000"/>
              </a:lnSpc>
              <a:spcBef>
                <a:spcPts val="0"/>
              </a:spcBef>
            </a:pPr>
            <a:r>
              <a:rPr lang="en-US" sz="2400" dirty="0" smtClean="0"/>
              <a:t>Under extreme </a:t>
            </a:r>
            <a:r>
              <a:rPr lang="en-US" sz="2400" dirty="0"/>
              <a:t>c</a:t>
            </a:r>
            <a:r>
              <a:rPr lang="en-US" sz="2400" dirty="0" smtClean="0"/>
              <a:t>ircumstances, an ethics violation under Article 10 violation could be filed for discrimination based on gender. </a:t>
            </a:r>
            <a:endParaRPr lang="en-US" sz="2400" dirty="0"/>
          </a:p>
        </p:txBody>
      </p:sp>
      <p:sp>
        <p:nvSpPr>
          <p:cNvPr id="4" name="Slide Number Placeholder 3"/>
          <p:cNvSpPr>
            <a:spLocks noGrp="1"/>
          </p:cNvSpPr>
          <p:nvPr>
            <p:ph type="sldNum" sz="quarter" idx="12"/>
          </p:nvPr>
        </p:nvSpPr>
        <p:spPr/>
        <p:txBody>
          <a:bodyPr/>
          <a:lstStyle/>
          <a:p>
            <a:fld id="{722EFF5E-2180-404C-AB06-BFD9457ADEC4}" type="slidenum">
              <a:rPr lang="en-US" altLang="en-US" smtClean="0"/>
              <a:pPr/>
              <a:t>50</a:t>
            </a:fld>
            <a:endParaRPr lang="en-US" altLang="en-US" dirty="0"/>
          </a:p>
        </p:txBody>
      </p:sp>
    </p:spTree>
    <p:extLst>
      <p:ext uri="{BB962C8B-B14F-4D97-AF65-F5344CB8AC3E}">
        <p14:creationId xmlns:p14="http://schemas.microsoft.com/office/powerpoint/2010/main" val="15579394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0"/>
            <a:ext cx="7772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Investigation </a:t>
            </a:r>
          </a:p>
        </p:txBody>
      </p:sp>
      <p:sp>
        <p:nvSpPr>
          <p:cNvPr id="4099" name="Content Placeholder 2"/>
          <p:cNvSpPr>
            <a:spLocks noGrp="1"/>
          </p:cNvSpPr>
          <p:nvPr>
            <p:ph idx="1"/>
          </p:nvPr>
        </p:nvSpPr>
        <p:spPr>
          <a:xfrm>
            <a:off x="1600200" y="1524000"/>
            <a:ext cx="9525000" cy="5181600"/>
          </a:xfrm>
        </p:spPr>
        <p:txBody>
          <a:bodyPr anchor="ctr"/>
          <a:lstStyle/>
          <a:p>
            <a:pPr marL="0" indent="0">
              <a:buNone/>
            </a:pPr>
            <a:r>
              <a:rPr lang="en-US" altLang="en-US" sz="4000" dirty="0">
                <a:latin typeface="Times New Roman" panose="02020603050405020304" pitchFamily="18" charset="0"/>
                <a:cs typeface="Times New Roman" panose="02020603050405020304" pitchFamily="18" charset="0"/>
              </a:rPr>
              <a:t>Communicate Investigation </a:t>
            </a:r>
            <a:r>
              <a:rPr lang="en-US" altLang="en-US" sz="4000" dirty="0" smtClean="0">
                <a:latin typeface="Times New Roman" panose="02020603050405020304" pitchFamily="18" charset="0"/>
                <a:cs typeface="Times New Roman" panose="02020603050405020304" pitchFamily="18" charset="0"/>
              </a:rPr>
              <a:t>Results	</a:t>
            </a:r>
          </a:p>
          <a:p>
            <a:pPr lvl="2" indent="-514350">
              <a:lnSpc>
                <a:spcPct val="100000"/>
              </a:lnSpc>
              <a:spcBef>
                <a:spcPts val="0"/>
              </a:spcBef>
              <a:buFont typeface="+mj-lt"/>
              <a:buAutoNum type="arabicPeriod"/>
            </a:pPr>
            <a:r>
              <a:rPr lang="en-US" altLang="en-US" sz="3600" dirty="0" smtClean="0">
                <a:latin typeface="Times New Roman" panose="02020603050405020304" pitchFamily="18" charset="0"/>
                <a:cs typeface="Times New Roman" panose="02020603050405020304" pitchFamily="18" charset="0"/>
              </a:rPr>
              <a:t>Meet </a:t>
            </a:r>
            <a:r>
              <a:rPr lang="en-US" altLang="en-US" sz="3600" dirty="0">
                <a:latin typeface="Times New Roman" panose="02020603050405020304" pitchFamily="18" charset="0"/>
                <a:cs typeface="Times New Roman" panose="02020603050405020304" pitchFamily="18" charset="0"/>
              </a:rPr>
              <a:t>with </a:t>
            </a:r>
            <a:r>
              <a:rPr lang="en-US" altLang="en-US" sz="3600" dirty="0" smtClean="0">
                <a:latin typeface="Times New Roman" panose="02020603050405020304" pitchFamily="18" charset="0"/>
                <a:cs typeface="Times New Roman" panose="02020603050405020304" pitchFamily="18" charset="0"/>
              </a:rPr>
              <a:t>victim</a:t>
            </a:r>
          </a:p>
          <a:p>
            <a:pPr lvl="4" indent="-514350">
              <a:lnSpc>
                <a:spcPct val="100000"/>
              </a:lnSpc>
              <a:spcBef>
                <a:spcPts val="0"/>
              </a:spcBef>
              <a:buFont typeface="+mj-lt"/>
              <a:buAutoNum type="alphaLcPeriod"/>
            </a:pPr>
            <a:r>
              <a:rPr lang="en-US" altLang="en-US" sz="3200" dirty="0" smtClean="0"/>
              <a:t>Describe </a:t>
            </a:r>
            <a:r>
              <a:rPr lang="en-US" altLang="en-US" sz="3200" dirty="0"/>
              <a:t>and discuss the </a:t>
            </a:r>
            <a:r>
              <a:rPr lang="en-US" altLang="en-US" sz="3200" dirty="0" smtClean="0"/>
              <a:t>investigation;</a:t>
            </a:r>
          </a:p>
          <a:p>
            <a:pPr lvl="4" indent="-514350">
              <a:lnSpc>
                <a:spcPct val="100000"/>
              </a:lnSpc>
              <a:spcBef>
                <a:spcPts val="0"/>
              </a:spcBef>
              <a:buFont typeface="+mj-lt"/>
              <a:buAutoNum type="alphaLcPeriod"/>
            </a:pPr>
            <a:r>
              <a:rPr lang="en-US" altLang="en-US" sz="3200" dirty="0" smtClean="0"/>
              <a:t>Explain </a:t>
            </a:r>
            <a:r>
              <a:rPr lang="en-US" altLang="en-US" sz="3200" dirty="0"/>
              <a:t>what action will be </a:t>
            </a:r>
            <a:r>
              <a:rPr lang="en-US" altLang="en-US" sz="3200" dirty="0" smtClean="0"/>
              <a:t>taken;</a:t>
            </a:r>
          </a:p>
          <a:p>
            <a:pPr lvl="4" indent="-514350">
              <a:lnSpc>
                <a:spcPct val="100000"/>
              </a:lnSpc>
              <a:spcBef>
                <a:spcPts val="0"/>
              </a:spcBef>
              <a:buFont typeface="+mj-lt"/>
              <a:buAutoNum type="alphaLcPeriod"/>
            </a:pPr>
            <a:r>
              <a:rPr lang="en-US" altLang="en-US" sz="3200" dirty="0" smtClean="0"/>
              <a:t>Advise </a:t>
            </a:r>
            <a:r>
              <a:rPr lang="en-US" altLang="en-US" sz="3200" dirty="0"/>
              <a:t>what to do if there is any </a:t>
            </a:r>
            <a:r>
              <a:rPr lang="en-US" altLang="en-US" sz="3200" dirty="0" smtClean="0"/>
              <a:t>retaliation;</a:t>
            </a:r>
          </a:p>
          <a:p>
            <a:pPr lvl="4" indent="-514350">
              <a:lnSpc>
                <a:spcPct val="100000"/>
              </a:lnSpc>
              <a:spcBef>
                <a:spcPts val="0"/>
              </a:spcBef>
              <a:buFont typeface="+mj-lt"/>
              <a:buAutoNum type="alphaLcPeriod"/>
            </a:pPr>
            <a:r>
              <a:rPr lang="en-US" altLang="en-US" sz="3200" dirty="0" smtClean="0"/>
              <a:t>Communicate </a:t>
            </a:r>
            <a:r>
              <a:rPr lang="en-US" altLang="en-US" sz="3200" dirty="0"/>
              <a:t>expectation </a:t>
            </a:r>
            <a:r>
              <a:rPr lang="en-US" altLang="en-US" sz="3200" dirty="0" smtClean="0"/>
              <a:t>of confidentiality;</a:t>
            </a:r>
          </a:p>
          <a:p>
            <a:pPr lvl="4" indent="-514350">
              <a:lnSpc>
                <a:spcPct val="100000"/>
              </a:lnSpc>
              <a:spcBef>
                <a:spcPts val="0"/>
              </a:spcBef>
              <a:buFont typeface="+mj-lt"/>
              <a:buAutoNum type="alphaLcPeriod"/>
            </a:pPr>
            <a:r>
              <a:rPr lang="en-US" altLang="en-US" sz="3200" dirty="0" smtClean="0"/>
              <a:t>Restore </a:t>
            </a:r>
            <a:r>
              <a:rPr lang="en-US" altLang="en-US" sz="3200" dirty="0"/>
              <a:t>lost employment, benefits, or </a:t>
            </a:r>
            <a:r>
              <a:rPr lang="en-US" altLang="en-US" sz="3200" dirty="0" smtClean="0"/>
              <a:t>opportunities.</a:t>
            </a:r>
            <a:endParaRPr lang="en-US" altLang="en-US" sz="3200" dirty="0"/>
          </a:p>
          <a:p>
            <a:endParaRPr lang="en-US" altLang="en-US" dirty="0">
              <a:solidFill>
                <a:srgbClr val="422B26"/>
              </a:solidFill>
              <a:latin typeface="Times New Roman" panose="02020603050405020304" pitchFamily="18" charset="0"/>
              <a:cs typeface="Times New Roman" panose="02020603050405020304" pitchFamily="18" charset="0"/>
            </a:endParaRPr>
          </a:p>
          <a:p>
            <a:endParaRPr lang="en-US" altLang="en-US" dirty="0">
              <a:solidFill>
                <a:srgbClr val="422B26"/>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51</a:t>
            </a:fld>
            <a:endParaRPr lang="en-US" altLang="en-US" dirty="0"/>
          </a:p>
        </p:txBody>
      </p:sp>
    </p:spTree>
    <p:extLst>
      <p:ext uri="{BB962C8B-B14F-4D97-AF65-F5344CB8AC3E}">
        <p14:creationId xmlns:p14="http://schemas.microsoft.com/office/powerpoint/2010/main" val="1987981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29817"/>
            <a:ext cx="7772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Investigation </a:t>
            </a:r>
          </a:p>
        </p:txBody>
      </p:sp>
      <p:sp>
        <p:nvSpPr>
          <p:cNvPr id="4099" name="Content Placeholder 2"/>
          <p:cNvSpPr>
            <a:spLocks noGrp="1"/>
          </p:cNvSpPr>
          <p:nvPr>
            <p:ph idx="1"/>
          </p:nvPr>
        </p:nvSpPr>
        <p:spPr>
          <a:xfrm>
            <a:off x="838200" y="1676400"/>
            <a:ext cx="10210800" cy="3657600"/>
          </a:xfrm>
        </p:spPr>
        <p:txBody>
          <a:bodyPr/>
          <a:lstStyle/>
          <a:p>
            <a:pPr marL="342900" lvl="1" indent="0">
              <a:buNone/>
            </a:pPr>
            <a:r>
              <a:rPr lang="en-US" altLang="en-US" sz="4000" dirty="0"/>
              <a:t>Communicate Investigation Results </a:t>
            </a:r>
            <a:r>
              <a:rPr lang="en-US" altLang="en-US" sz="4000" dirty="0" smtClean="0"/>
              <a:t>(cont’d)</a:t>
            </a:r>
          </a:p>
          <a:p>
            <a:pPr marL="685800" lvl="2" indent="0">
              <a:buNone/>
            </a:pPr>
            <a:r>
              <a:rPr lang="en-US" altLang="en-US" sz="2900" dirty="0" smtClean="0"/>
              <a:t>2</a:t>
            </a:r>
            <a:r>
              <a:rPr lang="en-US" altLang="en-US" sz="2900" dirty="0" smtClean="0">
                <a:latin typeface="Times New Roman" panose="02020603050405020304" pitchFamily="18" charset="0"/>
                <a:cs typeface="Times New Roman" panose="02020603050405020304" pitchFamily="18" charset="0"/>
              </a:rPr>
              <a:t>.	</a:t>
            </a:r>
            <a:r>
              <a:rPr lang="en-US" altLang="en-US" sz="3600" dirty="0" smtClean="0">
                <a:latin typeface="Times New Roman" panose="02020603050405020304" pitchFamily="18" charset="0"/>
                <a:cs typeface="Times New Roman" panose="02020603050405020304" pitchFamily="18" charset="0"/>
              </a:rPr>
              <a:t>Follow-up with Victim</a:t>
            </a:r>
          </a:p>
          <a:p>
            <a:pPr marL="685800" lvl="2" indent="0">
              <a:buNone/>
            </a:pPr>
            <a:r>
              <a:rPr lang="en-US" altLang="en-US" sz="2400" dirty="0" smtClean="0">
                <a:latin typeface="Times New Roman" panose="02020603050405020304" pitchFamily="18" charset="0"/>
                <a:cs typeface="Times New Roman" panose="02020603050405020304" pitchFamily="18" charset="0"/>
              </a:rPr>
              <a:t>	</a:t>
            </a:r>
            <a:r>
              <a:rPr lang="en-US" altLang="en-US" sz="3200" dirty="0" smtClean="0"/>
              <a:t>a.	Confirm there has been no retaliation;</a:t>
            </a:r>
          </a:p>
          <a:p>
            <a:pPr marL="685800" lvl="2" indent="0">
              <a:buNone/>
            </a:pPr>
            <a:r>
              <a:rPr lang="en-US" altLang="en-US" sz="3200" dirty="0" smtClean="0"/>
              <a:t>	b.	Confirm that </a:t>
            </a:r>
            <a:r>
              <a:rPr lang="en-US" altLang="en-US" sz="3200" dirty="0"/>
              <a:t>h</a:t>
            </a:r>
            <a:r>
              <a:rPr lang="en-US" altLang="en-US" sz="3200" dirty="0" smtClean="0"/>
              <a:t>arassment </a:t>
            </a:r>
            <a:r>
              <a:rPr lang="en-US" altLang="en-US" sz="3200" dirty="0"/>
              <a:t>has </a:t>
            </a:r>
            <a:r>
              <a:rPr lang="en-US" altLang="en-US" sz="3200" dirty="0" smtClean="0"/>
              <a:t>ended.</a:t>
            </a:r>
            <a:endParaRPr lang="en-US" altLang="en-US" sz="3200" dirty="0"/>
          </a:p>
          <a:p>
            <a:endParaRPr lang="en-US" altLang="en-US" dirty="0">
              <a:solidFill>
                <a:srgbClr val="422B26"/>
              </a:solidFill>
              <a:latin typeface="Times New Roman" panose="02020603050405020304" pitchFamily="18" charset="0"/>
              <a:cs typeface="Times New Roman" panose="02020603050405020304" pitchFamily="18" charset="0"/>
            </a:endParaRPr>
          </a:p>
          <a:p>
            <a:endParaRPr lang="en-US" altLang="en-US" dirty="0">
              <a:solidFill>
                <a:srgbClr val="422B26"/>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52</a:t>
            </a:fld>
            <a:endParaRPr lang="en-US" altLang="en-US" dirty="0"/>
          </a:p>
        </p:txBody>
      </p:sp>
    </p:spTree>
    <p:extLst>
      <p:ext uri="{BB962C8B-B14F-4D97-AF65-F5344CB8AC3E}">
        <p14:creationId xmlns:p14="http://schemas.microsoft.com/office/powerpoint/2010/main" val="2359817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19878"/>
            <a:ext cx="7772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Investigation </a:t>
            </a:r>
          </a:p>
        </p:txBody>
      </p:sp>
      <p:sp>
        <p:nvSpPr>
          <p:cNvPr id="4099" name="Content Placeholder 2"/>
          <p:cNvSpPr>
            <a:spLocks noGrp="1"/>
          </p:cNvSpPr>
          <p:nvPr>
            <p:ph idx="1"/>
          </p:nvPr>
        </p:nvSpPr>
        <p:spPr>
          <a:xfrm>
            <a:off x="533400" y="1206910"/>
            <a:ext cx="11277600" cy="5498690"/>
          </a:xfrm>
        </p:spPr>
        <p:txBody>
          <a:bodyPr>
            <a:noAutofit/>
          </a:bodyPr>
          <a:lstStyle/>
          <a:p>
            <a:pPr marL="342900" lvl="1" indent="0">
              <a:buNone/>
            </a:pPr>
            <a:r>
              <a:rPr lang="en-US" altLang="en-US" sz="4000" dirty="0"/>
              <a:t>Communicate Investigation Results (cont’d)</a:t>
            </a:r>
          </a:p>
          <a:p>
            <a:pPr marL="685800" lvl="2" indent="0">
              <a:buNone/>
            </a:pPr>
            <a:r>
              <a:rPr lang="en-US" altLang="en-US" sz="3600" dirty="0" smtClean="0">
                <a:latin typeface="Times New Roman" panose="02020603050405020304" pitchFamily="18" charset="0"/>
                <a:cs typeface="Times New Roman" panose="02020603050405020304" pitchFamily="18" charset="0"/>
              </a:rPr>
              <a:t>3.	Meet </a:t>
            </a:r>
            <a:r>
              <a:rPr lang="en-US" altLang="en-US" sz="3600" dirty="0">
                <a:latin typeface="Times New Roman" panose="02020603050405020304" pitchFamily="18" charset="0"/>
                <a:cs typeface="Times New Roman" panose="02020603050405020304" pitchFamily="18" charset="0"/>
              </a:rPr>
              <a:t>with </a:t>
            </a:r>
            <a:r>
              <a:rPr lang="en-US" altLang="en-US" sz="3600" dirty="0" smtClean="0">
                <a:latin typeface="Times New Roman" panose="02020603050405020304" pitchFamily="18" charset="0"/>
                <a:cs typeface="Times New Roman" panose="02020603050405020304" pitchFamily="18" charset="0"/>
              </a:rPr>
              <a:t>Accused</a:t>
            </a:r>
            <a:endParaRPr lang="en-US" altLang="en-US" sz="3600" dirty="0">
              <a:latin typeface="Times New Roman" panose="02020603050405020304" pitchFamily="18" charset="0"/>
              <a:cs typeface="Times New Roman" panose="02020603050405020304" pitchFamily="18" charset="0"/>
            </a:endParaRPr>
          </a:p>
          <a:p>
            <a:pPr marL="685800" lvl="2" indent="0">
              <a:buNone/>
            </a:pPr>
            <a:r>
              <a:rPr lang="en-US" altLang="en-US" sz="2400" dirty="0" smtClean="0">
                <a:latin typeface="Times New Roman" panose="02020603050405020304" pitchFamily="18" charset="0"/>
                <a:cs typeface="Times New Roman" panose="02020603050405020304" pitchFamily="18" charset="0"/>
              </a:rPr>
              <a:t>	</a:t>
            </a:r>
            <a:r>
              <a:rPr lang="en-US" altLang="en-US" sz="3200" dirty="0" smtClean="0"/>
              <a:t>a.	Explain </a:t>
            </a:r>
            <a:r>
              <a:rPr lang="en-US" altLang="en-US" sz="3200" dirty="0"/>
              <a:t>briefly the </a:t>
            </a:r>
            <a:r>
              <a:rPr lang="en-US" altLang="en-US" sz="3200" dirty="0" smtClean="0"/>
              <a:t>complaint;</a:t>
            </a:r>
          </a:p>
          <a:p>
            <a:pPr marL="685800" lvl="2" indent="0">
              <a:buNone/>
            </a:pPr>
            <a:r>
              <a:rPr lang="en-US" altLang="en-US" sz="3200" dirty="0" smtClean="0"/>
              <a:t>	b.	Explain the investigation and conclusion; </a:t>
            </a:r>
          </a:p>
          <a:p>
            <a:pPr marL="685800" lvl="2" indent="0">
              <a:buNone/>
            </a:pPr>
            <a:r>
              <a:rPr lang="en-US" altLang="en-US" sz="3200" dirty="0" smtClean="0"/>
              <a:t>	c.	Explain </a:t>
            </a:r>
            <a:r>
              <a:rPr lang="en-US" altLang="en-US" sz="3200" dirty="0"/>
              <a:t>what </a:t>
            </a:r>
            <a:r>
              <a:rPr lang="en-US" altLang="en-US" sz="3200" dirty="0" smtClean="0"/>
              <a:t>disciplinary actions </a:t>
            </a:r>
            <a:r>
              <a:rPr lang="en-US" altLang="en-US" sz="3200" dirty="0"/>
              <a:t>are being </a:t>
            </a:r>
            <a:r>
              <a:rPr lang="en-US" altLang="en-US" sz="3200" dirty="0" smtClean="0"/>
              <a:t>taken;</a:t>
            </a:r>
            <a:endParaRPr lang="en-US" altLang="en-US" sz="3200" dirty="0"/>
          </a:p>
          <a:p>
            <a:pPr marL="685800" lvl="2" indent="0">
              <a:buNone/>
            </a:pPr>
            <a:r>
              <a:rPr lang="en-US" altLang="en-US" sz="3200" dirty="0" smtClean="0"/>
              <a:t>	d.	Give </a:t>
            </a:r>
            <a:r>
              <a:rPr lang="en-US" altLang="en-US" sz="3200" dirty="0"/>
              <a:t>employee an opportunity to provide any </a:t>
            </a:r>
            <a:r>
              <a:rPr lang="en-US" altLang="en-US" sz="3200" dirty="0" smtClean="0"/>
              <a:t>					additional relevant information;</a:t>
            </a:r>
            <a:endParaRPr lang="en-US" altLang="en-US" sz="3200" dirty="0"/>
          </a:p>
          <a:p>
            <a:pPr marL="685800" lvl="2" indent="0">
              <a:buNone/>
            </a:pPr>
            <a:r>
              <a:rPr lang="en-US" altLang="en-US" sz="3200" dirty="0" smtClean="0"/>
              <a:t>	e.	Advise </a:t>
            </a:r>
            <a:r>
              <a:rPr lang="en-US" altLang="en-US" sz="3200" dirty="0"/>
              <a:t>employee who to contact for any future </a:t>
            </a:r>
            <a:r>
              <a:rPr lang="en-US" altLang="en-US" sz="3200" dirty="0" smtClean="0"/>
              <a:t>				questions;</a:t>
            </a:r>
            <a:endParaRPr lang="en-US" altLang="en-US" sz="3200" dirty="0"/>
          </a:p>
          <a:p>
            <a:pPr marL="685800" lvl="2" indent="0">
              <a:buNone/>
            </a:pPr>
            <a:r>
              <a:rPr lang="en-US" altLang="en-US" sz="3200" dirty="0" smtClean="0"/>
              <a:t>	f.	Remind </a:t>
            </a:r>
            <a:r>
              <a:rPr lang="en-US" altLang="en-US" sz="3200" dirty="0"/>
              <a:t>the employee that retaliation will not be </a:t>
            </a:r>
            <a:r>
              <a:rPr lang="en-US" altLang="en-US" sz="3200" dirty="0" smtClean="0"/>
              <a:t>				tolerated.</a:t>
            </a:r>
            <a:endParaRPr lang="en-US" altLang="en-US" sz="3200" dirty="0"/>
          </a:p>
          <a:p>
            <a:endParaRPr lang="en-US" altLang="en-US" dirty="0">
              <a:solidFill>
                <a:srgbClr val="422B26"/>
              </a:solidFill>
              <a:latin typeface="Times New Roman" panose="02020603050405020304" pitchFamily="18" charset="0"/>
              <a:cs typeface="Times New Roman" panose="02020603050405020304" pitchFamily="18" charset="0"/>
            </a:endParaRPr>
          </a:p>
          <a:p>
            <a:endParaRPr lang="en-US" altLang="en-US" dirty="0">
              <a:solidFill>
                <a:srgbClr val="422B26"/>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53</a:t>
            </a:fld>
            <a:endParaRPr lang="en-US" altLang="en-US" dirty="0"/>
          </a:p>
        </p:txBody>
      </p:sp>
    </p:spTree>
    <p:extLst>
      <p:ext uri="{BB962C8B-B14F-4D97-AF65-F5344CB8AC3E}">
        <p14:creationId xmlns:p14="http://schemas.microsoft.com/office/powerpoint/2010/main" val="62021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Times New Roman" panose="02020603050405020304" pitchFamily="18" charset="0"/>
                <a:cs typeface="Times New Roman" panose="02020603050405020304" pitchFamily="18" charset="0"/>
              </a:rPr>
              <a:t>Example #3</a:t>
            </a:r>
            <a:endParaRPr lang="en-US" sz="4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743606" y="1447800"/>
            <a:ext cx="10838793" cy="2743200"/>
          </a:xfrm>
        </p:spPr>
        <p:txBody>
          <a:bodyPr>
            <a:normAutofit/>
          </a:bodyPr>
          <a:lstStyle/>
          <a:p>
            <a:pPr marL="0" indent="0">
              <a:buNone/>
            </a:pPr>
            <a:r>
              <a:rPr lang="en-US" sz="2800" dirty="0" smtClean="0">
                <a:latin typeface="Times New Roman" panose="02020603050405020304" pitchFamily="18" charset="0"/>
                <a:cs typeface="Times New Roman" panose="02020603050405020304" pitchFamily="18" charset="0"/>
              </a:rPr>
              <a:t>Over the last six months, Frieda’s supervisor comes into her office every morning to say “Good morning, Gorgeous!” or “</a:t>
            </a:r>
            <a:r>
              <a:rPr lang="en-US" sz="2800" dirty="0">
                <a:latin typeface="Times New Roman" panose="02020603050405020304" pitchFamily="18" charset="0"/>
                <a:cs typeface="Times New Roman" panose="02020603050405020304" pitchFamily="18" charset="0"/>
              </a:rPr>
              <a:t>L</a:t>
            </a:r>
            <a:r>
              <a:rPr lang="en-US" sz="2800" dirty="0" smtClean="0">
                <a:latin typeface="Times New Roman" panose="02020603050405020304" pitchFamily="18" charset="0"/>
                <a:cs typeface="Times New Roman" panose="02020603050405020304" pitchFamily="18" charset="0"/>
              </a:rPr>
              <a:t>ookin’ good, Sexy!” His statements make Frieda uncomfortable but she has not told him to stop for fear of retaliation. Does Frieda have a claim for Sexual Harassment?</a:t>
            </a:r>
            <a:endParaRPr lang="en-US" sz="2800" dirty="0">
              <a:latin typeface="Times New Roman" panose="02020603050405020304" pitchFamily="18" charset="0"/>
              <a:cs typeface="Times New Roman" panose="02020603050405020304" pitchFamily="18" charset="0"/>
            </a:endParaRPr>
          </a:p>
        </p:txBody>
      </p:sp>
      <p:pic>
        <p:nvPicPr>
          <p:cNvPr id="1026" name="Picture 2" descr="Set the Tone: Sexual Harassment Prevent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1" y="4377815"/>
            <a:ext cx="3657335" cy="219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8196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Times New Roman" panose="02020603050405020304" pitchFamily="18" charset="0"/>
                <a:cs typeface="Times New Roman" panose="02020603050405020304" pitchFamily="18" charset="0"/>
              </a:rPr>
              <a:t>Example #3 Answer</a:t>
            </a:r>
            <a:endParaRPr lang="en-US" sz="4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914400" y="1676400"/>
            <a:ext cx="10363200" cy="3581400"/>
          </a:xfrm>
        </p:spPr>
        <p:txBody>
          <a:bodyPr/>
          <a:lstStyle/>
          <a:p>
            <a:pPr marL="0" indent="0">
              <a:buNone/>
            </a:pPr>
            <a:r>
              <a:rPr lang="en-US" sz="4000" dirty="0">
                <a:latin typeface="Times New Roman" panose="02020603050405020304" pitchFamily="18" charset="0"/>
                <a:cs typeface="Times New Roman" panose="02020603050405020304" pitchFamily="18" charset="0"/>
              </a:rPr>
              <a:t>Does Frieda have a claim for Sexual </a:t>
            </a:r>
            <a:r>
              <a:rPr lang="en-US" sz="4000" dirty="0" smtClean="0">
                <a:latin typeface="Times New Roman" panose="02020603050405020304" pitchFamily="18" charset="0"/>
                <a:cs typeface="Times New Roman" panose="02020603050405020304" pitchFamily="18" charset="0"/>
              </a:rPr>
              <a:t>Harassment?</a:t>
            </a:r>
          </a:p>
          <a:p>
            <a:pPr lvl="1"/>
            <a:r>
              <a:rPr lang="en-US" sz="3600" dirty="0" smtClean="0">
                <a:latin typeface="Times New Roman" panose="02020603050405020304" pitchFamily="18" charset="0"/>
                <a:cs typeface="Times New Roman" panose="02020603050405020304" pitchFamily="18" charset="0"/>
              </a:rPr>
              <a:t>Most </a:t>
            </a:r>
            <a:r>
              <a:rPr lang="en-US" sz="3600" dirty="0">
                <a:latin typeface="Times New Roman" panose="02020603050405020304" pitchFamily="18" charset="0"/>
                <a:cs typeface="Times New Roman" panose="02020603050405020304" pitchFamily="18" charset="0"/>
              </a:rPr>
              <a:t>likely, yes </a:t>
            </a:r>
          </a:p>
          <a:p>
            <a:pPr marL="685800" lvl="2" indent="0">
              <a:buNone/>
            </a:pPr>
            <a:r>
              <a:rPr lang="en-US" sz="3200" dirty="0" smtClean="0"/>
              <a:t>- Her </a:t>
            </a:r>
            <a:r>
              <a:rPr lang="en-US" sz="3200" dirty="0"/>
              <a:t>supervisor’s use of derogatory remarks are persuasive </a:t>
            </a:r>
            <a:r>
              <a:rPr lang="en-US" sz="3200" dirty="0" smtClean="0"/>
              <a:t>and </a:t>
            </a:r>
            <a:r>
              <a:rPr lang="en-US" sz="3200" dirty="0"/>
              <a:t>severe enough to make her workplace environment </a:t>
            </a:r>
            <a:r>
              <a:rPr lang="en-US" sz="3200" dirty="0" smtClean="0"/>
              <a:t>hostile</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2373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Practical Examples</a:t>
            </a:r>
            <a:endParaRPr lang="en-US" sz="4400" b="1" dirty="0"/>
          </a:p>
        </p:txBody>
      </p:sp>
      <p:sp>
        <p:nvSpPr>
          <p:cNvPr id="3" name="Content Placeholder 2"/>
          <p:cNvSpPr>
            <a:spLocks noGrp="1"/>
          </p:cNvSpPr>
          <p:nvPr>
            <p:ph idx="1"/>
          </p:nvPr>
        </p:nvSpPr>
        <p:spPr>
          <a:xfrm>
            <a:off x="838200" y="1524000"/>
            <a:ext cx="10972800" cy="4973592"/>
          </a:xfrm>
        </p:spPr>
        <p:txBody>
          <a:bodyPr>
            <a:noAutofit/>
          </a:bodyPr>
          <a:lstStyle/>
          <a:p>
            <a:pPr marL="0" indent="0">
              <a:buNone/>
            </a:pPr>
            <a:r>
              <a:rPr lang="en-US" sz="3600" dirty="0" smtClean="0"/>
              <a:t>Sexual Orientation Harassment</a:t>
            </a:r>
          </a:p>
          <a:p>
            <a:pPr marL="857250" lvl="1" indent="-514350">
              <a:lnSpc>
                <a:spcPct val="100000"/>
              </a:lnSpc>
              <a:spcBef>
                <a:spcPts val="0"/>
              </a:spcBef>
              <a:buAutoNum type="arabicPeriod"/>
            </a:pPr>
            <a:r>
              <a:rPr lang="en-US" sz="2800" dirty="0" smtClean="0"/>
              <a:t>Lowering performance evaluation scores because of an employee’s sexual orientation;</a:t>
            </a:r>
          </a:p>
          <a:p>
            <a:pPr marL="857250" lvl="1" indent="-514350">
              <a:lnSpc>
                <a:spcPct val="100000"/>
              </a:lnSpc>
              <a:spcBef>
                <a:spcPts val="0"/>
              </a:spcBef>
              <a:buAutoNum type="arabicPeriod"/>
            </a:pPr>
            <a:r>
              <a:rPr lang="en-US" sz="2800" dirty="0"/>
              <a:t>Giving</a:t>
            </a:r>
            <a:r>
              <a:rPr lang="en-US" sz="2800" dirty="0" smtClean="0"/>
              <a:t> promotions, bonuses, or commendations only to employees of a certain sexual orientation;</a:t>
            </a:r>
          </a:p>
          <a:p>
            <a:pPr marL="857250" lvl="1" indent="-514350">
              <a:lnSpc>
                <a:spcPct val="100000"/>
              </a:lnSpc>
              <a:spcBef>
                <a:spcPts val="0"/>
              </a:spcBef>
              <a:buAutoNum type="arabicPeriod"/>
            </a:pPr>
            <a:r>
              <a:rPr lang="en-US" sz="2800" dirty="0" smtClean="0"/>
              <a:t>Making insulting or threatening remarks towards an employee because of his or her sexual orientation;</a:t>
            </a:r>
          </a:p>
          <a:p>
            <a:pPr marL="857250" lvl="1" indent="-514350">
              <a:lnSpc>
                <a:spcPct val="100000"/>
              </a:lnSpc>
              <a:spcBef>
                <a:spcPts val="0"/>
              </a:spcBef>
              <a:buAutoNum type="arabicPeriod"/>
            </a:pPr>
            <a:r>
              <a:rPr lang="en-US" sz="2800" dirty="0" smtClean="0"/>
              <a:t>Making comments about a sexual orientation in a joking manner;</a:t>
            </a:r>
          </a:p>
          <a:p>
            <a:pPr marL="857250" lvl="1" indent="-514350">
              <a:lnSpc>
                <a:spcPct val="100000"/>
              </a:lnSpc>
              <a:spcBef>
                <a:spcPts val="0"/>
              </a:spcBef>
              <a:buAutoNum type="arabicPeriod"/>
            </a:pPr>
            <a:r>
              <a:rPr lang="en-US" sz="2800" dirty="0" smtClean="0"/>
              <a:t>Threatening or engaging in physical contact and/or violence towards an employee solely because of his or her sexual orientation.</a:t>
            </a:r>
          </a:p>
          <a:p>
            <a:pPr marL="0" indent="0">
              <a:buNone/>
            </a:pPr>
            <a:endParaRPr lang="en-US" sz="4400" dirty="0"/>
          </a:p>
        </p:txBody>
      </p:sp>
      <p:sp>
        <p:nvSpPr>
          <p:cNvPr id="7" name="Slide Number Placeholder 6"/>
          <p:cNvSpPr>
            <a:spLocks noGrp="1"/>
          </p:cNvSpPr>
          <p:nvPr>
            <p:ph type="sldNum" sz="quarter" idx="12"/>
          </p:nvPr>
        </p:nvSpPr>
        <p:spPr/>
        <p:txBody>
          <a:bodyPr/>
          <a:lstStyle/>
          <a:p>
            <a:fld id="{722EFF5E-2180-404C-AB06-BFD9457ADEC4}" type="slidenum">
              <a:rPr lang="en-US" altLang="en-US" smtClean="0"/>
              <a:pPr/>
              <a:t>56</a:t>
            </a:fld>
            <a:endParaRPr lang="en-US" altLang="en-US" dirty="0"/>
          </a:p>
        </p:txBody>
      </p:sp>
    </p:spTree>
    <p:extLst>
      <p:ext uri="{BB962C8B-B14F-4D97-AF65-F5344CB8AC3E}">
        <p14:creationId xmlns:p14="http://schemas.microsoft.com/office/powerpoint/2010/main" val="22679380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Practical Examples</a:t>
            </a:r>
            <a:endParaRPr lang="en-US" sz="4400" dirty="0"/>
          </a:p>
        </p:txBody>
      </p:sp>
      <p:sp>
        <p:nvSpPr>
          <p:cNvPr id="4" name="Content Placeholder 2"/>
          <p:cNvSpPr>
            <a:spLocks noGrp="1"/>
          </p:cNvSpPr>
          <p:nvPr>
            <p:ph idx="1"/>
          </p:nvPr>
        </p:nvSpPr>
        <p:spPr>
          <a:xfrm>
            <a:off x="762000" y="1600200"/>
            <a:ext cx="10573407" cy="4800600"/>
          </a:xfrm>
        </p:spPr>
        <p:txBody>
          <a:bodyPr>
            <a:noAutofit/>
          </a:bodyPr>
          <a:lstStyle/>
          <a:p>
            <a:pPr marL="0" indent="0">
              <a:lnSpc>
                <a:spcPct val="100000"/>
              </a:lnSpc>
              <a:spcBef>
                <a:spcPts val="0"/>
              </a:spcBef>
              <a:buNone/>
            </a:pPr>
            <a:r>
              <a:rPr lang="en-US" sz="4000" dirty="0" smtClean="0"/>
              <a:t>Gender Expression/Identity Harassment</a:t>
            </a:r>
          </a:p>
          <a:p>
            <a:pPr marL="685800" lvl="1" indent="-342900">
              <a:lnSpc>
                <a:spcPct val="100000"/>
              </a:lnSpc>
              <a:spcBef>
                <a:spcPts val="0"/>
              </a:spcBef>
              <a:buFont typeface="+mj-lt"/>
              <a:buAutoNum type="arabicPeriod"/>
            </a:pPr>
            <a:r>
              <a:rPr lang="en-US" sz="2800" dirty="0" smtClean="0"/>
              <a:t>Treating </a:t>
            </a:r>
            <a:r>
              <a:rPr lang="en-US" sz="2800" dirty="0"/>
              <a:t>an employee differently from other employees because of how </a:t>
            </a:r>
            <a:r>
              <a:rPr lang="en-US" sz="2800" dirty="0" smtClean="0"/>
              <a:t>the </a:t>
            </a:r>
            <a:r>
              <a:rPr lang="en-US" sz="2800" dirty="0"/>
              <a:t>employee chooses to identify and/or express his or her </a:t>
            </a:r>
            <a:r>
              <a:rPr lang="en-US" sz="2800" dirty="0" smtClean="0"/>
              <a:t>gender;</a:t>
            </a:r>
          </a:p>
          <a:p>
            <a:pPr marL="685800" lvl="1" indent="-342900">
              <a:lnSpc>
                <a:spcPct val="100000"/>
              </a:lnSpc>
              <a:spcBef>
                <a:spcPts val="0"/>
              </a:spcBef>
              <a:buFont typeface="+mj-lt"/>
              <a:buAutoNum type="arabicPeriod"/>
            </a:pPr>
            <a:r>
              <a:rPr lang="en-US" sz="2800" dirty="0" smtClean="0"/>
              <a:t>Refusing </a:t>
            </a:r>
            <a:r>
              <a:rPr lang="en-US" sz="2800" dirty="0"/>
              <a:t>to acknowledge the name(s) and/or pronoun(s) (e.g., he/she/it) </a:t>
            </a:r>
            <a:r>
              <a:rPr lang="en-US" sz="2800" dirty="0" smtClean="0"/>
              <a:t>an </a:t>
            </a:r>
            <a:r>
              <a:rPr lang="en-US" sz="2800" dirty="0"/>
              <a:t>employee has requested to be addressed </a:t>
            </a:r>
            <a:r>
              <a:rPr lang="en-US" sz="2800" dirty="0" smtClean="0"/>
              <a:t>by;</a:t>
            </a:r>
          </a:p>
          <a:p>
            <a:pPr marL="685800" lvl="1" indent="-342900">
              <a:lnSpc>
                <a:spcPct val="100000"/>
              </a:lnSpc>
              <a:spcBef>
                <a:spcPts val="0"/>
              </a:spcBef>
              <a:buFont typeface="+mj-lt"/>
              <a:buAutoNum type="arabicPeriod"/>
            </a:pPr>
            <a:r>
              <a:rPr lang="en-US" sz="2800" dirty="0" smtClean="0"/>
              <a:t>Failing </a:t>
            </a:r>
            <a:r>
              <a:rPr lang="en-US" sz="2800" dirty="0"/>
              <a:t>to promote an employee solely based on his or her gender </a:t>
            </a:r>
            <a:r>
              <a:rPr lang="en-US" sz="2800" dirty="0" smtClean="0"/>
              <a:t>identity and/or expression choices;</a:t>
            </a:r>
          </a:p>
          <a:p>
            <a:pPr marL="685800" lvl="1" indent="-342900">
              <a:lnSpc>
                <a:spcPct val="100000"/>
              </a:lnSpc>
              <a:spcBef>
                <a:spcPts val="0"/>
              </a:spcBef>
              <a:buFont typeface="+mj-lt"/>
              <a:buAutoNum type="arabicPeriod"/>
            </a:pPr>
            <a:r>
              <a:rPr lang="en-US" sz="2800" dirty="0" smtClean="0"/>
              <a:t>Threatening an</a:t>
            </a:r>
            <a:r>
              <a:rPr lang="en-US" sz="2800" dirty="0"/>
              <a:t> </a:t>
            </a:r>
            <a:r>
              <a:rPr lang="en-US" sz="2800" dirty="0" smtClean="0"/>
              <a:t>employee </a:t>
            </a:r>
            <a:r>
              <a:rPr lang="en-US" sz="2800" dirty="0"/>
              <a:t>solely because of his or her gender </a:t>
            </a:r>
            <a:r>
              <a:rPr lang="en-US" sz="2800" dirty="0" smtClean="0"/>
              <a:t>identity and/or expression choices.</a:t>
            </a:r>
          </a:p>
          <a:p>
            <a:pPr marL="0" indent="0">
              <a:buNone/>
            </a:pPr>
            <a:endParaRPr lang="en-US" sz="4400" dirty="0"/>
          </a:p>
        </p:txBody>
      </p:sp>
      <p:sp>
        <p:nvSpPr>
          <p:cNvPr id="7" name="Slide Number Placeholder 6"/>
          <p:cNvSpPr>
            <a:spLocks noGrp="1"/>
          </p:cNvSpPr>
          <p:nvPr>
            <p:ph type="sldNum" sz="quarter" idx="12"/>
          </p:nvPr>
        </p:nvSpPr>
        <p:spPr/>
        <p:txBody>
          <a:bodyPr/>
          <a:lstStyle/>
          <a:p>
            <a:fld id="{722EFF5E-2180-404C-AB06-BFD9457ADEC4}" type="slidenum">
              <a:rPr lang="en-US" altLang="en-US" smtClean="0"/>
              <a:pPr/>
              <a:t>57</a:t>
            </a:fld>
            <a:endParaRPr lang="en-US" altLang="en-US" dirty="0"/>
          </a:p>
        </p:txBody>
      </p:sp>
    </p:spTree>
    <p:extLst>
      <p:ext uri="{BB962C8B-B14F-4D97-AF65-F5344CB8AC3E}">
        <p14:creationId xmlns:p14="http://schemas.microsoft.com/office/powerpoint/2010/main" val="12513621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Practical Examples</a:t>
            </a:r>
            <a:endParaRPr lang="en-US" sz="4400" dirty="0"/>
          </a:p>
        </p:txBody>
      </p:sp>
      <p:sp>
        <p:nvSpPr>
          <p:cNvPr id="4" name="Content Placeholder 2"/>
          <p:cNvSpPr>
            <a:spLocks noGrp="1"/>
          </p:cNvSpPr>
          <p:nvPr>
            <p:ph idx="1"/>
          </p:nvPr>
        </p:nvSpPr>
        <p:spPr>
          <a:xfrm>
            <a:off x="445568" y="1600200"/>
            <a:ext cx="11213031" cy="4351338"/>
          </a:xfrm>
        </p:spPr>
        <p:txBody>
          <a:bodyPr>
            <a:noAutofit/>
          </a:bodyPr>
          <a:lstStyle/>
          <a:p>
            <a:pPr marL="0" indent="0">
              <a:buNone/>
            </a:pPr>
            <a:r>
              <a:rPr lang="en-US" sz="3200" dirty="0" smtClean="0"/>
              <a:t>Retaliation</a:t>
            </a:r>
            <a:r>
              <a:rPr lang="en-US" sz="5200" dirty="0" smtClean="0"/>
              <a:t> </a:t>
            </a:r>
          </a:p>
          <a:p>
            <a:pPr marL="857250" lvl="1" indent="-514350">
              <a:lnSpc>
                <a:spcPct val="100000"/>
              </a:lnSpc>
              <a:spcBef>
                <a:spcPts val="0"/>
              </a:spcBef>
              <a:buFont typeface="+mj-lt"/>
              <a:buAutoNum type="arabicPeriod"/>
            </a:pPr>
            <a:r>
              <a:rPr lang="en-US" sz="2400" dirty="0" smtClean="0"/>
              <a:t>Lowering </a:t>
            </a:r>
            <a:r>
              <a:rPr lang="en-US" sz="2400" dirty="0"/>
              <a:t>an employee’s performance evaluation scores </a:t>
            </a:r>
            <a:r>
              <a:rPr lang="en-US" sz="2400" dirty="0" smtClean="0"/>
              <a:t>because </a:t>
            </a:r>
            <a:r>
              <a:rPr lang="en-US" sz="2400" dirty="0"/>
              <a:t>he or </a:t>
            </a:r>
            <a:r>
              <a:rPr lang="en-US" sz="2400" dirty="0" smtClean="0"/>
              <a:t>she </a:t>
            </a:r>
            <a:r>
              <a:rPr lang="en-US" sz="2400" dirty="0"/>
              <a:t>filed a harassment complaint and/or </a:t>
            </a:r>
            <a:r>
              <a:rPr lang="en-US" sz="2400" dirty="0" smtClean="0"/>
              <a:t>cooperated </a:t>
            </a:r>
            <a:r>
              <a:rPr lang="en-US" sz="2400" dirty="0"/>
              <a:t>in an </a:t>
            </a:r>
            <a:r>
              <a:rPr lang="en-US" sz="2400" dirty="0" smtClean="0"/>
              <a:t>investigation;</a:t>
            </a:r>
          </a:p>
          <a:p>
            <a:pPr marL="857250" lvl="1" indent="-514350">
              <a:lnSpc>
                <a:spcPct val="100000"/>
              </a:lnSpc>
              <a:spcBef>
                <a:spcPts val="0"/>
              </a:spcBef>
              <a:buFont typeface="+mj-lt"/>
              <a:buAutoNum type="arabicPeriod"/>
            </a:pPr>
            <a:r>
              <a:rPr lang="en-US" sz="2400" dirty="0" smtClean="0"/>
              <a:t>Transferring </a:t>
            </a:r>
            <a:r>
              <a:rPr lang="en-US" sz="2400" dirty="0"/>
              <a:t>an employee to a less desirable position and/or location </a:t>
            </a:r>
            <a:r>
              <a:rPr lang="en-US" sz="2400" dirty="0" smtClean="0"/>
              <a:t>because </a:t>
            </a:r>
            <a:r>
              <a:rPr lang="en-US" sz="2400" dirty="0"/>
              <a:t>he or she filed a harassment complaint and/or cooperated in an </a:t>
            </a:r>
            <a:r>
              <a:rPr lang="en-US" sz="2400" dirty="0" smtClean="0"/>
              <a:t>	investigation;</a:t>
            </a:r>
          </a:p>
          <a:p>
            <a:pPr marL="857250" lvl="1" indent="-514350">
              <a:lnSpc>
                <a:spcPct val="100000"/>
              </a:lnSpc>
              <a:spcBef>
                <a:spcPts val="0"/>
              </a:spcBef>
              <a:buFont typeface="+mj-lt"/>
              <a:buAutoNum type="arabicPeriod"/>
            </a:pPr>
            <a:r>
              <a:rPr lang="en-US" sz="2400" dirty="0" smtClean="0"/>
              <a:t>Demoting </a:t>
            </a:r>
            <a:r>
              <a:rPr lang="en-US" sz="2400" dirty="0"/>
              <a:t>an employee for complaining about harassment he or she is </a:t>
            </a:r>
            <a:r>
              <a:rPr lang="en-US" sz="2400" dirty="0" smtClean="0"/>
              <a:t>enduring from co-workers;</a:t>
            </a:r>
          </a:p>
          <a:p>
            <a:pPr marL="857250" lvl="1" indent="-514350">
              <a:lnSpc>
                <a:spcPct val="100000"/>
              </a:lnSpc>
              <a:spcBef>
                <a:spcPts val="0"/>
              </a:spcBef>
              <a:buFont typeface="+mj-lt"/>
              <a:buAutoNum type="arabicPeriod"/>
            </a:pPr>
            <a:r>
              <a:rPr lang="en-US" sz="2400" dirty="0" smtClean="0"/>
              <a:t>Ignoring backlash an </a:t>
            </a:r>
            <a:r>
              <a:rPr lang="en-US" sz="2400" dirty="0"/>
              <a:t>employee is receiving as </a:t>
            </a:r>
            <a:r>
              <a:rPr lang="en-US" sz="2400" dirty="0" smtClean="0"/>
              <a:t>a </a:t>
            </a:r>
            <a:r>
              <a:rPr lang="en-US" sz="2400" dirty="0"/>
              <a:t>result </a:t>
            </a:r>
            <a:r>
              <a:rPr lang="en-US" sz="2400" dirty="0" smtClean="0"/>
              <a:t>of </a:t>
            </a:r>
            <a:r>
              <a:rPr lang="en-US" sz="2400" dirty="0"/>
              <a:t>cooperating in </a:t>
            </a:r>
            <a:r>
              <a:rPr lang="en-US" sz="2400" dirty="0" smtClean="0"/>
              <a:t>a </a:t>
            </a:r>
            <a:r>
              <a:rPr lang="en-US" sz="2400" dirty="0"/>
              <a:t>harassment </a:t>
            </a:r>
            <a:r>
              <a:rPr lang="en-US" sz="2400" dirty="0" smtClean="0"/>
              <a:t>investigation; or</a:t>
            </a:r>
          </a:p>
          <a:p>
            <a:pPr marL="857250" lvl="1" indent="-514350">
              <a:lnSpc>
                <a:spcPct val="100000"/>
              </a:lnSpc>
              <a:spcBef>
                <a:spcPts val="0"/>
              </a:spcBef>
              <a:buFont typeface="+mj-lt"/>
              <a:buAutoNum type="arabicPeriod"/>
            </a:pPr>
            <a:r>
              <a:rPr lang="en-US" sz="2400" dirty="0" smtClean="0"/>
              <a:t>Failing </a:t>
            </a:r>
            <a:r>
              <a:rPr lang="en-US" sz="2400" dirty="0"/>
              <a:t>to adequately protect an employee that has been the victim of </a:t>
            </a:r>
            <a:r>
              <a:rPr lang="en-US" sz="2400" dirty="0" smtClean="0"/>
              <a:t>harassment.</a:t>
            </a:r>
            <a:endParaRPr lang="en-US" sz="2400" dirty="0"/>
          </a:p>
        </p:txBody>
      </p:sp>
      <p:sp>
        <p:nvSpPr>
          <p:cNvPr id="7" name="Slide Number Placeholder 6"/>
          <p:cNvSpPr>
            <a:spLocks noGrp="1"/>
          </p:cNvSpPr>
          <p:nvPr>
            <p:ph type="sldNum" sz="quarter" idx="12"/>
          </p:nvPr>
        </p:nvSpPr>
        <p:spPr/>
        <p:txBody>
          <a:bodyPr/>
          <a:lstStyle/>
          <a:p>
            <a:fld id="{722EFF5E-2180-404C-AB06-BFD9457ADEC4}" type="slidenum">
              <a:rPr lang="en-US" altLang="en-US" smtClean="0"/>
              <a:pPr/>
              <a:t>58</a:t>
            </a:fld>
            <a:endParaRPr lang="en-US" altLang="en-US" dirty="0"/>
          </a:p>
        </p:txBody>
      </p:sp>
    </p:spTree>
    <p:extLst>
      <p:ext uri="{BB962C8B-B14F-4D97-AF65-F5344CB8AC3E}">
        <p14:creationId xmlns:p14="http://schemas.microsoft.com/office/powerpoint/2010/main" val="842957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4400" b="1" dirty="0" smtClean="0"/>
              <a:t>Practical Examples</a:t>
            </a:r>
            <a:endParaRPr lang="en-US" sz="4400" dirty="0"/>
          </a:p>
        </p:txBody>
      </p:sp>
      <p:sp>
        <p:nvSpPr>
          <p:cNvPr id="5" name="Content Placeholder 2"/>
          <p:cNvSpPr>
            <a:spLocks noGrp="1"/>
          </p:cNvSpPr>
          <p:nvPr>
            <p:ph idx="1"/>
          </p:nvPr>
        </p:nvSpPr>
        <p:spPr/>
        <p:txBody>
          <a:bodyPr>
            <a:noAutofit/>
          </a:bodyPr>
          <a:lstStyle/>
          <a:p>
            <a:pPr marL="0" indent="0">
              <a:buNone/>
            </a:pPr>
            <a:r>
              <a:rPr lang="en-US" sz="3600" dirty="0" smtClean="0"/>
              <a:t>Abusive Conduct </a:t>
            </a:r>
          </a:p>
          <a:p>
            <a:pPr marL="857250" lvl="1" indent="-514350">
              <a:buFont typeface="+mj-lt"/>
              <a:buAutoNum type="arabicPeriod"/>
            </a:pPr>
            <a:r>
              <a:rPr lang="en-US" sz="3200" dirty="0" smtClean="0"/>
              <a:t>Insulting </a:t>
            </a:r>
            <a:r>
              <a:rPr lang="en-US" sz="3200" dirty="0"/>
              <a:t>an employee because of </a:t>
            </a:r>
            <a:r>
              <a:rPr lang="en-US" sz="3200" dirty="0" smtClean="0"/>
              <a:t>their dress </a:t>
            </a:r>
            <a:r>
              <a:rPr lang="en-US" sz="3200" dirty="0"/>
              <a:t>or </a:t>
            </a:r>
            <a:r>
              <a:rPr lang="en-US" sz="3200" dirty="0" smtClean="0"/>
              <a:t>appearance;</a:t>
            </a:r>
          </a:p>
          <a:p>
            <a:pPr marL="857250" lvl="1" indent="-514350">
              <a:buFont typeface="+mj-lt"/>
              <a:buAutoNum type="arabicPeriod"/>
            </a:pPr>
            <a:r>
              <a:rPr lang="en-US" sz="3200" dirty="0"/>
              <a:t>O</a:t>
            </a:r>
            <a:r>
              <a:rPr lang="en-US" sz="3200" dirty="0" smtClean="0"/>
              <a:t>ffice </a:t>
            </a:r>
            <a:r>
              <a:rPr lang="en-US" sz="3200" dirty="0"/>
              <a:t>pranks that leave an employee feeling harassed, humiliated, </a:t>
            </a:r>
            <a:r>
              <a:rPr lang="en-US" sz="3200" dirty="0" smtClean="0"/>
              <a:t>embarrassed</a:t>
            </a:r>
            <a:r>
              <a:rPr lang="en-US" sz="3200" dirty="0"/>
              <a:t>, unable to work, </a:t>
            </a:r>
            <a:r>
              <a:rPr lang="en-US" sz="3200" dirty="0" smtClean="0"/>
              <a:t>or helpless;</a:t>
            </a:r>
          </a:p>
          <a:p>
            <a:pPr marL="857250" lvl="1" indent="-514350">
              <a:buFont typeface="+mj-lt"/>
              <a:buAutoNum type="arabicPeriod"/>
            </a:pPr>
            <a:r>
              <a:rPr lang="en-US" sz="3200" dirty="0" smtClean="0"/>
              <a:t>A </a:t>
            </a:r>
            <a:r>
              <a:rPr lang="en-US" sz="3200" dirty="0"/>
              <a:t>large, muscular employee using his or her size and strength to </a:t>
            </a:r>
            <a:r>
              <a:rPr lang="en-US" sz="3200" dirty="0" smtClean="0"/>
              <a:t>intimidate </a:t>
            </a:r>
            <a:r>
              <a:rPr lang="en-US" sz="3200" dirty="0"/>
              <a:t>smaller </a:t>
            </a:r>
            <a:r>
              <a:rPr lang="en-US" sz="3200" dirty="0" smtClean="0"/>
              <a:t>employees;</a:t>
            </a:r>
          </a:p>
          <a:p>
            <a:pPr marL="857250" lvl="1" indent="-514350">
              <a:buFont typeface="+mj-lt"/>
              <a:buAutoNum type="arabicPeriod"/>
            </a:pPr>
            <a:r>
              <a:rPr lang="en-US" sz="3200" dirty="0" smtClean="0"/>
              <a:t>A </a:t>
            </a:r>
            <a:r>
              <a:rPr lang="en-US" sz="3200" dirty="0"/>
              <a:t>supervisor unreasonably criticizes his or her </a:t>
            </a:r>
            <a:r>
              <a:rPr lang="en-US" sz="3200" dirty="0" smtClean="0"/>
              <a:t>subordinates.</a:t>
            </a:r>
          </a:p>
          <a:p>
            <a:pPr marL="0" indent="0">
              <a:buNone/>
            </a:pPr>
            <a:endParaRPr lang="en-US" sz="4400" dirty="0"/>
          </a:p>
        </p:txBody>
      </p:sp>
      <p:sp>
        <p:nvSpPr>
          <p:cNvPr id="7" name="Slide Number Placeholder 6"/>
          <p:cNvSpPr>
            <a:spLocks noGrp="1"/>
          </p:cNvSpPr>
          <p:nvPr>
            <p:ph type="sldNum" sz="quarter" idx="12"/>
          </p:nvPr>
        </p:nvSpPr>
        <p:spPr/>
        <p:txBody>
          <a:bodyPr/>
          <a:lstStyle/>
          <a:p>
            <a:fld id="{722EFF5E-2180-404C-AB06-BFD9457ADEC4}" type="slidenum">
              <a:rPr lang="en-US" altLang="en-US" smtClean="0"/>
              <a:pPr/>
              <a:t>59</a:t>
            </a:fld>
            <a:endParaRPr lang="en-US" altLang="en-US" dirty="0"/>
          </a:p>
        </p:txBody>
      </p:sp>
    </p:spTree>
    <p:extLst>
      <p:ext uri="{BB962C8B-B14F-4D97-AF65-F5344CB8AC3E}">
        <p14:creationId xmlns:p14="http://schemas.microsoft.com/office/powerpoint/2010/main" val="2186010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515600" cy="723446"/>
          </a:xfrm>
        </p:spPr>
        <p:txBody>
          <a:bodyPr>
            <a:normAutofit/>
          </a:bodyPr>
          <a:lstStyle/>
          <a:p>
            <a:r>
              <a:rPr lang="en-US" altLang="en-US" sz="4400" b="1" dirty="0"/>
              <a:t>Non-Sexual Harassment</a:t>
            </a:r>
            <a:endParaRPr lang="en-US" sz="4400" dirty="0"/>
          </a:p>
        </p:txBody>
      </p:sp>
      <p:sp>
        <p:nvSpPr>
          <p:cNvPr id="3" name="Content Placeholder 2"/>
          <p:cNvSpPr>
            <a:spLocks noGrp="1"/>
          </p:cNvSpPr>
          <p:nvPr>
            <p:ph idx="1"/>
          </p:nvPr>
        </p:nvSpPr>
        <p:spPr>
          <a:xfrm>
            <a:off x="445569" y="1503408"/>
            <a:ext cx="11289231" cy="4351338"/>
          </a:xfrm>
        </p:spPr>
        <p:txBody>
          <a:bodyPr>
            <a:normAutofit/>
          </a:bodyPr>
          <a:lstStyle/>
          <a:p>
            <a:pPr marL="0" indent="0">
              <a:buNone/>
            </a:pPr>
            <a:r>
              <a:rPr lang="en-US" sz="3600" dirty="0" smtClean="0"/>
              <a:t>Employers can </a:t>
            </a:r>
            <a:r>
              <a:rPr lang="en-US" sz="3600" dirty="0" smtClean="0"/>
              <a:t>have liability </a:t>
            </a:r>
            <a:r>
              <a:rPr lang="en-US" sz="3600" dirty="0" smtClean="0"/>
              <a:t>for Non-Sexual </a:t>
            </a:r>
            <a:r>
              <a:rPr lang="en-US" sz="3600" dirty="0" smtClean="0"/>
              <a:t>Harassment </a:t>
            </a:r>
            <a:r>
              <a:rPr lang="en-US" sz="3600" dirty="0" smtClean="0"/>
              <a:t>including:</a:t>
            </a:r>
          </a:p>
          <a:p>
            <a:pPr marL="857250" lvl="1" indent="-514350">
              <a:buFont typeface="+mj-lt"/>
              <a:buAutoNum type="arabicPeriod"/>
            </a:pPr>
            <a:r>
              <a:rPr lang="en-US" sz="3200" dirty="0" smtClean="0"/>
              <a:t>Intentional Infliction of Emotional Distress</a:t>
            </a:r>
          </a:p>
          <a:p>
            <a:pPr marL="857250" lvl="1" indent="-514350">
              <a:buFont typeface="+mj-lt"/>
              <a:buAutoNum type="arabicPeriod"/>
            </a:pPr>
            <a:r>
              <a:rPr lang="en-US" sz="3200" dirty="0" smtClean="0"/>
              <a:t>Negligent Infliction of Emotional Distress</a:t>
            </a:r>
          </a:p>
          <a:p>
            <a:pPr marL="857250" lvl="1" indent="-514350">
              <a:buFont typeface="+mj-lt"/>
              <a:buAutoNum type="arabicPeriod"/>
            </a:pPr>
            <a:r>
              <a:rPr lang="en-US" sz="3200" dirty="0" smtClean="0"/>
              <a:t>Interference with Prospective Economic Advantage</a:t>
            </a:r>
          </a:p>
          <a:p>
            <a:pPr marL="857250" lvl="1" indent="-514350">
              <a:buFont typeface="+mj-lt"/>
              <a:buAutoNum type="arabicPeriod"/>
            </a:pPr>
            <a:r>
              <a:rPr lang="en-US" sz="3200" dirty="0" smtClean="0"/>
              <a:t>Violation of Business &amp; Professions code section 17200. </a:t>
            </a:r>
            <a:endParaRPr lang="en-US" sz="3200" dirty="0"/>
          </a:p>
        </p:txBody>
      </p:sp>
      <p:sp>
        <p:nvSpPr>
          <p:cNvPr id="4" name="Slide Number Placeholder 3"/>
          <p:cNvSpPr>
            <a:spLocks noGrp="1"/>
          </p:cNvSpPr>
          <p:nvPr>
            <p:ph type="sldNum" sz="quarter" idx="12"/>
          </p:nvPr>
        </p:nvSpPr>
        <p:spPr/>
        <p:txBody>
          <a:bodyPr/>
          <a:lstStyle/>
          <a:p>
            <a:fld id="{722EFF5E-2180-404C-AB06-BFD9457ADEC4}" type="slidenum">
              <a:rPr lang="en-US" altLang="en-US" smtClean="0"/>
              <a:pPr/>
              <a:t>6</a:t>
            </a:fld>
            <a:endParaRPr lang="en-US" altLang="en-US" dirty="0"/>
          </a:p>
        </p:txBody>
      </p:sp>
    </p:spTree>
    <p:extLst>
      <p:ext uri="{BB962C8B-B14F-4D97-AF65-F5344CB8AC3E}">
        <p14:creationId xmlns:p14="http://schemas.microsoft.com/office/powerpoint/2010/main" val="20907191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Who is Liable?</a:t>
            </a:r>
            <a:endParaRPr lang="en-US" sz="4400" dirty="0"/>
          </a:p>
        </p:txBody>
      </p:sp>
      <p:sp>
        <p:nvSpPr>
          <p:cNvPr id="3" name="Content Placeholder 2"/>
          <p:cNvSpPr>
            <a:spLocks noGrp="1"/>
          </p:cNvSpPr>
          <p:nvPr>
            <p:ph idx="1"/>
          </p:nvPr>
        </p:nvSpPr>
        <p:spPr>
          <a:xfrm>
            <a:off x="838200" y="1503408"/>
            <a:ext cx="10515600" cy="4592592"/>
          </a:xfrm>
        </p:spPr>
        <p:txBody>
          <a:bodyPr>
            <a:normAutofit/>
          </a:bodyPr>
          <a:lstStyle/>
          <a:p>
            <a:pPr marL="0" indent="0">
              <a:buNone/>
            </a:pPr>
            <a:r>
              <a:rPr lang="en-US" sz="3600" dirty="0" smtClean="0"/>
              <a:t>Under California law, the following can be liable:</a:t>
            </a:r>
          </a:p>
          <a:p>
            <a:pPr marL="857250" lvl="1" indent="-514350">
              <a:lnSpc>
                <a:spcPct val="100000"/>
              </a:lnSpc>
              <a:spcBef>
                <a:spcPts val="0"/>
              </a:spcBef>
              <a:buFont typeface="+mj-lt"/>
              <a:buAutoNum type="arabicPeriod"/>
            </a:pPr>
            <a:r>
              <a:rPr lang="en-US" sz="3200" dirty="0" smtClean="0"/>
              <a:t>Employers;</a:t>
            </a:r>
          </a:p>
          <a:p>
            <a:pPr marL="857250" lvl="1" indent="-514350">
              <a:lnSpc>
                <a:spcPct val="100000"/>
              </a:lnSpc>
              <a:spcBef>
                <a:spcPts val="0"/>
              </a:spcBef>
              <a:buFont typeface="+mj-lt"/>
              <a:buAutoNum type="arabicPeriod"/>
            </a:pPr>
            <a:r>
              <a:rPr lang="en-US" sz="3200" dirty="0" smtClean="0"/>
              <a:t>Prospective Employers;</a:t>
            </a:r>
          </a:p>
          <a:p>
            <a:pPr marL="857250" lvl="1" indent="-514350">
              <a:lnSpc>
                <a:spcPct val="100000"/>
              </a:lnSpc>
              <a:spcBef>
                <a:spcPts val="0"/>
              </a:spcBef>
              <a:buFont typeface="+mj-lt"/>
              <a:buAutoNum type="arabicPeriod"/>
            </a:pPr>
            <a:r>
              <a:rPr lang="en-US" sz="3200" dirty="0" smtClean="0"/>
              <a:t>Supervisors;</a:t>
            </a:r>
          </a:p>
          <a:p>
            <a:pPr marL="857250" lvl="1" indent="-514350">
              <a:lnSpc>
                <a:spcPct val="100000"/>
              </a:lnSpc>
              <a:spcBef>
                <a:spcPts val="0"/>
              </a:spcBef>
              <a:buFont typeface="+mj-lt"/>
              <a:buAutoNum type="arabicPeriod"/>
            </a:pPr>
            <a:r>
              <a:rPr lang="en-US" sz="3200" dirty="0" smtClean="0"/>
              <a:t>Subordinates;</a:t>
            </a:r>
          </a:p>
          <a:p>
            <a:pPr marL="857250" lvl="1" indent="-514350">
              <a:lnSpc>
                <a:spcPct val="100000"/>
              </a:lnSpc>
              <a:spcBef>
                <a:spcPts val="0"/>
              </a:spcBef>
              <a:buFont typeface="+mj-lt"/>
              <a:buAutoNum type="arabicPeriod"/>
            </a:pPr>
            <a:r>
              <a:rPr lang="en-US" sz="3200" dirty="0" smtClean="0"/>
              <a:t>Co-Workers;</a:t>
            </a:r>
          </a:p>
          <a:p>
            <a:pPr marL="857250" lvl="1" indent="-514350">
              <a:lnSpc>
                <a:spcPct val="100000"/>
              </a:lnSpc>
              <a:spcBef>
                <a:spcPts val="0"/>
              </a:spcBef>
              <a:buFont typeface="+mj-lt"/>
              <a:buAutoNum type="arabicPeriod"/>
            </a:pPr>
            <a:r>
              <a:rPr lang="en-US" sz="3200" dirty="0" smtClean="0"/>
              <a:t>Individual Employees;</a:t>
            </a:r>
          </a:p>
          <a:p>
            <a:pPr marL="857250" lvl="1" indent="-514350">
              <a:lnSpc>
                <a:spcPct val="100000"/>
              </a:lnSpc>
              <a:spcBef>
                <a:spcPts val="0"/>
              </a:spcBef>
              <a:buFont typeface="+mj-lt"/>
              <a:buAutoNum type="arabicPeriod"/>
            </a:pPr>
            <a:r>
              <a:rPr lang="en-US" sz="3200" dirty="0" smtClean="0"/>
              <a:t>Moreover, </a:t>
            </a:r>
            <a:r>
              <a:rPr lang="en-US" sz="3200" dirty="0"/>
              <a:t>e</a:t>
            </a:r>
            <a:r>
              <a:rPr lang="en-US" sz="3200" dirty="0" smtClean="0"/>
              <a:t>mployers are strictly liable for unlawful harassment by supervisors and agents. </a:t>
            </a:r>
            <a:endParaRPr lang="en-US" sz="3200" dirty="0"/>
          </a:p>
        </p:txBody>
      </p:sp>
    </p:spTree>
    <p:extLst>
      <p:ext uri="{BB962C8B-B14F-4D97-AF65-F5344CB8AC3E}">
        <p14:creationId xmlns:p14="http://schemas.microsoft.com/office/powerpoint/2010/main" val="2171643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Remedies</a:t>
            </a:r>
            <a:endParaRPr lang="en-US" sz="4400" b="1" dirty="0"/>
          </a:p>
        </p:txBody>
      </p:sp>
      <p:sp>
        <p:nvSpPr>
          <p:cNvPr id="4" name="Content Placeholder 2"/>
          <p:cNvSpPr>
            <a:spLocks noGrp="1"/>
          </p:cNvSpPr>
          <p:nvPr>
            <p:ph idx="1"/>
          </p:nvPr>
        </p:nvSpPr>
        <p:spPr>
          <a:xfrm>
            <a:off x="609600" y="1519287"/>
            <a:ext cx="10515600" cy="4973592"/>
          </a:xfrm>
        </p:spPr>
        <p:txBody>
          <a:bodyPr>
            <a:noAutofit/>
          </a:bodyPr>
          <a:lstStyle/>
          <a:p>
            <a:pPr marL="0" indent="0">
              <a:buNone/>
            </a:pPr>
            <a:r>
              <a:rPr lang="en-US" sz="4000" dirty="0" smtClean="0"/>
              <a:t>For Those Who Have been Sexually Harassed:</a:t>
            </a:r>
          </a:p>
          <a:p>
            <a:pPr marL="857250" lvl="1" indent="-514350">
              <a:buFont typeface="+mj-lt"/>
              <a:buAutoNum type="arabicPeriod"/>
            </a:pPr>
            <a:r>
              <a:rPr lang="en-US" sz="3600" dirty="0" smtClean="0"/>
              <a:t>Document </a:t>
            </a:r>
            <a:r>
              <a:rPr lang="en-US" sz="3600" dirty="0"/>
              <a:t>in writing each incident of harassment, noting the </a:t>
            </a:r>
            <a:r>
              <a:rPr lang="en-US" sz="3600" dirty="0" smtClean="0"/>
              <a:t>date</a:t>
            </a:r>
            <a:r>
              <a:rPr lang="en-US" sz="3600" dirty="0"/>
              <a:t>, </a:t>
            </a:r>
            <a:r>
              <a:rPr lang="en-US" sz="3600" dirty="0" smtClean="0"/>
              <a:t>time</a:t>
            </a:r>
            <a:r>
              <a:rPr lang="en-US" sz="3600" dirty="0"/>
              <a:t>, </a:t>
            </a:r>
            <a:r>
              <a:rPr lang="en-US" sz="3600" dirty="0" smtClean="0"/>
              <a:t>and people involved;</a:t>
            </a:r>
          </a:p>
          <a:p>
            <a:pPr marL="857250" lvl="1" indent="-514350">
              <a:buFont typeface="+mj-lt"/>
              <a:buAutoNum type="arabicPeriod"/>
            </a:pPr>
            <a:r>
              <a:rPr lang="en-US" sz="3600" dirty="0" smtClean="0"/>
              <a:t>File </a:t>
            </a:r>
            <a:r>
              <a:rPr lang="en-US" sz="3600" dirty="0"/>
              <a:t>a written complaint </a:t>
            </a:r>
            <a:r>
              <a:rPr lang="en-US" sz="3600" dirty="0" smtClean="0"/>
              <a:t>in </a:t>
            </a:r>
            <a:r>
              <a:rPr lang="en-US" sz="3600" dirty="0"/>
              <a:t>accordance with the </a:t>
            </a:r>
            <a:r>
              <a:rPr lang="en-US" sz="3600" dirty="0" smtClean="0"/>
              <a:t>company’s</a:t>
            </a:r>
            <a:r>
              <a:rPr lang="en-US" sz="3600" dirty="0"/>
              <a:t> </a:t>
            </a:r>
            <a:r>
              <a:rPr lang="en-US" sz="3600" dirty="0" smtClean="0"/>
              <a:t>sexual harassment policy;</a:t>
            </a:r>
          </a:p>
          <a:p>
            <a:pPr marL="857250" lvl="1" indent="-514350">
              <a:buFont typeface="+mj-lt"/>
              <a:buAutoNum type="arabicPeriod"/>
            </a:pPr>
            <a:r>
              <a:rPr lang="en-US" sz="3600" dirty="0" smtClean="0"/>
              <a:t>File </a:t>
            </a:r>
            <a:r>
              <a:rPr lang="en-US" sz="3600" dirty="0"/>
              <a:t>a complaint with the </a:t>
            </a:r>
            <a:r>
              <a:rPr lang="en-US" sz="3600" dirty="0" smtClean="0"/>
              <a:t>Department of Fair Employment and Housing and the Federal Equal Employment Opportunity Commission. You don’t need </a:t>
            </a:r>
            <a:r>
              <a:rPr lang="en-US" sz="3600" dirty="0"/>
              <a:t>a </a:t>
            </a:r>
            <a:r>
              <a:rPr lang="en-US" sz="3600" dirty="0" smtClean="0"/>
              <a:t>lawyer </a:t>
            </a:r>
            <a:r>
              <a:rPr lang="en-US" sz="3600" dirty="0"/>
              <a:t>to take this step.</a:t>
            </a:r>
            <a:endParaRPr lang="en-US" sz="3600" dirty="0" smtClean="0"/>
          </a:p>
          <a:p>
            <a:pPr marL="0" indent="0">
              <a:buNone/>
            </a:pPr>
            <a:r>
              <a:rPr lang="en-US" sz="2000" dirty="0"/>
              <a:t>		</a:t>
            </a:r>
            <a:endParaRPr lang="en-US" sz="4400" dirty="0"/>
          </a:p>
        </p:txBody>
      </p:sp>
      <p:sp>
        <p:nvSpPr>
          <p:cNvPr id="7" name="Slide Number Placeholder 6"/>
          <p:cNvSpPr>
            <a:spLocks noGrp="1"/>
          </p:cNvSpPr>
          <p:nvPr>
            <p:ph type="sldNum" sz="quarter" idx="12"/>
          </p:nvPr>
        </p:nvSpPr>
        <p:spPr/>
        <p:txBody>
          <a:bodyPr/>
          <a:lstStyle/>
          <a:p>
            <a:fld id="{722EFF5E-2180-404C-AB06-BFD9457ADEC4}" type="slidenum">
              <a:rPr lang="en-US" altLang="en-US" smtClean="0"/>
              <a:pPr/>
              <a:t>61</a:t>
            </a:fld>
            <a:endParaRPr lang="en-US" altLang="en-US" dirty="0"/>
          </a:p>
        </p:txBody>
      </p:sp>
    </p:spTree>
    <p:extLst>
      <p:ext uri="{BB962C8B-B14F-4D97-AF65-F5344CB8AC3E}">
        <p14:creationId xmlns:p14="http://schemas.microsoft.com/office/powerpoint/2010/main" val="22744429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Remedies</a:t>
            </a:r>
            <a:endParaRPr lang="en-US" sz="4400" dirty="0"/>
          </a:p>
        </p:txBody>
      </p:sp>
      <p:sp>
        <p:nvSpPr>
          <p:cNvPr id="4" name="Content Placeholder 2"/>
          <p:cNvSpPr>
            <a:spLocks noGrp="1"/>
          </p:cNvSpPr>
          <p:nvPr>
            <p:ph idx="1"/>
          </p:nvPr>
        </p:nvSpPr>
        <p:spPr>
          <a:xfrm>
            <a:off x="838200" y="1676400"/>
            <a:ext cx="11319387" cy="4579938"/>
          </a:xfrm>
        </p:spPr>
        <p:txBody>
          <a:bodyPr>
            <a:normAutofit lnSpcReduction="10000"/>
          </a:bodyPr>
          <a:lstStyle/>
          <a:p>
            <a:pPr marL="0" indent="0">
              <a:buNone/>
            </a:pPr>
            <a:r>
              <a:rPr lang="en-US" sz="4000" dirty="0" smtClean="0"/>
              <a:t>For </a:t>
            </a:r>
            <a:r>
              <a:rPr lang="en-US" sz="4000" dirty="0"/>
              <a:t>Those Who Have been Sexually </a:t>
            </a:r>
            <a:r>
              <a:rPr lang="en-US" sz="4000" dirty="0" smtClean="0"/>
              <a:t>Harassed (cont’d):</a:t>
            </a:r>
            <a:endParaRPr lang="en-US" sz="4000" dirty="0"/>
          </a:p>
          <a:p>
            <a:pPr marL="1085850" lvl="1" indent="-742950">
              <a:buAutoNum type="arabicPeriod" startAt="4"/>
            </a:pPr>
            <a:r>
              <a:rPr lang="en-US" sz="3600" dirty="0" smtClean="0"/>
              <a:t>Hire </a:t>
            </a:r>
            <a:r>
              <a:rPr lang="en-US" sz="3600" dirty="0"/>
              <a:t>a private attorney to represent your </a:t>
            </a:r>
            <a:r>
              <a:rPr lang="en-US" sz="3600" dirty="0" smtClean="0"/>
              <a:t>interests</a:t>
            </a:r>
          </a:p>
          <a:p>
            <a:pPr marL="1085850" lvl="1" indent="-742950">
              <a:buAutoNum type="arabicPeriod" startAt="4"/>
            </a:pPr>
            <a:r>
              <a:rPr lang="en-US" sz="3600" dirty="0" smtClean="0"/>
              <a:t>If </a:t>
            </a:r>
            <a:r>
              <a:rPr lang="en-US" sz="3600" dirty="0"/>
              <a:t>you are the victim of sexual </a:t>
            </a:r>
            <a:r>
              <a:rPr lang="en-US" sz="3600" dirty="0" smtClean="0"/>
              <a:t>assault:</a:t>
            </a:r>
          </a:p>
          <a:p>
            <a:pPr marL="1543050" lvl="3" indent="-514350">
              <a:buFont typeface="+mj-lt"/>
              <a:buAutoNum type="alphaLcPeriod"/>
            </a:pPr>
            <a:r>
              <a:rPr lang="en-US" sz="3200" dirty="0" smtClean="0"/>
              <a:t>Call 911 if you are in a life-threatening situation;</a:t>
            </a:r>
          </a:p>
          <a:p>
            <a:pPr marL="1543050" lvl="3" indent="-514350">
              <a:buFont typeface="+mj-lt"/>
              <a:buAutoNum type="alphaLcPeriod"/>
            </a:pPr>
            <a:r>
              <a:rPr lang="en-US" sz="3200" dirty="0" smtClean="0"/>
              <a:t>Report the incident to the local police;</a:t>
            </a:r>
          </a:p>
          <a:p>
            <a:pPr marL="1543050" lvl="3" indent="-514350">
              <a:buFont typeface="+mj-lt"/>
              <a:buAutoNum type="alphaLcPeriod"/>
            </a:pPr>
            <a:r>
              <a:rPr lang="en-US" sz="3200" dirty="0" smtClean="0"/>
              <a:t>See a healthcare provider as soon as possible;</a:t>
            </a:r>
          </a:p>
          <a:p>
            <a:pPr marL="1543050" lvl="3" indent="-514350">
              <a:buFont typeface="+mj-lt"/>
              <a:buAutoNum type="alphaLcPeriod"/>
            </a:pPr>
            <a:r>
              <a:rPr lang="en-US" sz="3200" dirty="0" smtClean="0"/>
              <a:t>Call a crisis hotline: 800-656-HOPE (4673).</a:t>
            </a:r>
            <a:endParaRPr lang="en-US" sz="3200" dirty="0"/>
          </a:p>
          <a:p>
            <a:pPr marL="0" lvl="0" indent="0">
              <a:buNone/>
            </a:pPr>
            <a:r>
              <a:rPr lang="en-US" sz="2600" dirty="0" smtClean="0"/>
              <a:t>	</a:t>
            </a:r>
          </a:p>
          <a:p>
            <a:pPr marL="0" indent="0">
              <a:buNone/>
            </a:pPr>
            <a:endParaRPr lang="en-US" sz="4400" dirty="0"/>
          </a:p>
        </p:txBody>
      </p:sp>
      <p:sp>
        <p:nvSpPr>
          <p:cNvPr id="7" name="Slide Number Placeholder 6"/>
          <p:cNvSpPr>
            <a:spLocks noGrp="1"/>
          </p:cNvSpPr>
          <p:nvPr>
            <p:ph type="sldNum" sz="quarter" idx="12"/>
          </p:nvPr>
        </p:nvSpPr>
        <p:spPr/>
        <p:txBody>
          <a:bodyPr/>
          <a:lstStyle/>
          <a:p>
            <a:fld id="{722EFF5E-2180-404C-AB06-BFD9457ADEC4}" type="slidenum">
              <a:rPr lang="en-US" altLang="en-US" smtClean="0"/>
              <a:pPr/>
              <a:t>62</a:t>
            </a:fld>
            <a:endParaRPr lang="en-US" altLang="en-US" dirty="0"/>
          </a:p>
        </p:txBody>
      </p:sp>
    </p:spTree>
    <p:extLst>
      <p:ext uri="{BB962C8B-B14F-4D97-AF65-F5344CB8AC3E}">
        <p14:creationId xmlns:p14="http://schemas.microsoft.com/office/powerpoint/2010/main" val="26553794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Times New Roman" panose="02020603050405020304" pitchFamily="18" charset="0"/>
                <a:cs typeface="Times New Roman" panose="02020603050405020304" pitchFamily="18" charset="0"/>
              </a:rPr>
              <a:t>Example #4</a:t>
            </a:r>
            <a:endParaRPr lang="en-US" sz="4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762000" y="1447800"/>
            <a:ext cx="10972800" cy="4699538"/>
          </a:xfrm>
        </p:spPr>
        <p:txBody>
          <a:bodyPr>
            <a:normAutofit/>
          </a:bodyPr>
          <a:lstStyle/>
          <a:p>
            <a:pPr marL="0" indent="0">
              <a:buNone/>
            </a:pPr>
            <a:r>
              <a:rPr lang="en-US" sz="3200" dirty="0" smtClean="0"/>
              <a:t>Matthew, a </a:t>
            </a:r>
            <a:r>
              <a:rPr lang="en-US" sz="3200" dirty="0"/>
              <a:t>hiring </a:t>
            </a:r>
            <a:r>
              <a:rPr lang="en-US" sz="3200" dirty="0" smtClean="0"/>
              <a:t>manager, hired Tammy from </a:t>
            </a:r>
            <a:r>
              <a:rPr lang="en-US" sz="3200" dirty="0"/>
              <a:t>a temp </a:t>
            </a:r>
            <a:r>
              <a:rPr lang="en-US" sz="3200" dirty="0" smtClean="0"/>
              <a:t>agency. Matthew later </a:t>
            </a:r>
            <a:r>
              <a:rPr lang="en-US" sz="3200" dirty="0"/>
              <a:t>discovers </a:t>
            </a:r>
            <a:r>
              <a:rPr lang="en-US" sz="3200" dirty="0" smtClean="0"/>
              <a:t>Tammy is trans and her former name was “Thomas.” Matthew tells </a:t>
            </a:r>
            <a:r>
              <a:rPr lang="en-US" sz="3200" dirty="0"/>
              <a:t>the agency not to send any more workers who are trans or who don’t look like “normal” men or women. H</a:t>
            </a:r>
            <a:r>
              <a:rPr lang="en-US" sz="3200" dirty="0" smtClean="0"/>
              <a:t>e refuses to call Tammy by her new name and pronoun. </a:t>
            </a:r>
          </a:p>
          <a:p>
            <a:pPr marL="0" indent="0">
              <a:buNone/>
            </a:pPr>
            <a:endParaRPr lang="en-US" sz="2800" dirty="0" smtClean="0">
              <a:latin typeface="Times New Roman" panose="02020603050405020304" pitchFamily="18" charset="0"/>
              <a:cs typeface="Times New Roman" panose="02020603050405020304" pitchFamily="18" charset="0"/>
            </a:endParaRPr>
          </a:p>
          <a:p>
            <a:pPr marL="0" indent="0">
              <a:buNone/>
            </a:pPr>
            <a:r>
              <a:rPr lang="en-US" sz="3200" dirty="0" smtClean="0"/>
              <a:t>Does Tammy have a claim </a:t>
            </a:r>
          </a:p>
          <a:p>
            <a:pPr marL="0" indent="0">
              <a:buNone/>
            </a:pPr>
            <a:r>
              <a:rPr lang="en-US" sz="3200" dirty="0" smtClean="0"/>
              <a:t>for Harassment?</a:t>
            </a:r>
            <a:endParaRPr lang="en-US" sz="3200" dirty="0"/>
          </a:p>
        </p:txBody>
      </p:sp>
      <p:pic>
        <p:nvPicPr>
          <p:cNvPr id="4" name="Picture 3"/>
          <p:cNvPicPr>
            <a:picLocks noChangeAspect="1"/>
          </p:cNvPicPr>
          <p:nvPr/>
        </p:nvPicPr>
        <p:blipFill>
          <a:blip r:embed="rId2"/>
          <a:stretch>
            <a:fillRect/>
          </a:stretch>
        </p:blipFill>
        <p:spPr>
          <a:xfrm>
            <a:off x="5562600" y="3810000"/>
            <a:ext cx="2962275" cy="2108738"/>
          </a:xfrm>
          <a:prstGeom prst="rect">
            <a:avLst/>
          </a:prstGeom>
        </p:spPr>
      </p:pic>
    </p:spTree>
    <p:extLst>
      <p:ext uri="{BB962C8B-B14F-4D97-AF65-F5344CB8AC3E}">
        <p14:creationId xmlns:p14="http://schemas.microsoft.com/office/powerpoint/2010/main" val="40779675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Times New Roman" panose="02020603050405020304" pitchFamily="18" charset="0"/>
                <a:cs typeface="Times New Roman" panose="02020603050405020304" pitchFamily="18" charset="0"/>
              </a:rPr>
              <a:t>Example #4</a:t>
            </a:r>
            <a:endParaRPr lang="en-US" sz="4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609600" y="1447800"/>
            <a:ext cx="10896600" cy="4953000"/>
          </a:xfrm>
        </p:spPr>
        <p:txBody>
          <a:bodyPr>
            <a:noAutofit/>
          </a:bodyPr>
          <a:lstStyle/>
          <a:p>
            <a:pPr marL="0" indent="0">
              <a:buNone/>
            </a:pPr>
            <a:r>
              <a:rPr lang="en-US" sz="3600" dirty="0" smtClean="0">
                <a:latin typeface="Times New Roman" panose="02020603050405020304" pitchFamily="18" charset="0"/>
                <a:cs typeface="Times New Roman" panose="02020603050405020304" pitchFamily="18" charset="0"/>
              </a:rPr>
              <a:t>Does Tammy have a claim for Harassment?</a:t>
            </a:r>
          </a:p>
          <a:p>
            <a:pPr marL="342900" lvl="1" indent="0">
              <a:buNone/>
            </a:pPr>
            <a:r>
              <a:rPr lang="en-US" sz="3200" dirty="0" smtClean="0">
                <a:latin typeface="Times New Roman" panose="02020603050405020304" pitchFamily="18" charset="0"/>
                <a:cs typeface="Times New Roman" panose="02020603050405020304" pitchFamily="18" charset="0"/>
              </a:rPr>
              <a:t>Most likely yes</a:t>
            </a:r>
          </a:p>
          <a:p>
            <a:pPr marL="857250" lvl="1" indent="-514350">
              <a:buFont typeface="+mj-lt"/>
              <a:buAutoNum type="arabicPeriod"/>
            </a:pPr>
            <a:r>
              <a:rPr lang="en-US" sz="2800" dirty="0" smtClean="0">
                <a:latin typeface="Times New Roman" panose="02020603050405020304" pitchFamily="18" charset="0"/>
                <a:cs typeface="Times New Roman" panose="02020603050405020304" pitchFamily="18" charset="0"/>
              </a:rPr>
              <a:t>Employers </a:t>
            </a:r>
            <a:r>
              <a:rPr lang="en-US" sz="2800" dirty="0">
                <a:latin typeface="Times New Roman" panose="02020603050405020304" pitchFamily="18" charset="0"/>
                <a:cs typeface="Times New Roman" panose="02020603050405020304" pitchFamily="18" charset="0"/>
              </a:rPr>
              <a:t>can </a:t>
            </a:r>
            <a:r>
              <a:rPr lang="en-US" sz="2800" dirty="0" smtClean="0">
                <a:latin typeface="Times New Roman" panose="02020603050405020304" pitchFamily="18" charset="0"/>
                <a:cs typeface="Times New Roman" panose="02020603050405020304" pitchFamily="18" charset="0"/>
              </a:rPr>
              <a:t>instruct employees to </a:t>
            </a:r>
            <a:r>
              <a:rPr lang="en-US" sz="2800" dirty="0">
                <a:latin typeface="Times New Roman" panose="02020603050405020304" pitchFamily="18" charset="0"/>
                <a:cs typeface="Times New Roman" panose="02020603050405020304" pitchFamily="18" charset="0"/>
              </a:rPr>
              <a:t>refrain from </a:t>
            </a:r>
            <a:r>
              <a:rPr lang="en-US" sz="2800" dirty="0" smtClean="0">
                <a:latin typeface="Times New Roman" panose="02020603050405020304" pitchFamily="18" charset="0"/>
                <a:cs typeface="Times New Roman" panose="02020603050405020304" pitchFamily="18" charset="0"/>
              </a:rPr>
              <a:t>gossip</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rumors</a:t>
            </a:r>
            <a:r>
              <a:rPr lang="en-US" sz="2800" dirty="0">
                <a:latin typeface="Times New Roman" panose="02020603050405020304" pitchFamily="18" charset="0"/>
                <a:cs typeface="Times New Roman" panose="02020603050405020304" pitchFamily="18" charset="0"/>
              </a:rPr>
              <a:t>, or other discussions or speculations </a:t>
            </a:r>
            <a:r>
              <a:rPr lang="en-US" sz="2800" dirty="0" smtClean="0">
                <a:latin typeface="Times New Roman" panose="02020603050405020304" pitchFamily="18" charset="0"/>
                <a:cs typeface="Times New Roman" panose="02020603050405020304" pitchFamily="18" charset="0"/>
              </a:rPr>
              <a:t>about employees’ sexual </a:t>
            </a:r>
            <a:r>
              <a:rPr lang="en-US" sz="2800" dirty="0">
                <a:latin typeface="Times New Roman" panose="02020603050405020304" pitchFamily="18" charset="0"/>
                <a:cs typeface="Times New Roman" panose="02020603050405020304" pitchFamily="18" charset="0"/>
              </a:rPr>
              <a:t>orientations or gender </a:t>
            </a:r>
            <a:r>
              <a:rPr lang="en-US" sz="2800" dirty="0" smtClean="0">
                <a:latin typeface="Times New Roman" panose="02020603050405020304" pitchFamily="18" charset="0"/>
                <a:cs typeface="Times New Roman" panose="02020603050405020304" pitchFamily="18" charset="0"/>
              </a:rPr>
              <a:t>identities;</a:t>
            </a:r>
          </a:p>
          <a:p>
            <a:pPr marL="857250" lvl="1" indent="-514350">
              <a:buFont typeface="+mj-lt"/>
              <a:buAutoNum type="arabicPeriod"/>
            </a:pPr>
            <a:r>
              <a:rPr lang="en-US" sz="2800" dirty="0" smtClean="0">
                <a:latin typeface="Times New Roman" panose="02020603050405020304" pitchFamily="18" charset="0"/>
                <a:cs typeface="Times New Roman" panose="02020603050405020304" pitchFamily="18" charset="0"/>
              </a:rPr>
              <a:t>Employers </a:t>
            </a:r>
            <a:r>
              <a:rPr lang="en-US" sz="2800" dirty="0">
                <a:latin typeface="Times New Roman" panose="02020603050405020304" pitchFamily="18" charset="0"/>
                <a:cs typeface="Times New Roman" panose="02020603050405020304" pitchFamily="18" charset="0"/>
              </a:rPr>
              <a:t>can also instruct employees that company </a:t>
            </a:r>
            <a:r>
              <a:rPr lang="en-US" sz="2800" dirty="0" smtClean="0">
                <a:latin typeface="Times New Roman" panose="02020603050405020304" pitchFamily="18" charset="0"/>
                <a:cs typeface="Times New Roman" panose="02020603050405020304" pitchFamily="18" charset="0"/>
              </a:rPr>
              <a:t>policy prohibits </a:t>
            </a:r>
            <a:r>
              <a:rPr lang="en-US" sz="2800" dirty="0">
                <a:latin typeface="Times New Roman" panose="02020603050405020304" pitchFamily="18" charset="0"/>
                <a:cs typeface="Times New Roman" panose="02020603050405020304" pitchFamily="18" charset="0"/>
              </a:rPr>
              <a:t>employees from engaging in any </a:t>
            </a:r>
            <a:r>
              <a:rPr lang="en-US" sz="2800" dirty="0" smtClean="0">
                <a:latin typeface="Times New Roman" panose="02020603050405020304" pitchFamily="18" charset="0"/>
                <a:cs typeface="Times New Roman" panose="02020603050405020304" pitchFamily="18" charset="0"/>
              </a:rPr>
              <a:t>discriminatory conduct </a:t>
            </a:r>
            <a:r>
              <a:rPr lang="en-US" sz="2800" dirty="0">
                <a:latin typeface="Times New Roman" panose="02020603050405020304" pitchFamily="18" charset="0"/>
                <a:cs typeface="Times New Roman" panose="02020603050405020304" pitchFamily="18" charset="0"/>
              </a:rPr>
              <a:t>directed at </a:t>
            </a:r>
            <a:r>
              <a:rPr lang="en-US" sz="2800" dirty="0" smtClean="0">
                <a:latin typeface="Times New Roman" panose="02020603050405020304" pitchFamily="18" charset="0"/>
                <a:cs typeface="Times New Roman" panose="02020603050405020304" pitchFamily="18" charset="0"/>
              </a:rPr>
              <a:t>employees </a:t>
            </a:r>
            <a:r>
              <a:rPr lang="en-US" sz="2800" dirty="0">
                <a:latin typeface="Times New Roman" panose="02020603050405020304" pitchFamily="18" charset="0"/>
                <a:cs typeface="Times New Roman" panose="02020603050405020304" pitchFamily="18" charset="0"/>
              </a:rPr>
              <a:t>because </a:t>
            </a:r>
            <a:r>
              <a:rPr lang="en-US" sz="2800" dirty="0" smtClean="0">
                <a:latin typeface="Times New Roman" panose="02020603050405020304" pitchFamily="18" charset="0"/>
                <a:cs typeface="Times New Roman" panose="02020603050405020304" pitchFamily="18" charset="0"/>
              </a:rPr>
              <a:t>they </a:t>
            </a:r>
            <a:r>
              <a:rPr lang="en-US" sz="2800" dirty="0">
                <a:latin typeface="Times New Roman" panose="02020603050405020304" pitchFamily="18" charset="0"/>
                <a:cs typeface="Times New Roman" panose="02020603050405020304" pitchFamily="18" charset="0"/>
              </a:rPr>
              <a:t>associate with </a:t>
            </a:r>
            <a:r>
              <a:rPr lang="en-US" sz="2800" dirty="0" smtClean="0">
                <a:latin typeface="Times New Roman" panose="02020603050405020304" pitchFamily="18" charset="0"/>
                <a:cs typeface="Times New Roman" panose="02020603050405020304" pitchFamily="18" charset="0"/>
              </a:rPr>
              <a:t>organizations </a:t>
            </a:r>
            <a:r>
              <a:rPr lang="en-US" sz="2800" dirty="0">
                <a:latin typeface="Times New Roman" panose="02020603050405020304" pitchFamily="18" charset="0"/>
                <a:cs typeface="Times New Roman" panose="02020603050405020304" pitchFamily="18" charset="0"/>
              </a:rPr>
              <a:t>that advocate </a:t>
            </a:r>
            <a:r>
              <a:rPr lang="en-US" sz="2800" dirty="0" smtClean="0">
                <a:latin typeface="Times New Roman" panose="02020603050405020304" pitchFamily="18" charset="0"/>
                <a:cs typeface="Times New Roman" panose="02020603050405020304" pitchFamily="18" charset="0"/>
              </a:rPr>
              <a:t>LGBT causes;</a:t>
            </a:r>
          </a:p>
          <a:p>
            <a:pPr marL="857250" lvl="1" indent="-514350">
              <a:buFont typeface="+mj-lt"/>
              <a:buAutoNum type="arabicPeriod"/>
            </a:pPr>
            <a:r>
              <a:rPr lang="en-US" sz="2800" dirty="0" smtClean="0">
                <a:latin typeface="Times New Roman" panose="02020603050405020304" pitchFamily="18" charset="0"/>
                <a:cs typeface="Times New Roman" panose="02020603050405020304" pitchFamily="18" charset="0"/>
              </a:rPr>
              <a:t>Employers </a:t>
            </a:r>
            <a:r>
              <a:rPr lang="en-US" sz="2800" dirty="0">
                <a:latin typeface="Times New Roman" panose="02020603050405020304" pitchFamily="18" charset="0"/>
                <a:cs typeface="Times New Roman" panose="02020603050405020304" pitchFamily="18" charset="0"/>
              </a:rPr>
              <a:t>can emphasize that employees should be </a:t>
            </a:r>
            <a:r>
              <a:rPr lang="en-US" sz="2800" dirty="0" smtClean="0">
                <a:latin typeface="Times New Roman" panose="02020603050405020304" pitchFamily="18" charset="0"/>
                <a:cs typeface="Times New Roman" panose="02020603050405020304" pitchFamily="18" charset="0"/>
              </a:rPr>
              <a:t>addressed </a:t>
            </a:r>
            <a:r>
              <a:rPr lang="en-US" sz="2800" dirty="0">
                <a:latin typeface="Times New Roman" panose="02020603050405020304" pitchFamily="18" charset="0"/>
                <a:cs typeface="Times New Roman" panose="02020603050405020304" pitchFamily="18" charset="0"/>
              </a:rPr>
              <a:t>by their preferred </a:t>
            </a:r>
            <a:r>
              <a:rPr lang="en-US" sz="2800" dirty="0" smtClean="0">
                <a:latin typeface="Times New Roman" panose="02020603050405020304" pitchFamily="18" charset="0"/>
                <a:cs typeface="Times New Roman" panose="02020603050405020304" pitchFamily="18" charset="0"/>
              </a:rPr>
              <a:t>name and </a:t>
            </a:r>
            <a:r>
              <a:rPr lang="en-US" sz="2800" dirty="0">
                <a:latin typeface="Times New Roman" panose="02020603050405020304" pitchFamily="18" charset="0"/>
                <a:cs typeface="Times New Roman" panose="02020603050405020304" pitchFamily="18" charset="0"/>
              </a:rPr>
              <a:t>pronoun </a:t>
            </a:r>
            <a:r>
              <a:rPr lang="en-US" sz="2800" dirty="0" smtClean="0">
                <a:latin typeface="Times New Roman" panose="02020603050405020304" pitchFamily="18" charset="0"/>
                <a:cs typeface="Times New Roman" panose="02020603050405020304" pitchFamily="18" charset="0"/>
              </a:rPr>
              <a:t>consistent with </a:t>
            </a:r>
            <a:r>
              <a:rPr lang="en-US" sz="2800" dirty="0">
                <a:latin typeface="Times New Roman" panose="02020603050405020304" pitchFamily="18" charset="0"/>
                <a:cs typeface="Times New Roman" panose="02020603050405020304" pitchFamily="18" charset="0"/>
              </a:rPr>
              <a:t>the person’s gender identity and </a:t>
            </a:r>
            <a:r>
              <a:rPr lang="en-US" sz="2800" dirty="0" smtClean="0">
                <a:latin typeface="Times New Roman" panose="02020603050405020304" pitchFamily="18" charset="0"/>
                <a:cs typeface="Times New Roman" panose="02020603050405020304" pitchFamily="18" charset="0"/>
              </a:rPr>
              <a:t>expression</a:t>
            </a:r>
            <a:r>
              <a:rPr lang="en-US" sz="2400" dirty="0" smtClean="0">
                <a:latin typeface="Times New Roman" panose="02020603050405020304" pitchFamily="18" charset="0"/>
                <a:cs typeface="Times New Roman" panose="02020603050405020304" pitchFamily="18" charset="0"/>
              </a:rPr>
              <a:t>.</a:t>
            </a:r>
          </a:p>
          <a:p>
            <a:pPr lvl="1"/>
            <a:endParaRPr lang="en-US" sz="2400" dirty="0">
              <a:solidFill>
                <a:srgbClr val="422B2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23090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2286000" y="2667000"/>
            <a:ext cx="7772400" cy="1143000"/>
          </a:xfrm>
        </p:spPr>
        <p:txBody>
          <a:bodyPr>
            <a:noAutofit/>
          </a:bodyPr>
          <a:lstStyle/>
          <a:p>
            <a:r>
              <a:rPr lang="en-US" altLang="en-US" sz="4400" b="1" dirty="0">
                <a:latin typeface="Times New Roman" panose="02020603050405020304" pitchFamily="18" charset="0"/>
                <a:cs typeface="Times New Roman" panose="02020603050405020304" pitchFamily="18" charset="0"/>
              </a:rPr>
              <a:t>Part 3: </a:t>
            </a:r>
            <a:br>
              <a:rPr lang="en-US" altLang="en-US" sz="4400" b="1" dirty="0">
                <a:latin typeface="Times New Roman" panose="02020603050405020304" pitchFamily="18" charset="0"/>
                <a:cs typeface="Times New Roman" panose="02020603050405020304" pitchFamily="18" charset="0"/>
              </a:rPr>
            </a:br>
            <a:r>
              <a:rPr lang="en-US" altLang="en-US" sz="4400" b="1" dirty="0">
                <a:latin typeface="Times New Roman" panose="02020603050405020304" pitchFamily="18" charset="0"/>
                <a:cs typeface="Times New Roman" panose="02020603050405020304" pitchFamily="18" charset="0"/>
              </a:rPr>
              <a:t> Prevention &amp; Retaliation</a:t>
            </a:r>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65</a:t>
            </a:fld>
            <a:endParaRPr lang="en-US" altLang="en-US" dirty="0"/>
          </a:p>
        </p:txBody>
      </p:sp>
    </p:spTree>
    <p:extLst>
      <p:ext uri="{BB962C8B-B14F-4D97-AF65-F5344CB8AC3E}">
        <p14:creationId xmlns:p14="http://schemas.microsoft.com/office/powerpoint/2010/main" val="50976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0"/>
            <a:ext cx="7772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Prevention</a:t>
            </a:r>
          </a:p>
        </p:txBody>
      </p:sp>
      <p:sp>
        <p:nvSpPr>
          <p:cNvPr id="4099" name="Content Placeholder 2"/>
          <p:cNvSpPr>
            <a:spLocks noGrp="1"/>
          </p:cNvSpPr>
          <p:nvPr>
            <p:ph idx="1"/>
          </p:nvPr>
        </p:nvSpPr>
        <p:spPr>
          <a:xfrm>
            <a:off x="445569" y="1295400"/>
            <a:ext cx="11213031" cy="5181600"/>
          </a:xfrm>
        </p:spPr>
        <p:txBody>
          <a:bodyPr>
            <a:noAutofit/>
          </a:bodyPr>
          <a:lstStyle/>
          <a:p>
            <a:pPr marL="0" indent="0">
              <a:buNone/>
            </a:pPr>
            <a:r>
              <a:rPr lang="en-US" altLang="en-US" sz="3200" dirty="0" smtClean="0">
                <a:latin typeface="Times New Roman" panose="02020603050405020304" pitchFamily="18" charset="0"/>
                <a:cs typeface="Times New Roman" panose="02020603050405020304" pitchFamily="18" charset="0"/>
              </a:rPr>
              <a:t>Duty to Prevent</a:t>
            </a:r>
          </a:p>
          <a:p>
            <a:pPr marL="857250" lvl="1" indent="-514350">
              <a:buFont typeface="+mj-lt"/>
              <a:buAutoNum type="arabicPeriod"/>
            </a:pPr>
            <a:r>
              <a:rPr lang="en-US" altLang="en-US" sz="2800" dirty="0" smtClean="0"/>
              <a:t>Employers have a duty to prevent sexual harassment;</a:t>
            </a:r>
          </a:p>
          <a:p>
            <a:pPr marL="857250" lvl="1" indent="-514350">
              <a:buFont typeface="+mj-lt"/>
              <a:buAutoNum type="arabicPeriod"/>
            </a:pPr>
            <a:r>
              <a:rPr lang="en-US" altLang="en-US" sz="2800" dirty="0" smtClean="0"/>
              <a:t>Employers are required to obtain an information sheet from FEHA and distribute the sheet to employees;</a:t>
            </a:r>
          </a:p>
          <a:p>
            <a:pPr marL="857250" lvl="1" indent="-514350">
              <a:buFont typeface="+mj-lt"/>
              <a:buAutoNum type="arabicPeriod"/>
            </a:pPr>
            <a:r>
              <a:rPr lang="en-US" altLang="en-US" sz="2800" dirty="0" smtClean="0"/>
              <a:t>Employers may satisfy the distribution requirement if they provide equivalent information through an alternate avenue;</a:t>
            </a:r>
          </a:p>
          <a:p>
            <a:pPr marL="857250" lvl="1" indent="-514350">
              <a:buFont typeface="+mj-lt"/>
              <a:buAutoNum type="arabicPeriod"/>
            </a:pPr>
            <a:r>
              <a:rPr lang="en-US" altLang="en-US" sz="2800" dirty="0" smtClean="0"/>
              <a:t>Must take </a:t>
            </a:r>
            <a:r>
              <a:rPr lang="en-US" altLang="en-US" sz="2800" dirty="0"/>
              <a:t>all reasonable steps necessary to </a:t>
            </a:r>
            <a:r>
              <a:rPr lang="en-US" altLang="en-US" sz="2800" dirty="0" smtClean="0"/>
              <a:t>prevent harassment </a:t>
            </a:r>
            <a:r>
              <a:rPr lang="en-US" altLang="en-US" sz="2800" dirty="0"/>
              <a:t>from </a:t>
            </a:r>
            <a:r>
              <a:rPr lang="en-US" altLang="en-US" sz="2800" dirty="0" smtClean="0"/>
              <a:t>occurring including:</a:t>
            </a:r>
          </a:p>
          <a:p>
            <a:pPr marL="1371600" lvl="1" indent="-514350">
              <a:lnSpc>
                <a:spcPct val="100000"/>
              </a:lnSpc>
              <a:spcBef>
                <a:spcPts val="0"/>
              </a:spcBef>
              <a:buFont typeface="+mj-lt"/>
              <a:buAutoNum type="alphaLcPeriod"/>
            </a:pPr>
            <a:r>
              <a:rPr lang="en-US" altLang="en-US" sz="2400" dirty="0" smtClean="0"/>
              <a:t>Developing methods to train/educate employees;</a:t>
            </a:r>
          </a:p>
          <a:p>
            <a:pPr marL="1371600" lvl="1" indent="-514350">
              <a:lnSpc>
                <a:spcPct val="100000"/>
              </a:lnSpc>
              <a:spcBef>
                <a:spcPts val="0"/>
              </a:spcBef>
              <a:buFont typeface="+mj-lt"/>
              <a:buAutoNum type="alphaLcPeriod"/>
            </a:pPr>
            <a:r>
              <a:rPr lang="en-US" altLang="en-US" sz="2400" dirty="0" smtClean="0"/>
              <a:t>Establish </a:t>
            </a:r>
            <a:r>
              <a:rPr lang="en-US" altLang="en-US" sz="2400" dirty="0"/>
              <a:t>and communicate a strict zero tolerance </a:t>
            </a:r>
            <a:r>
              <a:rPr lang="en-US" altLang="en-US" sz="2400" dirty="0" smtClean="0"/>
              <a:t>policy;</a:t>
            </a:r>
          </a:p>
          <a:p>
            <a:pPr marL="1371600" lvl="1" indent="-514350">
              <a:lnSpc>
                <a:spcPct val="100000"/>
              </a:lnSpc>
              <a:spcBef>
                <a:spcPts val="0"/>
              </a:spcBef>
              <a:buFont typeface="+mj-lt"/>
              <a:buAutoNum type="alphaLcPeriod"/>
            </a:pPr>
            <a:r>
              <a:rPr lang="en-US" altLang="en-US" sz="2400" dirty="0" smtClean="0"/>
              <a:t>Establish </a:t>
            </a:r>
            <a:r>
              <a:rPr lang="en-US" altLang="en-US" sz="2400" dirty="0"/>
              <a:t>procedures for employees to make </a:t>
            </a:r>
            <a:r>
              <a:rPr lang="en-US" altLang="en-US" sz="2400" dirty="0" smtClean="0"/>
              <a:t>complaints;</a:t>
            </a:r>
          </a:p>
          <a:p>
            <a:pPr marL="1371600" lvl="1" indent="-514350">
              <a:lnSpc>
                <a:spcPct val="100000"/>
              </a:lnSpc>
              <a:spcBef>
                <a:spcPts val="0"/>
              </a:spcBef>
              <a:buFont typeface="+mj-lt"/>
              <a:buAutoNum type="alphaLcPeriod"/>
            </a:pPr>
            <a:r>
              <a:rPr lang="en-US" altLang="en-US" sz="2400" dirty="0" smtClean="0"/>
              <a:t>Establish policies and procedures for prompt investigation of all complaints and remedies.</a:t>
            </a:r>
          </a:p>
          <a:p>
            <a:pPr lvl="1">
              <a:buFont typeface="Arial" panose="020B0604020202020204" pitchFamily="34" charset="0"/>
              <a:buChar char="•"/>
            </a:pPr>
            <a:endParaRPr lang="en-US" altLang="en-US" dirty="0" smtClean="0">
              <a:solidFill>
                <a:srgbClr val="422B26"/>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66</a:t>
            </a:fld>
            <a:endParaRPr lang="en-US" altLang="en-US" dirty="0"/>
          </a:p>
        </p:txBody>
      </p:sp>
    </p:spTree>
    <p:extLst>
      <p:ext uri="{BB962C8B-B14F-4D97-AF65-F5344CB8AC3E}">
        <p14:creationId xmlns:p14="http://schemas.microsoft.com/office/powerpoint/2010/main" val="1114626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39757"/>
            <a:ext cx="7772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Prevention</a:t>
            </a:r>
          </a:p>
        </p:txBody>
      </p:sp>
      <p:sp>
        <p:nvSpPr>
          <p:cNvPr id="4099" name="Content Placeholder 2"/>
          <p:cNvSpPr>
            <a:spLocks noGrp="1"/>
          </p:cNvSpPr>
          <p:nvPr>
            <p:ph idx="1"/>
          </p:nvPr>
        </p:nvSpPr>
        <p:spPr>
          <a:xfrm>
            <a:off x="445569" y="1337948"/>
            <a:ext cx="11365431" cy="5291451"/>
          </a:xfrm>
        </p:spPr>
        <p:txBody>
          <a:bodyPr>
            <a:noAutofit/>
          </a:bodyPr>
          <a:lstStyle/>
          <a:p>
            <a:pPr marL="0" indent="0">
              <a:lnSpc>
                <a:spcPct val="100000"/>
              </a:lnSpc>
              <a:buNone/>
            </a:pPr>
            <a:r>
              <a:rPr lang="en-US" altLang="en-US" sz="3600" dirty="0" smtClean="0">
                <a:latin typeface="Times New Roman" panose="02020603050405020304" pitchFamily="18" charset="0"/>
                <a:cs typeface="Times New Roman" panose="02020603050405020304" pitchFamily="18" charset="0"/>
              </a:rPr>
              <a:t>What Should Employer’s Do to Prevent Sexual </a:t>
            </a:r>
            <a:r>
              <a:rPr lang="en-US" altLang="en-US" sz="3600" dirty="0" smtClean="0"/>
              <a:t>Ha</a:t>
            </a:r>
            <a:r>
              <a:rPr lang="en-US" altLang="en-US" sz="3600" dirty="0" smtClean="0">
                <a:latin typeface="Times New Roman" panose="02020603050405020304" pitchFamily="18" charset="0"/>
                <a:cs typeface="Times New Roman" panose="02020603050405020304" pitchFamily="18" charset="0"/>
              </a:rPr>
              <a:t>rassment?</a:t>
            </a:r>
          </a:p>
          <a:p>
            <a:pPr marL="857250" lvl="1" indent="-514350">
              <a:lnSpc>
                <a:spcPct val="100000"/>
              </a:lnSpc>
              <a:buFont typeface="+mj-lt"/>
              <a:buAutoNum type="arabicPeriod"/>
            </a:pPr>
            <a:r>
              <a:rPr lang="en-US" altLang="en-US" sz="3200" dirty="0" smtClean="0">
                <a:latin typeface="Times New Roman" panose="02020603050405020304" pitchFamily="18" charset="0"/>
                <a:cs typeface="Times New Roman" panose="02020603050405020304" pitchFamily="18" charset="0"/>
              </a:rPr>
              <a:t>Employer’s Written Policies</a:t>
            </a:r>
          </a:p>
          <a:p>
            <a:pPr marL="1543050" lvl="3" indent="-514350">
              <a:lnSpc>
                <a:spcPct val="100000"/>
              </a:lnSpc>
              <a:spcBef>
                <a:spcPts val="0"/>
              </a:spcBef>
              <a:buFont typeface="+mj-lt"/>
              <a:buAutoNum type="alphaLcPeriod"/>
            </a:pPr>
            <a:r>
              <a:rPr lang="en-US" altLang="en-US" sz="2800" dirty="0" smtClean="0"/>
              <a:t>Adopt and continually update Sexual Harassment Prevention Policy;</a:t>
            </a:r>
          </a:p>
          <a:p>
            <a:pPr marL="1543050" lvl="3" indent="-514350">
              <a:lnSpc>
                <a:spcPct val="100000"/>
              </a:lnSpc>
              <a:spcBef>
                <a:spcPts val="0"/>
              </a:spcBef>
              <a:buFont typeface="+mj-lt"/>
              <a:buAutoNum type="alphaLcPeriod"/>
            </a:pPr>
            <a:r>
              <a:rPr lang="en-US" altLang="en-US" sz="2800" dirty="0" smtClean="0"/>
              <a:t>Communicate </a:t>
            </a:r>
            <a:r>
              <a:rPr lang="en-US" altLang="en-US" sz="2800" dirty="0"/>
              <a:t>the </a:t>
            </a:r>
            <a:r>
              <a:rPr lang="en-US" altLang="en-US" sz="2800" dirty="0" smtClean="0"/>
              <a:t>policy;</a:t>
            </a:r>
          </a:p>
          <a:p>
            <a:pPr marL="1543050" lvl="3" indent="-514350">
              <a:lnSpc>
                <a:spcPct val="100000"/>
              </a:lnSpc>
              <a:spcBef>
                <a:spcPts val="0"/>
              </a:spcBef>
              <a:buFont typeface="+mj-lt"/>
              <a:buAutoNum type="alphaLcPeriod"/>
            </a:pPr>
            <a:r>
              <a:rPr lang="en-US" altLang="en-US" sz="2800" dirty="0" smtClean="0"/>
              <a:t>Maintain and update policy </a:t>
            </a:r>
            <a:r>
              <a:rPr lang="en-US" altLang="en-US" sz="2800" dirty="0"/>
              <a:t>in the Employee </a:t>
            </a:r>
            <a:r>
              <a:rPr lang="en-US" altLang="en-US" sz="2800" dirty="0" smtClean="0"/>
              <a:t>Handbook;</a:t>
            </a:r>
          </a:p>
          <a:p>
            <a:pPr marL="1543050" lvl="3" indent="-514350">
              <a:lnSpc>
                <a:spcPct val="100000"/>
              </a:lnSpc>
              <a:spcBef>
                <a:spcPts val="0"/>
              </a:spcBef>
              <a:buFont typeface="+mj-lt"/>
              <a:buAutoNum type="alphaLcPeriod"/>
            </a:pPr>
            <a:r>
              <a:rPr lang="en-US" altLang="en-US" sz="2800" dirty="0" smtClean="0"/>
              <a:t>Require </a:t>
            </a:r>
            <a:r>
              <a:rPr lang="en-US" altLang="en-US" sz="2800" dirty="0"/>
              <a:t>employees </a:t>
            </a:r>
            <a:r>
              <a:rPr lang="en-US" altLang="en-US" sz="2800" dirty="0" smtClean="0"/>
              <a:t>to sign </a:t>
            </a:r>
            <a:r>
              <a:rPr lang="en-US" altLang="en-US" sz="2800" dirty="0"/>
              <a:t>an acknowledgment that </a:t>
            </a:r>
            <a:r>
              <a:rPr lang="en-US" altLang="en-US" sz="2800" dirty="0" smtClean="0"/>
              <a:t>they received </a:t>
            </a:r>
            <a:r>
              <a:rPr lang="en-US" altLang="en-US" sz="2800" dirty="0"/>
              <a:t>the </a:t>
            </a:r>
            <a:r>
              <a:rPr lang="en-US" altLang="en-US" sz="2800" dirty="0" smtClean="0"/>
              <a:t>policy;</a:t>
            </a:r>
          </a:p>
          <a:p>
            <a:pPr marL="1543050" lvl="3" indent="-514350">
              <a:lnSpc>
                <a:spcPct val="100000"/>
              </a:lnSpc>
              <a:spcBef>
                <a:spcPts val="0"/>
              </a:spcBef>
              <a:buFont typeface="+mj-lt"/>
              <a:buAutoNum type="alphaLcPeriod"/>
            </a:pPr>
            <a:r>
              <a:rPr lang="en-US" altLang="en-US" sz="2800" dirty="0" smtClean="0"/>
              <a:t>Keep </a:t>
            </a:r>
            <a:r>
              <a:rPr lang="en-US" altLang="en-US" sz="2800" dirty="0"/>
              <a:t>a copy of the receipt signed by the employee in </a:t>
            </a:r>
            <a:r>
              <a:rPr lang="en-US" altLang="en-US" sz="2800" dirty="0" smtClean="0"/>
              <a:t>the </a:t>
            </a:r>
            <a:r>
              <a:rPr lang="en-US" altLang="en-US" sz="2800" dirty="0"/>
              <a:t>personnel </a:t>
            </a:r>
            <a:r>
              <a:rPr lang="en-US" altLang="en-US" sz="2800" dirty="0" smtClean="0"/>
              <a:t>file;</a:t>
            </a:r>
          </a:p>
          <a:p>
            <a:pPr marL="1543050" lvl="3" indent="-514350">
              <a:lnSpc>
                <a:spcPct val="100000"/>
              </a:lnSpc>
              <a:spcBef>
                <a:spcPts val="0"/>
              </a:spcBef>
              <a:buFont typeface="+mj-lt"/>
              <a:buAutoNum type="alphaLcPeriod"/>
            </a:pPr>
            <a:r>
              <a:rPr lang="en-US" altLang="en-US" sz="2800" dirty="0" smtClean="0"/>
              <a:t>Post </a:t>
            </a:r>
            <a:r>
              <a:rPr lang="en-US" altLang="en-US" sz="2800" dirty="0"/>
              <a:t>a government issued </a:t>
            </a:r>
            <a:r>
              <a:rPr lang="en-US" altLang="en-US" sz="2800" dirty="0" smtClean="0"/>
              <a:t>poster.</a:t>
            </a:r>
            <a:endParaRPr lang="en-US" altLang="en-US" sz="2800" dirty="0"/>
          </a:p>
          <a:p>
            <a:pPr lvl="1">
              <a:buFont typeface="Arial" panose="020B0604020202020204" pitchFamily="34" charset="0"/>
              <a:buChar char="•"/>
            </a:pPr>
            <a:endParaRPr lang="en-US" altLang="en-US" sz="2400" dirty="0" smtClean="0">
              <a:solidFill>
                <a:srgbClr val="422B26"/>
              </a:solidFill>
            </a:endParaRPr>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67</a:t>
            </a:fld>
            <a:endParaRPr lang="en-US" altLang="en-US" dirty="0"/>
          </a:p>
        </p:txBody>
      </p:sp>
    </p:spTree>
    <p:extLst>
      <p:ext uri="{BB962C8B-B14F-4D97-AF65-F5344CB8AC3E}">
        <p14:creationId xmlns:p14="http://schemas.microsoft.com/office/powerpoint/2010/main" val="3977132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0"/>
            <a:ext cx="7772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Prevention</a:t>
            </a:r>
          </a:p>
        </p:txBody>
      </p:sp>
      <p:sp>
        <p:nvSpPr>
          <p:cNvPr id="4099" name="Content Placeholder 2"/>
          <p:cNvSpPr>
            <a:spLocks noGrp="1"/>
          </p:cNvSpPr>
          <p:nvPr>
            <p:ph idx="1"/>
          </p:nvPr>
        </p:nvSpPr>
        <p:spPr>
          <a:xfrm>
            <a:off x="304800" y="1524000"/>
            <a:ext cx="11506200" cy="5257800"/>
          </a:xfrm>
        </p:spPr>
        <p:txBody>
          <a:bodyPr>
            <a:noAutofit/>
          </a:bodyPr>
          <a:lstStyle/>
          <a:p>
            <a:pPr marL="0" lvl="1" indent="0">
              <a:lnSpc>
                <a:spcPct val="100000"/>
              </a:lnSpc>
              <a:spcBef>
                <a:spcPts val="0"/>
              </a:spcBef>
              <a:buNone/>
            </a:pPr>
            <a:r>
              <a:rPr lang="en-US" altLang="en-US" sz="3200" dirty="0"/>
              <a:t>What Should Employer’s Do to Prevent Sexual </a:t>
            </a:r>
            <a:r>
              <a:rPr lang="en-US" altLang="en-US" sz="3200" dirty="0" smtClean="0"/>
              <a:t>Harassment</a:t>
            </a:r>
            <a:r>
              <a:rPr lang="en-US" altLang="en-US" sz="3200" dirty="0"/>
              <a:t> </a:t>
            </a:r>
            <a:r>
              <a:rPr lang="en-US" altLang="en-US" sz="3200" dirty="0" smtClean="0"/>
              <a:t>(cont’d)</a:t>
            </a:r>
            <a:endParaRPr lang="en-US" altLang="en-US" sz="3200" dirty="0"/>
          </a:p>
          <a:p>
            <a:pPr marL="857250" lvl="1" indent="-514350">
              <a:buFont typeface="+mj-lt"/>
              <a:buAutoNum type="arabicPeriod" startAt="2"/>
            </a:pPr>
            <a:r>
              <a:rPr lang="en-US" altLang="en-US" sz="2800" dirty="0" smtClean="0">
                <a:latin typeface="Times New Roman" panose="02020603050405020304" pitchFamily="18" charset="0"/>
                <a:cs typeface="Times New Roman" panose="02020603050405020304" pitchFamily="18" charset="0"/>
              </a:rPr>
              <a:t>Sexual Harassment Policy should include:</a:t>
            </a:r>
          </a:p>
          <a:p>
            <a:pPr marL="1543050" lvl="3" indent="-514350">
              <a:lnSpc>
                <a:spcPct val="100000"/>
              </a:lnSpc>
              <a:spcBef>
                <a:spcPts val="0"/>
              </a:spcBef>
              <a:buFont typeface="+mj-lt"/>
              <a:buAutoNum type="alphaLcPeriod"/>
            </a:pPr>
            <a:r>
              <a:rPr lang="en-US" altLang="en-US" sz="2400" dirty="0" smtClean="0"/>
              <a:t>Language of </a:t>
            </a:r>
            <a:r>
              <a:rPr lang="en-US" altLang="en-US" sz="2400" dirty="0"/>
              <a:t>strong </a:t>
            </a:r>
            <a:r>
              <a:rPr lang="en-US" altLang="en-US" sz="2400" dirty="0" smtClean="0"/>
              <a:t>disapproval of such conduct;</a:t>
            </a:r>
          </a:p>
          <a:p>
            <a:pPr marL="1543050" lvl="3" indent="-514350">
              <a:lnSpc>
                <a:spcPct val="100000"/>
              </a:lnSpc>
              <a:spcBef>
                <a:spcPts val="0"/>
              </a:spcBef>
              <a:buFont typeface="+mj-lt"/>
              <a:buAutoNum type="alphaLcPeriod"/>
            </a:pPr>
            <a:r>
              <a:rPr lang="en-US" altLang="en-US" sz="2400" dirty="0" smtClean="0"/>
              <a:t>Procedure for affirmatively raising the </a:t>
            </a:r>
            <a:r>
              <a:rPr lang="en-US" altLang="en-US" sz="2400" dirty="0"/>
              <a:t>subject with all </a:t>
            </a:r>
            <a:r>
              <a:rPr lang="en-US" altLang="en-US" sz="2400" dirty="0" smtClean="0"/>
              <a:t>supervisors </a:t>
            </a:r>
            <a:r>
              <a:rPr lang="en-US" altLang="en-US" sz="2400" dirty="0"/>
              <a:t>and </a:t>
            </a:r>
            <a:r>
              <a:rPr lang="en-US" altLang="en-US" sz="2400" dirty="0" smtClean="0"/>
              <a:t>non-supervisors;</a:t>
            </a:r>
          </a:p>
          <a:p>
            <a:pPr marL="1543050" lvl="3" indent="-514350">
              <a:lnSpc>
                <a:spcPct val="100000"/>
              </a:lnSpc>
              <a:spcBef>
                <a:spcPts val="0"/>
              </a:spcBef>
              <a:buFont typeface="+mj-lt"/>
              <a:buAutoNum type="alphaLcPeriod"/>
            </a:pPr>
            <a:r>
              <a:rPr lang="en-US" altLang="en-US" sz="2400" dirty="0"/>
              <a:t>E</a:t>
            </a:r>
            <a:r>
              <a:rPr lang="en-US" altLang="en-US" sz="2400" dirty="0" smtClean="0"/>
              <a:t>xplain sanctions;</a:t>
            </a:r>
          </a:p>
          <a:p>
            <a:pPr marL="1543050" lvl="3" indent="-514350">
              <a:lnSpc>
                <a:spcPct val="100000"/>
              </a:lnSpc>
              <a:spcBef>
                <a:spcPts val="0"/>
              </a:spcBef>
              <a:buFont typeface="+mj-lt"/>
              <a:buAutoNum type="alphaLcPeriod"/>
            </a:pPr>
            <a:r>
              <a:rPr lang="en-US" altLang="en-US" sz="2400" dirty="0" smtClean="0"/>
              <a:t>Advise </a:t>
            </a:r>
            <a:r>
              <a:rPr lang="en-US" altLang="en-US" sz="2400" dirty="0"/>
              <a:t>employees of right to raise </a:t>
            </a:r>
            <a:r>
              <a:rPr lang="en-US" altLang="en-US" sz="2400" dirty="0" smtClean="0"/>
              <a:t>issues;</a:t>
            </a:r>
          </a:p>
          <a:p>
            <a:pPr marL="1543050" lvl="3" indent="-514350">
              <a:lnSpc>
                <a:spcPct val="100000"/>
              </a:lnSpc>
              <a:spcBef>
                <a:spcPts val="0"/>
              </a:spcBef>
              <a:buFont typeface="+mj-lt"/>
              <a:buAutoNum type="alphaLcPeriod"/>
            </a:pPr>
            <a:r>
              <a:rPr lang="en-US" altLang="en-US" sz="2400" dirty="0" smtClean="0"/>
              <a:t>Provide and explain </a:t>
            </a:r>
            <a:r>
              <a:rPr lang="en-US" altLang="en-US" sz="2400" dirty="0"/>
              <a:t>procedure that encourages victim to </a:t>
            </a:r>
            <a:r>
              <a:rPr lang="en-US" altLang="en-US" sz="2400" dirty="0" smtClean="0"/>
              <a:t>	come forward;</a:t>
            </a:r>
          </a:p>
          <a:p>
            <a:pPr marL="1543050" lvl="3" indent="-514350">
              <a:lnSpc>
                <a:spcPct val="100000"/>
              </a:lnSpc>
              <a:spcBef>
                <a:spcPts val="0"/>
              </a:spcBef>
              <a:buFont typeface="+mj-lt"/>
              <a:buAutoNum type="alphaLcPeriod"/>
            </a:pPr>
            <a:r>
              <a:rPr lang="en-US" altLang="en-US" sz="2400" dirty="0" smtClean="0"/>
              <a:t>Provide </a:t>
            </a:r>
            <a:r>
              <a:rPr lang="en-US" altLang="en-US" sz="2400" dirty="0"/>
              <a:t>method to complain without going to offending </a:t>
            </a:r>
            <a:r>
              <a:rPr lang="en-US" altLang="en-US" sz="2400" dirty="0" smtClean="0"/>
              <a:t>supervisor.</a:t>
            </a:r>
            <a:endParaRPr lang="en-US" altLang="en-US" sz="2400" dirty="0"/>
          </a:p>
          <a:p>
            <a:pPr lvl="1"/>
            <a:endParaRPr lang="en-US" altLang="en-US" sz="2400" dirty="0">
              <a:solidFill>
                <a:srgbClr val="422B26"/>
              </a:solidFill>
            </a:endParaRPr>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68</a:t>
            </a:fld>
            <a:endParaRPr lang="en-US" altLang="en-US" dirty="0"/>
          </a:p>
        </p:txBody>
      </p:sp>
    </p:spTree>
    <p:extLst>
      <p:ext uri="{BB962C8B-B14F-4D97-AF65-F5344CB8AC3E}">
        <p14:creationId xmlns:p14="http://schemas.microsoft.com/office/powerpoint/2010/main" val="1288744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0"/>
            <a:ext cx="7772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Prevention</a:t>
            </a:r>
          </a:p>
        </p:txBody>
      </p:sp>
      <p:sp>
        <p:nvSpPr>
          <p:cNvPr id="4099" name="Content Placeholder 2"/>
          <p:cNvSpPr>
            <a:spLocks noGrp="1"/>
          </p:cNvSpPr>
          <p:nvPr>
            <p:ph idx="1"/>
          </p:nvPr>
        </p:nvSpPr>
        <p:spPr>
          <a:xfrm>
            <a:off x="685800" y="1447800"/>
            <a:ext cx="10591800" cy="5181600"/>
          </a:xfrm>
        </p:spPr>
        <p:txBody>
          <a:bodyPr/>
          <a:lstStyle/>
          <a:p>
            <a:pPr marL="0" indent="0">
              <a:buNone/>
            </a:pPr>
            <a:r>
              <a:rPr lang="en-US" altLang="en-US" sz="3600" dirty="0" smtClean="0">
                <a:latin typeface="Times New Roman" panose="02020603050405020304" pitchFamily="18" charset="0"/>
                <a:cs typeface="Times New Roman" panose="02020603050405020304" pitchFamily="18" charset="0"/>
              </a:rPr>
              <a:t>What Can Employee’s Do to Prevent Sexual Harassment?</a:t>
            </a:r>
            <a:endParaRPr lang="en-US" altLang="en-US" sz="3600" dirty="0"/>
          </a:p>
          <a:p>
            <a:pPr marL="800100" lvl="1" indent="-457200">
              <a:buFont typeface="+mj-lt"/>
              <a:buAutoNum type="arabicPeriod"/>
            </a:pPr>
            <a:r>
              <a:rPr lang="en-US" altLang="en-US" sz="3200" dirty="0" smtClean="0"/>
              <a:t>Follow Employer’s Written Policies;</a:t>
            </a:r>
          </a:p>
          <a:p>
            <a:pPr marL="800100" lvl="1" indent="-457200">
              <a:buFont typeface="+mj-lt"/>
              <a:buAutoNum type="arabicPeriod"/>
            </a:pPr>
            <a:r>
              <a:rPr lang="en-US" altLang="en-US" sz="3200" dirty="0" smtClean="0"/>
              <a:t>Attend Sexual Harassment Prevention Training;</a:t>
            </a:r>
          </a:p>
          <a:p>
            <a:pPr marL="800100" lvl="1" indent="-457200">
              <a:buFont typeface="+mj-lt"/>
              <a:buAutoNum type="arabicPeriod"/>
            </a:pPr>
            <a:r>
              <a:rPr lang="en-US" altLang="en-US" sz="3200" dirty="0" smtClean="0"/>
              <a:t>Respect Fellow Co-workers;</a:t>
            </a:r>
          </a:p>
          <a:p>
            <a:pPr marL="800100" lvl="1" indent="-457200">
              <a:buFont typeface="+mj-lt"/>
              <a:buAutoNum type="arabicPeriod"/>
            </a:pPr>
            <a:r>
              <a:rPr lang="en-US" altLang="en-US" sz="3200" dirty="0" smtClean="0"/>
              <a:t>Refrain from conduct or language that may be considered inappropriate; </a:t>
            </a:r>
          </a:p>
          <a:p>
            <a:pPr marL="800100" lvl="1" indent="-457200">
              <a:buFont typeface="+mj-lt"/>
              <a:buAutoNum type="arabicPeriod"/>
            </a:pPr>
            <a:r>
              <a:rPr lang="en-US" altLang="en-US" sz="3200" dirty="0" smtClean="0"/>
              <a:t>Communicate/Report allegations of sexual harassment. </a:t>
            </a:r>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69</a:t>
            </a:fld>
            <a:endParaRPr lang="en-US" altLang="en-US" dirty="0"/>
          </a:p>
        </p:txBody>
      </p:sp>
    </p:spTree>
    <p:extLst>
      <p:ext uri="{BB962C8B-B14F-4D97-AF65-F5344CB8AC3E}">
        <p14:creationId xmlns:p14="http://schemas.microsoft.com/office/powerpoint/2010/main" val="1507438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199861" y="-36443"/>
            <a:ext cx="7772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Purpose of Training</a:t>
            </a:r>
          </a:p>
        </p:txBody>
      </p:sp>
      <p:sp>
        <p:nvSpPr>
          <p:cNvPr id="4099" name="Content Placeholder 2"/>
          <p:cNvSpPr>
            <a:spLocks noGrp="1"/>
          </p:cNvSpPr>
          <p:nvPr>
            <p:ph idx="1"/>
          </p:nvPr>
        </p:nvSpPr>
        <p:spPr>
          <a:xfrm>
            <a:off x="838200" y="1447800"/>
            <a:ext cx="10668000" cy="5410200"/>
          </a:xfrm>
        </p:spPr>
        <p:txBody>
          <a:bodyPr>
            <a:noAutofit/>
          </a:bodyPr>
          <a:lstStyle/>
          <a:p>
            <a:pPr marL="0" lvl="1" indent="0">
              <a:lnSpc>
                <a:spcPct val="110000"/>
              </a:lnSpc>
              <a:spcBef>
                <a:spcPts val="0"/>
              </a:spcBef>
              <a:buNone/>
            </a:pPr>
            <a:r>
              <a:rPr lang="en-US" altLang="en-US" sz="3200" dirty="0" smtClean="0">
                <a:latin typeface="Times New Roman" panose="02020603050405020304" pitchFamily="18" charset="0"/>
                <a:cs typeface="Times New Roman" panose="02020603050405020304" pitchFamily="18" charset="0"/>
              </a:rPr>
              <a:t>Sexual Harassment Requirements: </a:t>
            </a:r>
          </a:p>
          <a:p>
            <a:pPr marL="0" lvl="1" indent="0">
              <a:lnSpc>
                <a:spcPct val="100000"/>
              </a:lnSpc>
              <a:spcBef>
                <a:spcPts val="0"/>
              </a:spcBef>
              <a:buNone/>
            </a:pPr>
            <a:r>
              <a:rPr lang="en-US" altLang="en-US" sz="2800" dirty="0" smtClean="0">
                <a:latin typeface="Times New Roman" panose="02020603050405020304" pitchFamily="18" charset="0"/>
                <a:cs typeface="Times New Roman" panose="02020603050405020304" pitchFamily="18" charset="0"/>
              </a:rPr>
              <a:t>	</a:t>
            </a:r>
            <a:r>
              <a:rPr lang="en-US" altLang="en-US" sz="2800" dirty="0" smtClean="0"/>
              <a:t>1.	</a:t>
            </a:r>
            <a:r>
              <a:rPr lang="en-US" altLang="en-US" sz="2800" dirty="0"/>
              <a:t>E</a:t>
            </a:r>
            <a:r>
              <a:rPr lang="en-US" altLang="en-US" sz="2800" dirty="0" smtClean="0"/>
              <a:t>mployers with </a:t>
            </a:r>
            <a:r>
              <a:rPr lang="en-US" altLang="en-US" sz="2800" b="1" dirty="0" smtClean="0"/>
              <a:t>at</a:t>
            </a:r>
            <a:r>
              <a:rPr lang="en-US" altLang="en-US" sz="2800" dirty="0" smtClean="0"/>
              <a:t> </a:t>
            </a:r>
            <a:r>
              <a:rPr lang="en-US" altLang="en-US" sz="2800" b="1" dirty="0" smtClean="0"/>
              <a:t>least 5 </a:t>
            </a:r>
            <a:r>
              <a:rPr lang="en-US" altLang="en-US" sz="2800" dirty="0" smtClean="0"/>
              <a:t>employees must 	provide sexual 			harassment prevention training and education.</a:t>
            </a:r>
          </a:p>
          <a:p>
            <a:pPr marL="0" lvl="1" indent="0">
              <a:lnSpc>
                <a:spcPct val="100000"/>
              </a:lnSpc>
              <a:spcBef>
                <a:spcPts val="0"/>
              </a:spcBef>
              <a:buNone/>
            </a:pPr>
            <a:r>
              <a:rPr lang="en-US" altLang="en-US" sz="2800" dirty="0" smtClean="0"/>
              <a:t>	2.	</a:t>
            </a:r>
            <a:r>
              <a:rPr lang="en-US" altLang="en-US" sz="2800" dirty="0"/>
              <a:t>S</a:t>
            </a:r>
            <a:r>
              <a:rPr lang="en-US" altLang="en-US" sz="2800" dirty="0" smtClean="0"/>
              <a:t>upervisors must have at least with </a:t>
            </a:r>
            <a:r>
              <a:rPr lang="en-US" altLang="en-US" sz="2800" dirty="0"/>
              <a:t>2 hours </a:t>
            </a:r>
            <a:r>
              <a:rPr lang="en-US" altLang="en-US" sz="2800" dirty="0" smtClean="0"/>
              <a:t>of </a:t>
            </a:r>
            <a:r>
              <a:rPr lang="en-US" altLang="en-US" sz="2800" dirty="0"/>
              <a:t>t</a:t>
            </a:r>
            <a:r>
              <a:rPr lang="en-US" altLang="en-US" sz="2800" dirty="0" smtClean="0"/>
              <a:t>raining every </a:t>
            </a:r>
            <a:r>
              <a:rPr lang="en-US" altLang="en-US" sz="2800" dirty="0"/>
              <a:t>2 </a:t>
            </a:r>
            <a:r>
              <a:rPr lang="en-US" altLang="en-US" sz="2800" dirty="0" smtClean="0"/>
              <a:t>		years.</a:t>
            </a:r>
            <a:endParaRPr lang="en-US" altLang="en-US" sz="2800" dirty="0"/>
          </a:p>
          <a:p>
            <a:pPr marL="0" lvl="1" indent="0">
              <a:lnSpc>
                <a:spcPct val="100000"/>
              </a:lnSpc>
              <a:spcBef>
                <a:spcPts val="0"/>
              </a:spcBef>
              <a:buNone/>
            </a:pPr>
            <a:r>
              <a:rPr lang="en-US" altLang="en-US" sz="2800" dirty="0" smtClean="0"/>
              <a:t>	3.	All other employees must have at least </a:t>
            </a:r>
            <a:r>
              <a:rPr lang="en-US" altLang="en-US" sz="2800" dirty="0"/>
              <a:t>1 hour </a:t>
            </a:r>
            <a:r>
              <a:rPr lang="en-US" altLang="en-US" sz="2800" dirty="0" smtClean="0"/>
              <a:t>of training every 		two years.</a:t>
            </a:r>
          </a:p>
          <a:p>
            <a:pPr marL="0" lvl="1" indent="0">
              <a:lnSpc>
                <a:spcPct val="100000"/>
              </a:lnSpc>
              <a:spcBef>
                <a:spcPts val="0"/>
              </a:spcBef>
              <a:buNone/>
            </a:pPr>
            <a:r>
              <a:rPr lang="en-US" altLang="en-US" sz="3200" dirty="0"/>
              <a:t>Discrimination and Harassment:</a:t>
            </a:r>
          </a:p>
          <a:p>
            <a:pPr marL="0" lvl="1" indent="0">
              <a:lnSpc>
                <a:spcPct val="100000"/>
              </a:lnSpc>
              <a:spcBef>
                <a:spcPts val="0"/>
              </a:spcBef>
              <a:buNone/>
            </a:pPr>
            <a:r>
              <a:rPr lang="en-US" altLang="en-US" sz="2800" dirty="0"/>
              <a:t>	</a:t>
            </a:r>
            <a:r>
              <a:rPr lang="en-US" altLang="en-US" sz="2800" dirty="0" smtClean="0"/>
              <a:t>1.	If the employer has more than 50 employees, new supervisors 			must have 2 hours of training within 6 months. </a:t>
            </a:r>
          </a:p>
          <a:p>
            <a:pPr marL="0" lvl="1" indent="0">
              <a:lnSpc>
                <a:spcPct val="100000"/>
              </a:lnSpc>
              <a:spcBef>
                <a:spcPts val="0"/>
              </a:spcBef>
              <a:buNone/>
            </a:pPr>
            <a:r>
              <a:rPr lang="en-US" altLang="en-US" sz="2800" dirty="0" smtClean="0"/>
              <a:t>	</a:t>
            </a:r>
            <a:endParaRPr lang="en-US" altLang="en-US" sz="28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7</a:t>
            </a:fld>
            <a:endParaRPr lang="en-US" altLang="en-US" dirty="0"/>
          </a:p>
        </p:txBody>
      </p:sp>
    </p:spTree>
    <p:extLst>
      <p:ext uri="{BB962C8B-B14F-4D97-AF65-F5344CB8AC3E}">
        <p14:creationId xmlns:p14="http://schemas.microsoft.com/office/powerpoint/2010/main" val="2539134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0"/>
            <a:ext cx="7772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Prevention</a:t>
            </a:r>
          </a:p>
        </p:txBody>
      </p:sp>
      <p:sp>
        <p:nvSpPr>
          <p:cNvPr id="4099" name="Content Placeholder 2"/>
          <p:cNvSpPr>
            <a:spLocks noGrp="1"/>
          </p:cNvSpPr>
          <p:nvPr>
            <p:ph idx="1"/>
          </p:nvPr>
        </p:nvSpPr>
        <p:spPr>
          <a:xfrm>
            <a:off x="445569" y="1447800"/>
            <a:ext cx="10908231" cy="4495800"/>
          </a:xfrm>
        </p:spPr>
        <p:txBody>
          <a:bodyPr>
            <a:normAutofit/>
          </a:bodyPr>
          <a:lstStyle/>
          <a:p>
            <a:pPr marL="0" indent="0">
              <a:buNone/>
            </a:pPr>
            <a:r>
              <a:rPr lang="en-US" altLang="en-US" sz="3600" dirty="0" smtClean="0">
                <a:latin typeface="Times New Roman" panose="02020603050405020304" pitchFamily="18" charset="0"/>
                <a:cs typeface="Times New Roman" panose="02020603050405020304" pitchFamily="18" charset="0"/>
              </a:rPr>
              <a:t>How can you help establish appropriate boundaries?</a:t>
            </a:r>
          </a:p>
          <a:p>
            <a:pPr marL="857250" lvl="1" indent="-514350">
              <a:buFont typeface="+mj-lt"/>
              <a:buAutoNum type="arabicPeriod"/>
            </a:pPr>
            <a:r>
              <a:rPr lang="en-US" altLang="en-US" sz="3200" dirty="0" smtClean="0"/>
              <a:t>Avoid the following:</a:t>
            </a:r>
          </a:p>
          <a:p>
            <a:pPr marL="1543050" lvl="3" indent="-514350">
              <a:buFont typeface="+mj-lt"/>
              <a:buAutoNum type="alphaLcPeriod"/>
            </a:pPr>
            <a:r>
              <a:rPr lang="en-US" altLang="en-US" sz="2800" dirty="0" smtClean="0">
                <a:latin typeface="Times New Roman" panose="02020603050405020304" pitchFamily="18" charset="0"/>
                <a:cs typeface="Times New Roman" panose="02020603050405020304" pitchFamily="18" charset="0"/>
              </a:rPr>
              <a:t>Comments </a:t>
            </a:r>
            <a:r>
              <a:rPr lang="en-US" altLang="en-US" sz="2800" dirty="0">
                <a:latin typeface="Times New Roman" panose="02020603050405020304" pitchFamily="18" charset="0"/>
                <a:cs typeface="Times New Roman" panose="02020603050405020304" pitchFamily="18" charset="0"/>
              </a:rPr>
              <a:t>about another’s looks, clothing or </a:t>
            </a:r>
            <a:r>
              <a:rPr lang="en-US" altLang="en-US" sz="2800" dirty="0" smtClean="0">
                <a:latin typeface="Times New Roman" panose="02020603050405020304" pitchFamily="18" charset="0"/>
                <a:cs typeface="Times New Roman" panose="02020603050405020304" pitchFamily="18" charset="0"/>
              </a:rPr>
              <a:t>body;</a:t>
            </a:r>
          </a:p>
          <a:p>
            <a:pPr marL="1543050" lvl="3" indent="-514350">
              <a:buFont typeface="+mj-lt"/>
              <a:buAutoNum type="alphaLcPeriod"/>
            </a:pPr>
            <a:r>
              <a:rPr lang="en-US" altLang="en-US" sz="2800" dirty="0" smtClean="0">
                <a:latin typeface="Times New Roman" panose="02020603050405020304" pitchFamily="18" charset="0"/>
                <a:cs typeface="Times New Roman" panose="02020603050405020304" pitchFamily="18" charset="0"/>
              </a:rPr>
              <a:t>Repeated </a:t>
            </a:r>
            <a:r>
              <a:rPr lang="en-US" altLang="en-US" sz="2800" dirty="0">
                <a:latin typeface="Times New Roman" panose="02020603050405020304" pitchFamily="18" charset="0"/>
                <a:cs typeface="Times New Roman" panose="02020603050405020304" pitchFamily="18" charset="0"/>
              </a:rPr>
              <a:t>requests for </a:t>
            </a:r>
            <a:r>
              <a:rPr lang="en-US" altLang="en-US" sz="2800" dirty="0" smtClean="0">
                <a:latin typeface="Times New Roman" panose="02020603050405020304" pitchFamily="18" charset="0"/>
                <a:cs typeface="Times New Roman" panose="02020603050405020304" pitchFamily="18" charset="0"/>
              </a:rPr>
              <a:t>dates;</a:t>
            </a:r>
          </a:p>
          <a:p>
            <a:pPr marL="1543050" lvl="3" indent="-514350">
              <a:buFont typeface="+mj-lt"/>
              <a:buAutoNum type="alphaLcPeriod"/>
            </a:pPr>
            <a:r>
              <a:rPr lang="en-US" altLang="en-US" sz="2800" dirty="0" smtClean="0">
                <a:latin typeface="Times New Roman" panose="02020603050405020304" pitchFamily="18" charset="0"/>
                <a:cs typeface="Times New Roman" panose="02020603050405020304" pitchFamily="18" charset="0"/>
              </a:rPr>
              <a:t>Invitations to participate in non-work-related activities;</a:t>
            </a:r>
          </a:p>
          <a:p>
            <a:pPr marL="1543050" lvl="3" indent="-514350">
              <a:buFont typeface="+mj-lt"/>
              <a:buAutoNum type="alphaLcPeriod"/>
            </a:pPr>
            <a:r>
              <a:rPr lang="en-US" altLang="en-US" sz="2800" dirty="0" smtClean="0">
                <a:latin typeface="Times New Roman" panose="02020603050405020304" pitchFamily="18" charset="0"/>
                <a:cs typeface="Times New Roman" panose="02020603050405020304" pitchFamily="18" charset="0"/>
              </a:rPr>
              <a:t>E-mails </a:t>
            </a:r>
            <a:r>
              <a:rPr lang="en-US" altLang="en-US" sz="2800" dirty="0">
                <a:latin typeface="Times New Roman" panose="02020603050405020304" pitchFamily="18" charset="0"/>
                <a:cs typeface="Times New Roman" panose="02020603050405020304" pitchFamily="18" charset="0"/>
              </a:rPr>
              <a:t>unrelated to work or academic </a:t>
            </a:r>
            <a:r>
              <a:rPr lang="en-US" altLang="en-US" sz="2800" dirty="0" smtClean="0">
                <a:latin typeface="Times New Roman" panose="02020603050405020304" pitchFamily="18" charset="0"/>
                <a:cs typeface="Times New Roman" panose="02020603050405020304" pitchFamily="18" charset="0"/>
              </a:rPr>
              <a:t>tasks;</a:t>
            </a:r>
          </a:p>
          <a:p>
            <a:pPr marL="1543050" lvl="3" indent="-514350">
              <a:buFont typeface="+mj-lt"/>
              <a:buAutoNum type="alphaLcPeriod"/>
            </a:pPr>
            <a:r>
              <a:rPr lang="en-US" altLang="en-US" sz="2800" dirty="0" smtClean="0">
                <a:latin typeface="Times New Roman" panose="02020603050405020304" pitchFamily="18" charset="0"/>
                <a:cs typeface="Times New Roman" panose="02020603050405020304" pitchFamily="18" charset="0"/>
              </a:rPr>
              <a:t>Comments </a:t>
            </a:r>
            <a:r>
              <a:rPr lang="en-US" altLang="en-US" sz="2800" dirty="0">
                <a:latin typeface="Times New Roman" panose="02020603050405020304" pitchFamily="18" charset="0"/>
                <a:cs typeface="Times New Roman" panose="02020603050405020304" pitchFamily="18" charset="0"/>
              </a:rPr>
              <a:t>such as, “Hey, give me a </a:t>
            </a:r>
            <a:r>
              <a:rPr lang="en-US" altLang="en-US" sz="2800" dirty="0" smtClean="0">
                <a:latin typeface="Times New Roman" panose="02020603050405020304" pitchFamily="18" charset="0"/>
                <a:cs typeface="Times New Roman" panose="02020603050405020304" pitchFamily="18" charset="0"/>
              </a:rPr>
              <a:t>smile.”</a:t>
            </a:r>
          </a:p>
          <a:p>
            <a:pPr marL="1543050" lvl="3" indent="-514350">
              <a:buFont typeface="+mj-lt"/>
              <a:buAutoNum type="alphaLcPeriod"/>
            </a:pPr>
            <a:r>
              <a:rPr lang="en-US" altLang="en-US" sz="2800" dirty="0" smtClean="0">
                <a:latin typeface="Times New Roman" panose="02020603050405020304" pitchFamily="18" charset="0"/>
                <a:cs typeface="Times New Roman" panose="02020603050405020304" pitchFamily="18" charset="0"/>
              </a:rPr>
              <a:t>Public </a:t>
            </a:r>
            <a:r>
              <a:rPr lang="en-US" altLang="en-US" sz="2800" dirty="0">
                <a:latin typeface="Times New Roman" panose="02020603050405020304" pitchFamily="18" charset="0"/>
                <a:cs typeface="Times New Roman" panose="02020603050405020304" pitchFamily="18" charset="0"/>
              </a:rPr>
              <a:t>humiliation or </a:t>
            </a:r>
            <a:r>
              <a:rPr lang="en-US" altLang="en-US" sz="2800" dirty="0" smtClean="0">
                <a:latin typeface="Times New Roman" panose="02020603050405020304" pitchFamily="18" charset="0"/>
                <a:cs typeface="Times New Roman" panose="02020603050405020304" pitchFamily="18" charset="0"/>
              </a:rPr>
              <a:t>embarrassment.</a:t>
            </a:r>
            <a:endParaRPr lang="en-US" altLang="en-US" sz="28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70</a:t>
            </a:fld>
            <a:endParaRPr lang="en-US" altLang="en-US" dirty="0"/>
          </a:p>
        </p:txBody>
      </p:sp>
    </p:spTree>
    <p:extLst>
      <p:ext uri="{BB962C8B-B14F-4D97-AF65-F5344CB8AC3E}">
        <p14:creationId xmlns:p14="http://schemas.microsoft.com/office/powerpoint/2010/main" val="2744544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7374"/>
            <a:ext cx="7772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Prevention</a:t>
            </a:r>
          </a:p>
        </p:txBody>
      </p:sp>
      <p:sp>
        <p:nvSpPr>
          <p:cNvPr id="4099" name="Content Placeholder 2"/>
          <p:cNvSpPr>
            <a:spLocks noGrp="1"/>
          </p:cNvSpPr>
          <p:nvPr>
            <p:ph idx="1"/>
          </p:nvPr>
        </p:nvSpPr>
        <p:spPr>
          <a:xfrm>
            <a:off x="609600" y="1600200"/>
            <a:ext cx="10210800" cy="5181600"/>
          </a:xfrm>
        </p:spPr>
        <p:txBody>
          <a:bodyPr>
            <a:normAutofit/>
          </a:bodyPr>
          <a:lstStyle/>
          <a:p>
            <a:pPr marL="514350" indent="-514350">
              <a:buAutoNum type="arabicPeriod"/>
            </a:pPr>
            <a:r>
              <a:rPr lang="en-US" altLang="en-US" sz="3200" dirty="0" smtClean="0"/>
              <a:t>Avoid </a:t>
            </a:r>
            <a:r>
              <a:rPr lang="en-US" altLang="en-US" sz="3200" dirty="0"/>
              <a:t>the following</a:t>
            </a:r>
            <a:r>
              <a:rPr lang="en-US" altLang="en-US" sz="3200" dirty="0" smtClean="0"/>
              <a:t>: (cont’d)</a:t>
            </a:r>
          </a:p>
          <a:p>
            <a:pPr marL="1200150" lvl="2" indent="-514350">
              <a:buFont typeface="+mj-lt"/>
              <a:buAutoNum type="alphaLcPeriod" startAt="7"/>
            </a:pPr>
            <a:r>
              <a:rPr lang="en-US" altLang="en-US" sz="2800" dirty="0" smtClean="0"/>
              <a:t>Leaning </a:t>
            </a:r>
            <a:r>
              <a:rPr lang="en-US" altLang="en-US" sz="2800" dirty="0"/>
              <a:t>over and invading another’s space, or </a:t>
            </a:r>
            <a:r>
              <a:rPr lang="en-US" altLang="en-US" sz="2800" dirty="0" smtClean="0"/>
              <a:t>unwanted touching;</a:t>
            </a:r>
          </a:p>
          <a:p>
            <a:pPr marL="1200150" lvl="2" indent="-514350">
              <a:buFont typeface="+mj-lt"/>
              <a:buAutoNum type="alphaLcPeriod" startAt="7"/>
            </a:pPr>
            <a:r>
              <a:rPr lang="en-US" altLang="en-US" sz="2800" dirty="0" smtClean="0"/>
              <a:t>Offering </a:t>
            </a:r>
            <a:r>
              <a:rPr lang="en-US" altLang="en-US" sz="2800" dirty="0"/>
              <a:t>transportation or financial </a:t>
            </a:r>
            <a:r>
              <a:rPr lang="en-US" altLang="en-US" sz="2800" dirty="0" smtClean="0"/>
              <a:t>assistance;</a:t>
            </a:r>
          </a:p>
          <a:p>
            <a:pPr marL="1200150" lvl="2" indent="-514350">
              <a:buFont typeface="+mj-lt"/>
              <a:buAutoNum type="alphaLcPeriod" startAt="7"/>
            </a:pPr>
            <a:r>
              <a:rPr lang="en-US" altLang="en-US" sz="2800" dirty="0" smtClean="0"/>
              <a:t>Interactions </a:t>
            </a:r>
            <a:r>
              <a:rPr lang="en-US" altLang="en-US" sz="2800" dirty="0"/>
              <a:t>on social </a:t>
            </a:r>
            <a:r>
              <a:rPr lang="en-US" altLang="en-US" sz="2800" dirty="0" smtClean="0"/>
              <a:t>media;</a:t>
            </a:r>
          </a:p>
          <a:p>
            <a:pPr marL="1200150" lvl="2" indent="-514350">
              <a:buFont typeface="+mj-lt"/>
              <a:buAutoNum type="alphaLcPeriod" startAt="7"/>
            </a:pPr>
            <a:r>
              <a:rPr lang="en-US" altLang="en-US" sz="2800" dirty="0" smtClean="0"/>
              <a:t>Meeting </a:t>
            </a:r>
            <a:r>
              <a:rPr lang="en-US" altLang="en-US" sz="2800" dirty="0"/>
              <a:t>alone with an individual behind closed </a:t>
            </a:r>
            <a:r>
              <a:rPr lang="en-US" altLang="en-US" sz="2800" dirty="0" smtClean="0"/>
              <a:t>doors;</a:t>
            </a:r>
          </a:p>
          <a:p>
            <a:pPr marL="1200150" lvl="2" indent="-514350">
              <a:buFont typeface="+mj-lt"/>
              <a:buAutoNum type="alphaLcPeriod" startAt="7"/>
            </a:pPr>
            <a:r>
              <a:rPr lang="en-US" altLang="en-US" sz="2800" dirty="0" smtClean="0"/>
              <a:t>Inviting </a:t>
            </a:r>
            <a:r>
              <a:rPr lang="en-US" altLang="en-US" sz="2800" dirty="0"/>
              <a:t>a sole individual to your </a:t>
            </a:r>
            <a:r>
              <a:rPr lang="en-US" altLang="en-US" sz="2800" dirty="0" smtClean="0"/>
              <a:t>residence</a:t>
            </a:r>
          </a:p>
          <a:p>
            <a:pPr marL="1200150" lvl="2" indent="-514350">
              <a:buFont typeface="+mj-lt"/>
              <a:buAutoNum type="alphaLcPeriod" startAt="7"/>
            </a:pPr>
            <a:r>
              <a:rPr lang="en-US" altLang="en-US" sz="2800" dirty="0" smtClean="0"/>
              <a:t>Calling </a:t>
            </a:r>
            <a:r>
              <a:rPr lang="en-US" altLang="en-US" sz="2800" dirty="0"/>
              <a:t>someone by a nickname rather than </a:t>
            </a:r>
            <a:r>
              <a:rPr lang="en-US" altLang="en-US" sz="2800" dirty="0" smtClean="0"/>
              <a:t>their given name.</a:t>
            </a:r>
            <a:endParaRPr lang="en-US" altLang="en-US" sz="2800" dirty="0"/>
          </a:p>
          <a:p>
            <a:pPr marL="914400" lvl="2" indent="0">
              <a:buNone/>
            </a:pPr>
            <a:endParaRPr lang="en-US" altLang="en-US" dirty="0" smtClean="0">
              <a:solidFill>
                <a:srgbClr val="422B26"/>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71</a:t>
            </a:fld>
            <a:endParaRPr lang="en-US" altLang="en-US" dirty="0"/>
          </a:p>
        </p:txBody>
      </p:sp>
    </p:spTree>
    <p:extLst>
      <p:ext uri="{BB962C8B-B14F-4D97-AF65-F5344CB8AC3E}">
        <p14:creationId xmlns:p14="http://schemas.microsoft.com/office/powerpoint/2010/main" val="423689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17206"/>
            <a:ext cx="7772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Prevention</a:t>
            </a:r>
          </a:p>
        </p:txBody>
      </p:sp>
      <p:sp>
        <p:nvSpPr>
          <p:cNvPr id="4099" name="Content Placeholder 2"/>
          <p:cNvSpPr>
            <a:spLocks noGrp="1"/>
          </p:cNvSpPr>
          <p:nvPr>
            <p:ph idx="1"/>
          </p:nvPr>
        </p:nvSpPr>
        <p:spPr>
          <a:xfrm>
            <a:off x="533400" y="1295400"/>
            <a:ext cx="11201400" cy="5334000"/>
          </a:xfrm>
        </p:spPr>
        <p:txBody>
          <a:bodyPr>
            <a:noAutofit/>
          </a:bodyPr>
          <a:lstStyle/>
          <a:p>
            <a:pPr marL="514350" indent="-514350">
              <a:lnSpc>
                <a:spcPct val="100000"/>
              </a:lnSpc>
              <a:spcBef>
                <a:spcPts val="0"/>
              </a:spcBef>
              <a:buAutoNum type="arabicPeriod" startAt="2"/>
            </a:pPr>
            <a:r>
              <a:rPr lang="en-US" altLang="en-US" sz="3200" dirty="0" smtClean="0">
                <a:latin typeface="Times New Roman" panose="02020603050405020304" pitchFamily="18" charset="0"/>
                <a:cs typeface="Times New Roman" panose="02020603050405020304" pitchFamily="18" charset="0"/>
              </a:rPr>
              <a:t>Beware of Workplace Romances</a:t>
            </a:r>
          </a:p>
          <a:p>
            <a:pPr marL="1200150" lvl="2" indent="-514350">
              <a:buFont typeface="+mj-lt"/>
              <a:buAutoNum type="alphaLcPeriod"/>
            </a:pPr>
            <a:r>
              <a:rPr lang="en-US" altLang="en-US" sz="2800" dirty="0" smtClean="0">
                <a:latin typeface="Times New Roman" panose="02020603050405020304" pitchFamily="18" charset="0"/>
                <a:cs typeface="Times New Roman" panose="02020603050405020304" pitchFamily="18" charset="0"/>
              </a:rPr>
              <a:t>Potential for problems</a:t>
            </a:r>
          </a:p>
          <a:p>
            <a:pPr lvl="4">
              <a:lnSpc>
                <a:spcPct val="100000"/>
              </a:lnSpc>
              <a:spcBef>
                <a:spcPts val="0"/>
              </a:spcBef>
            </a:pPr>
            <a:r>
              <a:rPr lang="en-US" altLang="en-US" sz="2400" dirty="0">
                <a:latin typeface="Times New Roman" panose="02020603050405020304" pitchFamily="18" charset="0"/>
                <a:cs typeface="Times New Roman" panose="02020603050405020304" pitchFamily="18" charset="0"/>
              </a:rPr>
              <a:t>Consensual relationships among employees are a common source of sexual harassment </a:t>
            </a:r>
            <a:r>
              <a:rPr lang="en-US" altLang="en-US" sz="2400" dirty="0" smtClean="0">
                <a:latin typeface="Times New Roman" panose="02020603050405020304" pitchFamily="18" charset="0"/>
                <a:cs typeface="Times New Roman" panose="02020603050405020304" pitchFamily="18" charset="0"/>
              </a:rPr>
              <a:t>charges;</a:t>
            </a:r>
            <a:endParaRPr lang="en-US" altLang="en-US" sz="2400" dirty="0">
              <a:latin typeface="Times New Roman" panose="02020603050405020304" pitchFamily="18" charset="0"/>
              <a:cs typeface="Times New Roman" panose="02020603050405020304" pitchFamily="18" charset="0"/>
            </a:endParaRPr>
          </a:p>
          <a:p>
            <a:pPr lvl="4">
              <a:lnSpc>
                <a:spcPct val="100000"/>
              </a:lnSpc>
              <a:spcBef>
                <a:spcPts val="0"/>
              </a:spcBef>
            </a:pPr>
            <a:r>
              <a:rPr lang="en-US" altLang="en-US" sz="2400" dirty="0">
                <a:latin typeface="Times New Roman" panose="02020603050405020304" pitchFamily="18" charset="0"/>
                <a:cs typeface="Times New Roman" panose="02020603050405020304" pitchFamily="18" charset="0"/>
              </a:rPr>
              <a:t>Problems when one party claims other is harassing them; may contend that relationship was never truly </a:t>
            </a:r>
            <a:r>
              <a:rPr lang="en-US" altLang="en-US" sz="2400" dirty="0" smtClean="0">
                <a:latin typeface="Times New Roman" panose="02020603050405020304" pitchFamily="18" charset="0"/>
                <a:cs typeface="Times New Roman" panose="02020603050405020304" pitchFamily="18" charset="0"/>
              </a:rPr>
              <a:t>consensual;</a:t>
            </a:r>
          </a:p>
          <a:p>
            <a:pPr lvl="4">
              <a:lnSpc>
                <a:spcPct val="100000"/>
              </a:lnSpc>
              <a:spcBef>
                <a:spcPts val="0"/>
              </a:spcBef>
            </a:pPr>
            <a:r>
              <a:rPr lang="en-US" altLang="en-US" sz="2400" dirty="0" smtClean="0">
                <a:latin typeface="Times New Roman" panose="02020603050405020304" pitchFamily="18" charset="0"/>
                <a:cs typeface="Times New Roman" panose="02020603050405020304" pitchFamily="18" charset="0"/>
              </a:rPr>
              <a:t>Reduced productivity and morale;</a:t>
            </a:r>
          </a:p>
          <a:p>
            <a:pPr lvl="4">
              <a:lnSpc>
                <a:spcPct val="100000"/>
              </a:lnSpc>
              <a:spcBef>
                <a:spcPts val="0"/>
              </a:spcBef>
            </a:pPr>
            <a:r>
              <a:rPr lang="en-US" altLang="en-US" sz="2400" dirty="0" smtClean="0">
                <a:latin typeface="Times New Roman" panose="02020603050405020304" pitchFamily="18" charset="0"/>
                <a:cs typeface="Times New Roman" panose="02020603050405020304" pitchFamily="18" charset="0"/>
              </a:rPr>
              <a:t>Gossip, disruptions and distractions.</a:t>
            </a:r>
          </a:p>
          <a:p>
            <a:pPr marL="1200150" lvl="2" indent="-514350">
              <a:lnSpc>
                <a:spcPct val="100000"/>
              </a:lnSpc>
              <a:spcBef>
                <a:spcPts val="0"/>
              </a:spcBef>
              <a:buFont typeface="+mj-lt"/>
              <a:buAutoNum type="alphaLcPeriod"/>
            </a:pPr>
            <a:r>
              <a:rPr lang="en-US" altLang="en-US" sz="2800" dirty="0" smtClean="0"/>
              <a:t>Sexual Favoritism</a:t>
            </a:r>
          </a:p>
          <a:p>
            <a:pPr lvl="4">
              <a:lnSpc>
                <a:spcPct val="100000"/>
              </a:lnSpc>
              <a:spcBef>
                <a:spcPts val="0"/>
              </a:spcBef>
            </a:pPr>
            <a:r>
              <a:rPr lang="en-US" altLang="en-US" sz="2400" dirty="0" smtClean="0">
                <a:latin typeface="Times New Roman" panose="02020603050405020304" pitchFamily="18" charset="0"/>
                <a:cs typeface="Times New Roman" panose="02020603050405020304" pitchFamily="18" charset="0"/>
              </a:rPr>
              <a:t>Hostile </a:t>
            </a:r>
            <a:r>
              <a:rPr lang="en-US" altLang="en-US" sz="2400" dirty="0">
                <a:latin typeface="Times New Roman" panose="02020603050405020304" pitchFamily="18" charset="0"/>
                <a:cs typeface="Times New Roman" panose="02020603050405020304" pitchFamily="18" charset="0"/>
              </a:rPr>
              <a:t>Work Environment if employees feel there is favoritism displayed between the employees in the romantic </a:t>
            </a:r>
            <a:r>
              <a:rPr lang="en-US" altLang="en-US" sz="2400" dirty="0" smtClean="0">
                <a:latin typeface="Times New Roman" panose="02020603050405020304" pitchFamily="18" charset="0"/>
                <a:cs typeface="Times New Roman" panose="02020603050405020304" pitchFamily="18" charset="0"/>
              </a:rPr>
              <a:t>relationships.</a:t>
            </a:r>
            <a:endParaRPr lang="en-US" altLang="en-US" sz="2400" dirty="0">
              <a:latin typeface="Times New Roman" panose="02020603050405020304" pitchFamily="18" charset="0"/>
              <a:cs typeface="Times New Roman" panose="02020603050405020304" pitchFamily="18" charset="0"/>
            </a:endParaRPr>
          </a:p>
          <a:p>
            <a:pPr lvl="4">
              <a:lnSpc>
                <a:spcPct val="100000"/>
              </a:lnSpc>
              <a:spcBef>
                <a:spcPts val="0"/>
              </a:spcBef>
            </a:pPr>
            <a:r>
              <a:rPr lang="en-US" altLang="en-US" sz="2400" dirty="0">
                <a:latin typeface="Times New Roman" panose="02020603050405020304" pitchFamily="18" charset="0"/>
                <a:cs typeface="Times New Roman" panose="02020603050405020304" pitchFamily="18" charset="0"/>
              </a:rPr>
              <a:t>Coworkers gained a sufficiently widespread professional advantage by being in the romantic relationships in the </a:t>
            </a:r>
            <a:r>
              <a:rPr lang="en-US" altLang="en-US" sz="2400" dirty="0" smtClean="0">
                <a:latin typeface="Times New Roman" panose="02020603050405020304" pitchFamily="18" charset="0"/>
                <a:cs typeface="Times New Roman" panose="02020603050405020304" pitchFamily="18" charset="0"/>
              </a:rPr>
              <a:t>workplace.</a:t>
            </a:r>
            <a:endParaRPr lang="en-US" altLang="en-US" sz="2400" dirty="0">
              <a:latin typeface="Times New Roman" panose="02020603050405020304" pitchFamily="18" charset="0"/>
              <a:cs typeface="Times New Roman" panose="02020603050405020304" pitchFamily="18" charset="0"/>
            </a:endParaRPr>
          </a:p>
          <a:p>
            <a:pPr marL="1028700" lvl="3" indent="0">
              <a:buNone/>
            </a:pPr>
            <a:endParaRPr lang="en-US" altLang="en-US" sz="2400" dirty="0"/>
          </a:p>
          <a:p>
            <a:pPr marL="0" indent="0">
              <a:buNone/>
            </a:pPr>
            <a:endParaRPr lang="en-US" altLang="en-US" dirty="0" smtClean="0">
              <a:solidFill>
                <a:srgbClr val="422B26"/>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72</a:t>
            </a:fld>
            <a:endParaRPr lang="en-US" altLang="en-US" dirty="0"/>
          </a:p>
        </p:txBody>
      </p:sp>
    </p:spTree>
    <p:extLst>
      <p:ext uri="{BB962C8B-B14F-4D97-AF65-F5344CB8AC3E}">
        <p14:creationId xmlns:p14="http://schemas.microsoft.com/office/powerpoint/2010/main" val="2504864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0"/>
            <a:ext cx="7772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Prevention</a:t>
            </a:r>
          </a:p>
        </p:txBody>
      </p:sp>
      <p:sp>
        <p:nvSpPr>
          <p:cNvPr id="4099" name="Content Placeholder 2"/>
          <p:cNvSpPr>
            <a:spLocks noGrp="1"/>
          </p:cNvSpPr>
          <p:nvPr>
            <p:ph idx="1"/>
          </p:nvPr>
        </p:nvSpPr>
        <p:spPr>
          <a:xfrm>
            <a:off x="533400" y="1600200"/>
            <a:ext cx="11049000" cy="4419600"/>
          </a:xfrm>
        </p:spPr>
        <p:txBody>
          <a:bodyPr/>
          <a:lstStyle/>
          <a:p>
            <a:pPr marL="514350" indent="-514350">
              <a:buAutoNum type="arabicPeriod" startAt="2"/>
            </a:pPr>
            <a:r>
              <a:rPr lang="en-US" altLang="en-US" sz="3200" dirty="0" smtClean="0">
                <a:latin typeface="Times New Roman" panose="02020603050405020304" pitchFamily="18" charset="0"/>
                <a:cs typeface="Times New Roman" panose="02020603050405020304" pitchFamily="18" charset="0"/>
              </a:rPr>
              <a:t>Beware of Workplace Romances (cont’d)</a:t>
            </a:r>
            <a:endParaRPr lang="en-US" altLang="en-US" sz="3200" dirty="0"/>
          </a:p>
          <a:p>
            <a:pPr marL="1200150" lvl="2" indent="-514350">
              <a:buFont typeface="+mj-lt"/>
              <a:buAutoNum type="alphaLcPeriod" startAt="3"/>
            </a:pPr>
            <a:r>
              <a:rPr lang="en-US" altLang="en-US" sz="2800" dirty="0" smtClean="0">
                <a:latin typeface="Times New Roman" panose="02020603050405020304" pitchFamily="18" charset="0"/>
                <a:cs typeface="Times New Roman" panose="02020603050405020304" pitchFamily="18" charset="0"/>
              </a:rPr>
              <a:t>Employer may implement policies which prohibit dating between managers and subordinates. </a:t>
            </a:r>
          </a:p>
          <a:p>
            <a:pPr marL="1200150" lvl="2" indent="-514350">
              <a:buFont typeface="+mj-lt"/>
              <a:buAutoNum type="alphaLcPeriod" startAt="3"/>
            </a:pPr>
            <a:r>
              <a:rPr lang="en-US" altLang="en-US" sz="2800" dirty="0" smtClean="0">
                <a:latin typeface="Times New Roman" panose="02020603050405020304" pitchFamily="18" charset="0"/>
                <a:cs typeface="Times New Roman" panose="02020603050405020304" pitchFamily="18" charset="0"/>
              </a:rPr>
              <a:t>Treat </a:t>
            </a:r>
            <a:r>
              <a:rPr lang="en-US" altLang="en-US" sz="2800" dirty="0">
                <a:latin typeface="Times New Roman" panose="02020603050405020304" pitchFamily="18" charset="0"/>
                <a:cs typeface="Times New Roman" panose="02020603050405020304" pitchFamily="18" charset="0"/>
              </a:rPr>
              <a:t>employees equally regardless of position or </a:t>
            </a:r>
            <a:r>
              <a:rPr lang="en-US" altLang="en-US" sz="2800" dirty="0" smtClean="0">
                <a:latin typeface="Times New Roman" panose="02020603050405020304" pitchFamily="18" charset="0"/>
                <a:cs typeface="Times New Roman" panose="02020603050405020304" pitchFamily="18" charset="0"/>
              </a:rPr>
              <a:t>gender.</a:t>
            </a:r>
            <a:endParaRPr lang="en-US" altLang="en-US" sz="2800" dirty="0">
              <a:latin typeface="Times New Roman" panose="02020603050405020304" pitchFamily="18" charset="0"/>
              <a:cs typeface="Times New Roman" panose="02020603050405020304" pitchFamily="18" charset="0"/>
            </a:endParaRPr>
          </a:p>
          <a:p>
            <a:pPr marL="0" indent="0">
              <a:buNone/>
            </a:pPr>
            <a:endParaRPr lang="en-US" altLang="en-US" dirty="0" smtClean="0">
              <a:solidFill>
                <a:srgbClr val="422B26"/>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73</a:t>
            </a:fld>
            <a:endParaRPr lang="en-US" altLang="en-US" dirty="0"/>
          </a:p>
        </p:txBody>
      </p:sp>
    </p:spTree>
    <p:extLst>
      <p:ext uri="{BB962C8B-B14F-4D97-AF65-F5344CB8AC3E}">
        <p14:creationId xmlns:p14="http://schemas.microsoft.com/office/powerpoint/2010/main" val="1221473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27039"/>
            <a:ext cx="7772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Retaliation</a:t>
            </a:r>
          </a:p>
        </p:txBody>
      </p:sp>
      <p:sp>
        <p:nvSpPr>
          <p:cNvPr id="4099" name="Content Placeholder 2"/>
          <p:cNvSpPr>
            <a:spLocks noGrp="1"/>
          </p:cNvSpPr>
          <p:nvPr>
            <p:ph idx="1"/>
          </p:nvPr>
        </p:nvSpPr>
        <p:spPr>
          <a:xfrm>
            <a:off x="609600" y="1524000"/>
            <a:ext cx="11049000" cy="5562600"/>
          </a:xfrm>
        </p:spPr>
        <p:txBody>
          <a:bodyPr/>
          <a:lstStyle/>
          <a:p>
            <a:pPr marL="0" indent="0">
              <a:buNone/>
            </a:pPr>
            <a:r>
              <a:rPr lang="en-US" altLang="en-US" sz="4000" dirty="0">
                <a:latin typeface="Times New Roman" panose="02020603050405020304" pitchFamily="18" charset="0"/>
                <a:cs typeface="Times New Roman" panose="02020603050405020304" pitchFamily="18" charset="0"/>
              </a:rPr>
              <a:t>Retaliation is prohibited</a:t>
            </a:r>
          </a:p>
          <a:p>
            <a:pPr marL="857250" lvl="1" indent="-514350">
              <a:buAutoNum type="arabicPeriod"/>
            </a:pPr>
            <a:r>
              <a:rPr lang="en-US" altLang="en-US" sz="3600" dirty="0" smtClean="0">
                <a:latin typeface="Times New Roman" panose="02020603050405020304" pitchFamily="18" charset="0"/>
                <a:cs typeface="Times New Roman" panose="02020603050405020304" pitchFamily="18" charset="0"/>
              </a:rPr>
              <a:t>Complaining about </a:t>
            </a:r>
            <a:r>
              <a:rPr lang="en-US" altLang="en-US" sz="3600" dirty="0">
                <a:latin typeface="Times New Roman" panose="02020603050405020304" pitchFamily="18" charset="0"/>
                <a:cs typeface="Times New Roman" panose="02020603050405020304" pitchFamily="18" charset="0"/>
              </a:rPr>
              <a:t>harassment is a </a:t>
            </a:r>
            <a:r>
              <a:rPr lang="en-US" altLang="en-US" sz="3600" dirty="0" smtClean="0">
                <a:latin typeface="Times New Roman" panose="02020603050405020304" pitchFamily="18" charset="0"/>
                <a:cs typeface="Times New Roman" panose="02020603050405020304" pitchFamily="18" charset="0"/>
              </a:rPr>
              <a:t>protected activity;</a:t>
            </a:r>
          </a:p>
          <a:p>
            <a:pPr marL="857250" lvl="1" indent="-514350">
              <a:buAutoNum type="arabicPeriod"/>
            </a:pPr>
            <a:r>
              <a:rPr lang="en-US" altLang="en-US" sz="3600" dirty="0" smtClean="0">
                <a:latin typeface="Times New Roman" panose="02020603050405020304" pitchFamily="18" charset="0"/>
                <a:cs typeface="Times New Roman" panose="02020603050405020304" pitchFamily="18" charset="0"/>
              </a:rPr>
              <a:t>Retaliation </a:t>
            </a:r>
            <a:r>
              <a:rPr lang="en-US" altLang="en-US" sz="3600" dirty="0">
                <a:latin typeface="Times New Roman" panose="02020603050405020304" pitchFamily="18" charset="0"/>
                <a:cs typeface="Times New Roman" panose="02020603050405020304" pitchFamily="18" charset="0"/>
              </a:rPr>
              <a:t>against the victim or anyone else </a:t>
            </a:r>
            <a:r>
              <a:rPr lang="en-US" altLang="en-US" sz="3600" dirty="0" smtClean="0">
                <a:latin typeface="Times New Roman" panose="02020603050405020304" pitchFamily="18" charset="0"/>
                <a:cs typeface="Times New Roman" panose="02020603050405020304" pitchFamily="18" charset="0"/>
              </a:rPr>
              <a:t>who cooperates </a:t>
            </a:r>
            <a:r>
              <a:rPr lang="en-US" altLang="en-US" sz="3600" dirty="0">
                <a:latin typeface="Times New Roman" panose="02020603050405020304" pitchFamily="18" charset="0"/>
                <a:cs typeface="Times New Roman" panose="02020603050405020304" pitchFamily="18" charset="0"/>
              </a:rPr>
              <a:t>with an investigation </a:t>
            </a:r>
            <a:r>
              <a:rPr lang="en-US" altLang="en-US" sz="3600" dirty="0" smtClean="0">
                <a:latin typeface="Times New Roman" panose="02020603050405020304" pitchFamily="18" charset="0"/>
                <a:cs typeface="Times New Roman" panose="02020603050405020304" pitchFamily="18" charset="0"/>
              </a:rPr>
              <a:t>will not be tolerated and is not permissible under California law.</a:t>
            </a:r>
            <a:endParaRPr lang="en-US" altLang="en-US" sz="3600" dirty="0">
              <a:latin typeface="Times New Roman" panose="02020603050405020304" pitchFamily="18" charset="0"/>
              <a:cs typeface="Times New Roman" panose="02020603050405020304" pitchFamily="18" charset="0"/>
            </a:endParaRPr>
          </a:p>
          <a:p>
            <a:pPr marL="0" indent="0">
              <a:buNone/>
            </a:pPr>
            <a:endParaRPr lang="en-US" altLang="en-US" dirty="0" smtClean="0">
              <a:solidFill>
                <a:srgbClr val="422B26"/>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74</a:t>
            </a:fld>
            <a:endParaRPr lang="en-US" altLang="en-US" dirty="0"/>
          </a:p>
        </p:txBody>
      </p:sp>
    </p:spTree>
    <p:extLst>
      <p:ext uri="{BB962C8B-B14F-4D97-AF65-F5344CB8AC3E}">
        <p14:creationId xmlns:p14="http://schemas.microsoft.com/office/powerpoint/2010/main" val="3740361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0"/>
            <a:ext cx="7772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Summary</a:t>
            </a:r>
          </a:p>
        </p:txBody>
      </p:sp>
      <p:sp>
        <p:nvSpPr>
          <p:cNvPr id="4099" name="Content Placeholder 2"/>
          <p:cNvSpPr>
            <a:spLocks noGrp="1"/>
          </p:cNvSpPr>
          <p:nvPr>
            <p:ph idx="1"/>
          </p:nvPr>
        </p:nvSpPr>
        <p:spPr>
          <a:xfrm>
            <a:off x="445569" y="1371600"/>
            <a:ext cx="10832031" cy="5181600"/>
          </a:xfrm>
        </p:spPr>
        <p:txBody>
          <a:bodyPr>
            <a:noAutofit/>
          </a:bodyPr>
          <a:lstStyle/>
          <a:p>
            <a:pPr marL="0" indent="0">
              <a:buNone/>
            </a:pPr>
            <a:r>
              <a:rPr lang="en-US" altLang="en-US" sz="3600" dirty="0" smtClean="0">
                <a:latin typeface="Times New Roman" panose="02020603050405020304" pitchFamily="18" charset="0"/>
                <a:cs typeface="Times New Roman" panose="02020603050405020304" pitchFamily="18" charset="0"/>
              </a:rPr>
              <a:t>Changing Times</a:t>
            </a:r>
          </a:p>
          <a:p>
            <a:pPr marL="857250" lvl="1" indent="-514350">
              <a:lnSpc>
                <a:spcPct val="100000"/>
              </a:lnSpc>
              <a:spcBef>
                <a:spcPts val="0"/>
              </a:spcBef>
              <a:buFont typeface="+mj-lt"/>
              <a:buAutoNum type="arabicPeriod"/>
            </a:pPr>
            <a:r>
              <a:rPr lang="en-US" altLang="en-US" sz="3200" dirty="0" smtClean="0">
                <a:latin typeface="Times New Roman" panose="02020603050405020304" pitchFamily="18" charset="0"/>
                <a:cs typeface="Times New Roman" panose="02020603050405020304" pitchFamily="18" charset="0"/>
              </a:rPr>
              <a:t>Reasonableness of Complaint</a:t>
            </a:r>
          </a:p>
          <a:p>
            <a:pPr marL="1543050" lvl="3" indent="-514350">
              <a:lnSpc>
                <a:spcPct val="100000"/>
              </a:lnSpc>
              <a:spcBef>
                <a:spcPts val="0"/>
              </a:spcBef>
              <a:buFont typeface="+mj-lt"/>
              <a:buAutoNum type="alphaLcPeriod"/>
            </a:pPr>
            <a:r>
              <a:rPr lang="en-US" altLang="en-US" sz="2800" dirty="0" smtClean="0">
                <a:latin typeface="Times New Roman" panose="02020603050405020304" pitchFamily="18" charset="0"/>
                <a:cs typeface="Times New Roman" panose="02020603050405020304" pitchFamily="18" charset="0"/>
              </a:rPr>
              <a:t>Totality of Circumstances</a:t>
            </a:r>
          </a:p>
          <a:p>
            <a:pPr marL="857250" lvl="1" indent="-514350">
              <a:lnSpc>
                <a:spcPct val="100000"/>
              </a:lnSpc>
              <a:spcBef>
                <a:spcPts val="0"/>
              </a:spcBef>
              <a:buFont typeface="+mj-lt"/>
              <a:buAutoNum type="arabicPeriod"/>
            </a:pPr>
            <a:r>
              <a:rPr lang="en-US" altLang="en-US" sz="3200" dirty="0" smtClean="0">
                <a:latin typeface="Times New Roman" panose="02020603050405020304" pitchFamily="18" charset="0"/>
                <a:cs typeface="Times New Roman" panose="02020603050405020304" pitchFamily="18" charset="0"/>
              </a:rPr>
              <a:t>Zero Tolerance</a:t>
            </a:r>
          </a:p>
          <a:p>
            <a:pPr marL="1543050" lvl="3" indent="-514350">
              <a:lnSpc>
                <a:spcPct val="100000"/>
              </a:lnSpc>
              <a:spcBef>
                <a:spcPts val="0"/>
              </a:spcBef>
              <a:buFont typeface="+mj-lt"/>
              <a:buAutoNum type="alphaLcPeriod"/>
            </a:pPr>
            <a:r>
              <a:rPr lang="en-US" altLang="en-US" sz="2800" dirty="0" smtClean="0">
                <a:latin typeface="Times New Roman" panose="02020603050405020304" pitchFamily="18" charset="0"/>
                <a:cs typeface="Times New Roman" panose="02020603050405020304" pitchFamily="18" charset="0"/>
              </a:rPr>
              <a:t>Zero </a:t>
            </a:r>
            <a:r>
              <a:rPr lang="en-US" altLang="en-US" sz="2800" dirty="0">
                <a:latin typeface="Times New Roman" panose="02020603050405020304" pitchFamily="18" charset="0"/>
                <a:cs typeface="Times New Roman" panose="02020603050405020304" pitchFamily="18" charset="0"/>
              </a:rPr>
              <a:t>tolerance policy for any form of </a:t>
            </a:r>
            <a:r>
              <a:rPr lang="en-US" altLang="en-US" sz="2800" dirty="0" smtClean="0">
                <a:latin typeface="Times New Roman" panose="02020603050405020304" pitchFamily="18" charset="0"/>
                <a:cs typeface="Times New Roman" panose="02020603050405020304" pitchFamily="18" charset="0"/>
              </a:rPr>
              <a:t>harassment in </a:t>
            </a:r>
            <a:r>
              <a:rPr lang="en-US" altLang="en-US" sz="2800" dirty="0">
                <a:latin typeface="Times New Roman" panose="02020603050405020304" pitchFamily="18" charset="0"/>
                <a:cs typeface="Times New Roman" panose="02020603050405020304" pitchFamily="18" charset="0"/>
              </a:rPr>
              <a:t>the </a:t>
            </a:r>
            <a:r>
              <a:rPr lang="en-US" altLang="en-US" sz="2800" dirty="0" smtClean="0">
                <a:latin typeface="Times New Roman" panose="02020603050405020304" pitchFamily="18" charset="0"/>
                <a:cs typeface="Times New Roman" panose="02020603050405020304" pitchFamily="18" charset="0"/>
              </a:rPr>
              <a:t>workplace;</a:t>
            </a:r>
          </a:p>
          <a:p>
            <a:pPr marL="1543050" lvl="3" indent="-514350">
              <a:lnSpc>
                <a:spcPct val="100000"/>
              </a:lnSpc>
              <a:spcBef>
                <a:spcPts val="0"/>
              </a:spcBef>
              <a:buFont typeface="+mj-lt"/>
              <a:buAutoNum type="alphaLcPeriod"/>
            </a:pPr>
            <a:r>
              <a:rPr lang="en-US" altLang="en-US" sz="2800" dirty="0" smtClean="0">
                <a:latin typeface="Times New Roman" panose="02020603050405020304" pitchFamily="18" charset="0"/>
                <a:cs typeface="Times New Roman" panose="02020603050405020304" pitchFamily="18" charset="0"/>
              </a:rPr>
              <a:t>All allegations </a:t>
            </a:r>
            <a:r>
              <a:rPr lang="en-US" altLang="en-US" sz="2800" dirty="0">
                <a:latin typeface="Times New Roman" panose="02020603050405020304" pitchFamily="18" charset="0"/>
                <a:cs typeface="Times New Roman" panose="02020603050405020304" pitchFamily="18" charset="0"/>
              </a:rPr>
              <a:t>of harassment</a:t>
            </a:r>
            <a:r>
              <a:rPr lang="en-US" altLang="en-US" sz="2800" dirty="0" smtClean="0">
                <a:latin typeface="Times New Roman" panose="02020603050405020304" pitchFamily="18" charset="0"/>
                <a:cs typeface="Times New Roman" panose="02020603050405020304" pitchFamily="18" charset="0"/>
              </a:rPr>
              <a:t> shall be seriously </a:t>
            </a:r>
            <a:r>
              <a:rPr lang="en-US" altLang="en-US" sz="2800" dirty="0">
                <a:latin typeface="Times New Roman" panose="02020603050405020304" pitchFamily="18" charset="0"/>
                <a:cs typeface="Times New Roman" panose="02020603050405020304" pitchFamily="18" charset="0"/>
              </a:rPr>
              <a:t>and </a:t>
            </a:r>
            <a:r>
              <a:rPr lang="en-US" altLang="en-US" sz="2800" dirty="0" smtClean="0">
                <a:latin typeface="Times New Roman" panose="02020603050405020304" pitchFamily="18" charset="0"/>
                <a:cs typeface="Times New Roman" panose="02020603050405020304" pitchFamily="18" charset="0"/>
              </a:rPr>
              <a:t>promptly investigated;</a:t>
            </a:r>
          </a:p>
          <a:p>
            <a:pPr marL="1543050" lvl="3" indent="-514350">
              <a:lnSpc>
                <a:spcPct val="100000"/>
              </a:lnSpc>
              <a:spcBef>
                <a:spcPts val="0"/>
              </a:spcBef>
              <a:buFont typeface="+mj-lt"/>
              <a:buAutoNum type="alphaLcPeriod"/>
            </a:pPr>
            <a:r>
              <a:rPr lang="en-US" altLang="en-US" sz="2800" dirty="0" smtClean="0">
                <a:latin typeface="Times New Roman" panose="02020603050405020304" pitchFamily="18" charset="0"/>
                <a:cs typeface="Times New Roman" panose="02020603050405020304" pitchFamily="18" charset="0"/>
              </a:rPr>
              <a:t>Any person found </a:t>
            </a:r>
            <a:r>
              <a:rPr lang="en-US" altLang="en-US" sz="2800" dirty="0">
                <a:latin typeface="Times New Roman" panose="02020603050405020304" pitchFamily="18" charset="0"/>
                <a:cs typeface="Times New Roman" panose="02020603050405020304" pitchFamily="18" charset="0"/>
              </a:rPr>
              <a:t>to have </a:t>
            </a:r>
            <a:r>
              <a:rPr lang="en-US" altLang="en-US" sz="2800" dirty="0" smtClean="0">
                <a:latin typeface="Times New Roman" panose="02020603050405020304" pitchFamily="18" charset="0"/>
                <a:cs typeface="Times New Roman" panose="02020603050405020304" pitchFamily="18" charset="0"/>
              </a:rPr>
              <a:t>harassed </a:t>
            </a:r>
            <a:r>
              <a:rPr lang="en-US" altLang="en-US" sz="2800" dirty="0">
                <a:latin typeface="Times New Roman" panose="02020603050405020304" pitchFamily="18" charset="0"/>
                <a:cs typeface="Times New Roman" panose="02020603050405020304" pitchFamily="18" charset="0"/>
              </a:rPr>
              <a:t>another will face </a:t>
            </a:r>
            <a:r>
              <a:rPr lang="en-US" altLang="en-US" sz="2800" dirty="0" smtClean="0">
                <a:latin typeface="Times New Roman" panose="02020603050405020304" pitchFamily="18" charset="0"/>
                <a:cs typeface="Times New Roman" panose="02020603050405020304" pitchFamily="18" charset="0"/>
              </a:rPr>
              <a:t>disciplinary action</a:t>
            </a:r>
            <a:r>
              <a:rPr lang="en-US" altLang="en-US" sz="2250" dirty="0" smtClean="0">
                <a:latin typeface="Times New Roman" panose="02020603050405020304" pitchFamily="18" charset="0"/>
                <a:cs typeface="Times New Roman" panose="02020603050405020304" pitchFamily="18" charset="0"/>
              </a:rPr>
              <a:t>.</a:t>
            </a:r>
          </a:p>
        </p:txBody>
      </p:sp>
      <p:sp>
        <p:nvSpPr>
          <p:cNvPr id="6" name="Slide Number Placeholder 5"/>
          <p:cNvSpPr>
            <a:spLocks noGrp="1"/>
          </p:cNvSpPr>
          <p:nvPr>
            <p:ph type="sldNum" sz="quarter" idx="12"/>
          </p:nvPr>
        </p:nvSpPr>
        <p:spPr/>
        <p:txBody>
          <a:bodyPr/>
          <a:lstStyle/>
          <a:p>
            <a:fld id="{722EFF5E-2180-404C-AB06-BFD9457ADEC4}" type="slidenum">
              <a:rPr lang="en-US" altLang="en-US" smtClean="0"/>
              <a:pPr/>
              <a:t>75</a:t>
            </a:fld>
            <a:endParaRPr lang="en-US" altLang="en-US" dirty="0"/>
          </a:p>
        </p:txBody>
      </p:sp>
    </p:spTree>
    <p:extLst>
      <p:ext uri="{BB962C8B-B14F-4D97-AF65-F5344CB8AC3E}">
        <p14:creationId xmlns:p14="http://schemas.microsoft.com/office/powerpoint/2010/main" val="2299383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533400" y="2743200"/>
            <a:ext cx="11125200" cy="1676400"/>
          </a:xfrm>
        </p:spPr>
        <p:txBody>
          <a:bodyPr/>
          <a:lstStyle/>
          <a:p>
            <a:pPr marL="0" indent="0">
              <a:buNone/>
            </a:pPr>
            <a:endParaRPr lang="en-US" altLang="en-US" dirty="0">
              <a:solidFill>
                <a:srgbClr val="422B26"/>
              </a:solidFill>
              <a:latin typeface="Times New Roman" panose="02020603050405020304" pitchFamily="18" charset="0"/>
              <a:cs typeface="Times New Roman" panose="02020603050405020304" pitchFamily="18" charset="0"/>
            </a:endParaRPr>
          </a:p>
          <a:p>
            <a:pPr marL="0" indent="0" algn="ctr">
              <a:buNone/>
            </a:pPr>
            <a:r>
              <a:rPr lang="en-US" altLang="en-US" sz="4000" b="1" dirty="0">
                <a:latin typeface="Times New Roman" panose="02020603050405020304" pitchFamily="18" charset="0"/>
                <a:cs typeface="Times New Roman" panose="02020603050405020304" pitchFamily="18" charset="0"/>
              </a:rPr>
              <a:t>THANK YOU FOR YOUR </a:t>
            </a:r>
            <a:r>
              <a:rPr lang="en-US" altLang="en-US" sz="4000" b="1" dirty="0" smtClean="0">
                <a:latin typeface="Times New Roman" panose="02020603050405020304" pitchFamily="18" charset="0"/>
                <a:cs typeface="Times New Roman" panose="02020603050405020304" pitchFamily="18" charset="0"/>
              </a:rPr>
              <a:t>ATTENTION</a:t>
            </a:r>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76</a:t>
            </a:fld>
            <a:endParaRPr lang="en-US" altLang="en-US" dirty="0"/>
          </a:p>
        </p:txBody>
      </p:sp>
    </p:spTree>
    <p:extLst>
      <p:ext uri="{BB962C8B-B14F-4D97-AF65-F5344CB8AC3E}">
        <p14:creationId xmlns:p14="http://schemas.microsoft.com/office/powerpoint/2010/main" val="1406508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Slide Number Placeholder 5"/>
          <p:cNvSpPr>
            <a:spLocks noGrp="1"/>
          </p:cNvSpPr>
          <p:nvPr>
            <p:ph type="sldNum" sz="quarter" idx="12"/>
          </p:nvPr>
        </p:nvSpPr>
        <p:spPr/>
        <p:txBody>
          <a:bodyPr/>
          <a:lstStyle/>
          <a:p>
            <a:fld id="{506768AE-52F4-4E3D-9621-4BB660AC3A44}" type="slidenum">
              <a:rPr lang="en-US" smtClean="0">
                <a:solidFill>
                  <a:prstClr val="black">
                    <a:tint val="75000"/>
                  </a:prstClr>
                </a:solidFill>
              </a:rPr>
              <a:pPr/>
              <a:t>77</a:t>
            </a:fld>
            <a:endParaRPr lang="en-US">
              <a:solidFill>
                <a:prstClr val="black">
                  <a:tint val="75000"/>
                </a:prstClr>
              </a:solidFill>
            </a:endParaRPr>
          </a:p>
        </p:txBody>
      </p:sp>
    </p:spTree>
    <p:extLst>
      <p:ext uri="{BB962C8B-B14F-4D97-AF65-F5344CB8AC3E}">
        <p14:creationId xmlns:p14="http://schemas.microsoft.com/office/powerpoint/2010/main" val="820015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0"/>
            <a:ext cx="7772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Supervisors</a:t>
            </a:r>
          </a:p>
        </p:txBody>
      </p:sp>
      <p:sp>
        <p:nvSpPr>
          <p:cNvPr id="4099" name="Content Placeholder 2"/>
          <p:cNvSpPr>
            <a:spLocks noGrp="1"/>
          </p:cNvSpPr>
          <p:nvPr>
            <p:ph idx="1"/>
          </p:nvPr>
        </p:nvSpPr>
        <p:spPr>
          <a:xfrm>
            <a:off x="609600" y="1295399"/>
            <a:ext cx="10668000" cy="5426079"/>
          </a:xfrm>
        </p:spPr>
        <p:txBody>
          <a:bodyPr>
            <a:noAutofit/>
          </a:bodyPr>
          <a:lstStyle/>
          <a:p>
            <a:pPr marL="0" indent="0">
              <a:lnSpc>
                <a:spcPct val="100000"/>
              </a:lnSpc>
              <a:spcBef>
                <a:spcPts val="0"/>
              </a:spcBef>
              <a:buNone/>
            </a:pPr>
            <a:r>
              <a:rPr lang="en-US" altLang="en-US" sz="3600" dirty="0" smtClean="0"/>
              <a:t>Who is </a:t>
            </a:r>
            <a:r>
              <a:rPr lang="en-US" altLang="en-US" sz="3600" dirty="0"/>
              <a:t>C</a:t>
            </a:r>
            <a:r>
              <a:rPr lang="en-US" altLang="en-US" sz="3600" dirty="0" smtClean="0"/>
              <a:t>onsidered a “Supervisor”?</a:t>
            </a:r>
            <a:endParaRPr lang="en-US" altLang="en-US" sz="3600" dirty="0"/>
          </a:p>
          <a:p>
            <a:pPr marL="685800" lvl="2" indent="0">
              <a:lnSpc>
                <a:spcPct val="100000"/>
              </a:lnSpc>
              <a:spcBef>
                <a:spcPts val="0"/>
              </a:spcBef>
              <a:buNone/>
            </a:pPr>
            <a:r>
              <a:rPr lang="en-US" altLang="en-US" sz="3200" dirty="0" smtClean="0"/>
              <a:t>Under Federal law: </a:t>
            </a:r>
          </a:p>
          <a:p>
            <a:pPr marL="0" indent="0">
              <a:lnSpc>
                <a:spcPct val="100000"/>
              </a:lnSpc>
              <a:spcBef>
                <a:spcPts val="0"/>
              </a:spcBef>
              <a:buNone/>
            </a:pPr>
            <a:r>
              <a:rPr lang="en-US" altLang="en-US" sz="3100" dirty="0">
                <a:latin typeface="Times New Roman" panose="02020603050405020304" pitchFamily="18" charset="0"/>
                <a:cs typeface="Times New Roman" panose="02020603050405020304" pitchFamily="18" charset="0"/>
              </a:rPr>
              <a:t>	</a:t>
            </a:r>
            <a:r>
              <a:rPr lang="en-US" altLang="en-US" sz="2800" dirty="0" smtClean="0"/>
              <a:t>1.	Has </a:t>
            </a:r>
            <a:r>
              <a:rPr lang="en-US" altLang="en-US" sz="2800" dirty="0"/>
              <a:t>authority to recommend actions that affect an </a:t>
            </a:r>
            <a:r>
              <a:rPr lang="en-US" altLang="en-US" sz="2800" dirty="0" smtClean="0"/>
              <a:t>					employee’s </a:t>
            </a:r>
            <a:r>
              <a:rPr lang="en-US" altLang="en-US" sz="2800" dirty="0"/>
              <a:t>employment </a:t>
            </a:r>
            <a:r>
              <a:rPr lang="en-US" altLang="en-US" sz="2800" dirty="0" smtClean="0"/>
              <a:t>status.</a:t>
            </a:r>
            <a:endParaRPr lang="en-US" altLang="en-US" sz="2800" dirty="0"/>
          </a:p>
          <a:p>
            <a:pPr marL="342900" lvl="1" indent="0">
              <a:lnSpc>
                <a:spcPct val="100000"/>
              </a:lnSpc>
              <a:buNone/>
            </a:pPr>
            <a:r>
              <a:rPr lang="en-US" altLang="en-US" sz="2800" dirty="0" smtClean="0"/>
              <a:t>	2.	Directs </a:t>
            </a:r>
            <a:r>
              <a:rPr lang="en-US" altLang="en-US" sz="2800" dirty="0"/>
              <a:t>the employee’s daily work </a:t>
            </a:r>
            <a:r>
              <a:rPr lang="en-US" altLang="en-US" sz="2800" dirty="0" smtClean="0"/>
              <a:t>activities.</a:t>
            </a:r>
            <a:endParaRPr lang="en-US" altLang="en-US" sz="2800" dirty="0"/>
          </a:p>
          <a:p>
            <a:pPr marL="342900" lvl="1" indent="0">
              <a:lnSpc>
                <a:spcPct val="100000"/>
              </a:lnSpc>
              <a:spcBef>
                <a:spcPts val="0"/>
              </a:spcBef>
              <a:buNone/>
            </a:pPr>
            <a:r>
              <a:rPr lang="en-US" altLang="en-US" sz="2800" dirty="0" smtClean="0"/>
              <a:t>	3.	Reasonably believes they have </a:t>
            </a:r>
            <a:r>
              <a:rPr lang="en-US" altLang="en-US" sz="2800" dirty="0"/>
              <a:t>authority </a:t>
            </a:r>
            <a:r>
              <a:rPr lang="en-US" altLang="en-US" sz="2800" dirty="0" smtClean="0"/>
              <a:t>or to affect an 				employee’s position.</a:t>
            </a:r>
          </a:p>
          <a:p>
            <a:pPr marL="342900" lvl="1" indent="0">
              <a:lnSpc>
                <a:spcPct val="100000"/>
              </a:lnSpc>
              <a:spcBef>
                <a:spcPts val="0"/>
              </a:spcBef>
              <a:buNone/>
            </a:pPr>
            <a:r>
              <a:rPr lang="en-US" altLang="en-US" sz="2500" dirty="0"/>
              <a:t>	</a:t>
            </a:r>
            <a:r>
              <a:rPr lang="en-US" altLang="en-US" sz="3200" dirty="0"/>
              <a:t>Under California law:</a:t>
            </a:r>
          </a:p>
          <a:p>
            <a:pPr marL="342900" lvl="1" indent="0">
              <a:lnSpc>
                <a:spcPct val="100000"/>
              </a:lnSpc>
              <a:spcBef>
                <a:spcPts val="0"/>
              </a:spcBef>
              <a:buNone/>
            </a:pPr>
            <a:r>
              <a:rPr lang="en-US" altLang="en-US" sz="2800" dirty="0"/>
              <a:t>	1.	Has authority to change </a:t>
            </a:r>
            <a:r>
              <a:rPr lang="en-US" altLang="en-US" sz="2800"/>
              <a:t>an </a:t>
            </a:r>
            <a:r>
              <a:rPr lang="en-US" altLang="en-US" sz="2800" smtClean="0"/>
              <a:t>employee’s </a:t>
            </a:r>
            <a:r>
              <a:rPr lang="en-US" altLang="en-US" sz="2800" dirty="0"/>
              <a:t>position; or</a:t>
            </a:r>
          </a:p>
          <a:p>
            <a:pPr marL="342900" lvl="1" indent="0">
              <a:lnSpc>
                <a:spcPct val="100000"/>
              </a:lnSpc>
              <a:spcBef>
                <a:spcPts val="0"/>
              </a:spcBef>
              <a:buNone/>
            </a:pPr>
            <a:r>
              <a:rPr lang="en-US" altLang="en-US" sz="2800" dirty="0"/>
              <a:t>	2.	Has responsibility to control employees or adjust 			</a:t>
            </a:r>
            <a:r>
              <a:rPr lang="en-US" altLang="en-US" sz="2800" dirty="0" smtClean="0"/>
              <a:t>		grievances</a:t>
            </a:r>
            <a:r>
              <a:rPr lang="en-US" altLang="en-US" sz="2800" dirty="0"/>
              <a:t>.</a:t>
            </a:r>
          </a:p>
          <a:p>
            <a:pPr marL="685800" lvl="2" indent="0">
              <a:lnSpc>
                <a:spcPct val="120000"/>
              </a:lnSpc>
              <a:buNone/>
            </a:pPr>
            <a:endParaRPr lang="en-US" altLang="en-US" sz="2400" dirty="0">
              <a:latin typeface="Times New Roman" panose="02020603050405020304" pitchFamily="18" charset="0"/>
              <a:cs typeface="Times New Roman" panose="02020603050405020304" pitchFamily="18" charset="0"/>
            </a:endParaRPr>
          </a:p>
          <a:p>
            <a:pPr lvl="2">
              <a:lnSpc>
                <a:spcPct val="120000"/>
              </a:lnSpc>
              <a:buFont typeface="Arial" panose="020B0604020202020204" pitchFamily="34" charset="0"/>
              <a:buChar char="•"/>
            </a:pPr>
            <a:endParaRPr lang="en-US" altLang="en-US" dirty="0">
              <a:solidFill>
                <a:srgbClr val="422B26"/>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8</a:t>
            </a:fld>
            <a:endParaRPr lang="en-US" altLang="en-US" dirty="0"/>
          </a:p>
        </p:txBody>
      </p:sp>
    </p:spTree>
    <p:extLst>
      <p:ext uri="{BB962C8B-B14F-4D97-AF65-F5344CB8AC3E}">
        <p14:creationId xmlns:p14="http://schemas.microsoft.com/office/powerpoint/2010/main" val="814643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19878"/>
            <a:ext cx="8153400" cy="1143000"/>
          </a:xfrm>
        </p:spPr>
        <p:txBody>
          <a:bodyPr>
            <a:normAutofit/>
          </a:bodyPr>
          <a:lstStyle/>
          <a:p>
            <a:r>
              <a:rPr lang="en-US" altLang="en-US" sz="4400" b="1" dirty="0" smtClean="0">
                <a:latin typeface="Times New Roman" panose="02020603050405020304" pitchFamily="18" charset="0"/>
                <a:cs typeface="Times New Roman" panose="02020603050405020304" pitchFamily="18" charset="0"/>
              </a:rPr>
              <a:t>Protected Classes</a:t>
            </a:r>
          </a:p>
        </p:txBody>
      </p:sp>
      <p:sp>
        <p:nvSpPr>
          <p:cNvPr id="4099" name="Content Placeholder 2"/>
          <p:cNvSpPr>
            <a:spLocks noGrp="1"/>
          </p:cNvSpPr>
          <p:nvPr>
            <p:ph idx="1"/>
          </p:nvPr>
        </p:nvSpPr>
        <p:spPr>
          <a:xfrm>
            <a:off x="1524000" y="1447800"/>
            <a:ext cx="8839200" cy="5105400"/>
          </a:xfrm>
        </p:spPr>
        <p:txBody>
          <a:bodyPr>
            <a:noAutofit/>
          </a:bodyPr>
          <a:lstStyle/>
          <a:p>
            <a:pPr marL="514350" indent="-514350">
              <a:lnSpc>
                <a:spcPct val="100000"/>
              </a:lnSpc>
              <a:buAutoNum type="arabicPeriod"/>
            </a:pPr>
            <a:r>
              <a:rPr lang="en-US" altLang="en-US" sz="2000" dirty="0" smtClean="0"/>
              <a:t>Harassment on </a:t>
            </a:r>
            <a:r>
              <a:rPr lang="en-US" altLang="en-US" sz="2000" dirty="0"/>
              <a:t>the basis of </a:t>
            </a:r>
            <a:r>
              <a:rPr lang="en-US" altLang="en-US" sz="2000" dirty="0" smtClean="0"/>
              <a:t>any </a:t>
            </a:r>
            <a:r>
              <a:rPr lang="en-US" altLang="en-US" sz="2000" dirty="0"/>
              <a:t>protected class violates federal and state </a:t>
            </a:r>
            <a:r>
              <a:rPr lang="en-US" altLang="en-US" sz="2000" dirty="0" smtClean="0"/>
              <a:t>laws.</a:t>
            </a:r>
          </a:p>
          <a:p>
            <a:pPr marL="514350" indent="-514350">
              <a:lnSpc>
                <a:spcPct val="100000"/>
              </a:lnSpc>
              <a:buAutoNum type="arabicPeriod"/>
            </a:pPr>
            <a:r>
              <a:rPr lang="en-US" altLang="en-US" sz="2000" dirty="0" smtClean="0"/>
              <a:t>Protected classes </a:t>
            </a:r>
            <a:r>
              <a:rPr lang="en-US" altLang="en-US" sz="2000" dirty="0" smtClean="0"/>
              <a:t>in California include </a:t>
            </a:r>
            <a:endParaRPr lang="en-US" altLang="en-US" sz="2000" dirty="0" smtClean="0"/>
          </a:p>
          <a:p>
            <a:pPr lvl="1">
              <a:lnSpc>
                <a:spcPct val="100000"/>
              </a:lnSpc>
            </a:pPr>
            <a:r>
              <a:rPr lang="en-US" altLang="en-US" sz="2000" dirty="0" smtClean="0"/>
              <a:t>Age;</a:t>
            </a:r>
          </a:p>
          <a:p>
            <a:pPr lvl="1">
              <a:lnSpc>
                <a:spcPct val="100000"/>
              </a:lnSpc>
            </a:pPr>
            <a:r>
              <a:rPr lang="en-US" altLang="en-US" sz="2000" dirty="0" smtClean="0"/>
              <a:t>Race, color;</a:t>
            </a:r>
          </a:p>
          <a:p>
            <a:pPr lvl="1">
              <a:lnSpc>
                <a:spcPct val="100000"/>
              </a:lnSpc>
            </a:pPr>
            <a:r>
              <a:rPr lang="en-US" altLang="en-US" sz="2000" dirty="0" smtClean="0"/>
              <a:t>Gender;</a:t>
            </a:r>
          </a:p>
          <a:p>
            <a:pPr lvl="1">
              <a:lnSpc>
                <a:spcPct val="100000"/>
              </a:lnSpc>
            </a:pPr>
            <a:r>
              <a:rPr lang="en-US" altLang="en-US" sz="2000" dirty="0"/>
              <a:t>G</a:t>
            </a:r>
            <a:r>
              <a:rPr lang="en-US" altLang="en-US" sz="2000" dirty="0" smtClean="0"/>
              <a:t>ender identity, or Gender expression;</a:t>
            </a:r>
          </a:p>
          <a:p>
            <a:pPr lvl="1">
              <a:lnSpc>
                <a:spcPct val="100000"/>
              </a:lnSpc>
            </a:pPr>
            <a:r>
              <a:rPr lang="en-US" altLang="en-US" sz="2000" dirty="0" smtClean="0"/>
              <a:t>Sex or Sexual Orientation; </a:t>
            </a:r>
          </a:p>
          <a:p>
            <a:pPr lvl="1">
              <a:lnSpc>
                <a:spcPct val="100000"/>
              </a:lnSpc>
            </a:pPr>
            <a:r>
              <a:rPr lang="en-US" altLang="en-US" sz="2000" dirty="0"/>
              <a:t>F</a:t>
            </a:r>
            <a:r>
              <a:rPr lang="en-US" altLang="en-US" sz="2000" dirty="0" smtClean="0"/>
              <a:t>amilial status; </a:t>
            </a:r>
          </a:p>
          <a:p>
            <a:pPr lvl="1">
              <a:lnSpc>
                <a:spcPct val="100000"/>
              </a:lnSpc>
            </a:pPr>
            <a:r>
              <a:rPr lang="en-US" altLang="en-US" sz="2000" dirty="0" smtClean="0"/>
              <a:t>Religion; </a:t>
            </a:r>
          </a:p>
          <a:p>
            <a:pPr lvl="1">
              <a:lnSpc>
                <a:spcPct val="100000"/>
              </a:lnSpc>
            </a:pPr>
            <a:r>
              <a:rPr lang="en-US" altLang="en-US" sz="2000" dirty="0"/>
              <a:t>G</a:t>
            </a:r>
            <a:r>
              <a:rPr lang="en-US" altLang="en-US" sz="2000" dirty="0" smtClean="0"/>
              <a:t>enetic characteristics;  </a:t>
            </a:r>
          </a:p>
          <a:p>
            <a:pPr lvl="1">
              <a:lnSpc>
                <a:spcPct val="100000"/>
              </a:lnSpc>
            </a:pPr>
            <a:r>
              <a:rPr lang="en-US" altLang="en-US" sz="2000" dirty="0" smtClean="0"/>
              <a:t>Ancestry</a:t>
            </a:r>
            <a:r>
              <a:rPr lang="en-US" altLang="en-US" sz="2000" dirty="0"/>
              <a:t>;</a:t>
            </a:r>
            <a:r>
              <a:rPr lang="en-US" altLang="en-US" sz="2000" dirty="0" smtClean="0"/>
              <a:t> </a:t>
            </a:r>
          </a:p>
          <a:p>
            <a:pPr lvl="1">
              <a:lnSpc>
                <a:spcPct val="100000"/>
              </a:lnSpc>
            </a:pPr>
            <a:r>
              <a:rPr lang="en-US" altLang="en-US" sz="2000" dirty="0"/>
              <a:t>M</a:t>
            </a:r>
            <a:r>
              <a:rPr lang="en-US" altLang="en-US" sz="2000" dirty="0" smtClean="0"/>
              <a:t>ental or physical disability</a:t>
            </a:r>
            <a:r>
              <a:rPr lang="en-US" altLang="en-US" sz="2000" dirty="0"/>
              <a:t>;</a:t>
            </a:r>
            <a:r>
              <a:rPr lang="en-US" altLang="en-US" sz="2000" dirty="0" smtClean="0"/>
              <a:t>  </a:t>
            </a:r>
          </a:p>
          <a:p>
            <a:pPr lvl="1">
              <a:lnSpc>
                <a:spcPct val="100000"/>
              </a:lnSpc>
            </a:pPr>
            <a:r>
              <a:rPr lang="en-US" altLang="en-US" sz="2000" dirty="0"/>
              <a:t>M</a:t>
            </a:r>
            <a:r>
              <a:rPr lang="en-US" altLang="en-US" sz="2000" dirty="0" smtClean="0"/>
              <a:t>edical condition</a:t>
            </a:r>
            <a:r>
              <a:rPr lang="en-US" altLang="en-US" sz="2000" dirty="0"/>
              <a:t>;</a:t>
            </a:r>
            <a:r>
              <a:rPr lang="en-US" altLang="en-US" sz="2000" dirty="0" smtClean="0"/>
              <a:t> and </a:t>
            </a:r>
          </a:p>
          <a:p>
            <a:pPr lvl="1">
              <a:lnSpc>
                <a:spcPct val="100000"/>
              </a:lnSpc>
            </a:pPr>
            <a:r>
              <a:rPr lang="en-US" altLang="en-US" sz="2000" dirty="0"/>
              <a:t>M</a:t>
            </a:r>
            <a:r>
              <a:rPr lang="en-US" altLang="en-US" sz="2000" dirty="0" smtClean="0"/>
              <a:t>ilitary status.</a:t>
            </a:r>
          </a:p>
          <a:p>
            <a:pPr marL="0" indent="0">
              <a:buNone/>
            </a:pPr>
            <a:endParaRPr lang="en-US" altLang="en-US" dirty="0">
              <a:solidFill>
                <a:srgbClr val="422B26"/>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722EFF5E-2180-404C-AB06-BFD9457ADEC4}" type="slidenum">
              <a:rPr lang="en-US" altLang="en-US" smtClean="0"/>
              <a:pPr/>
              <a:t>9</a:t>
            </a:fld>
            <a:endParaRPr lang="en-US" altLang="en-US" dirty="0"/>
          </a:p>
        </p:txBody>
      </p:sp>
    </p:spTree>
    <p:extLst>
      <p:ext uri="{BB962C8B-B14F-4D97-AF65-F5344CB8AC3E}">
        <p14:creationId xmlns:p14="http://schemas.microsoft.com/office/powerpoint/2010/main" val="1480945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0172526.potm" id="{2DCC8E41-9A5C-40F4-9818-37225B19B814}" vid="{8458C69F-F014-461F-8364-C6100D873851}"/>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0172526.potm" id="{2DCC8E41-9A5C-40F4-9818-37225B19B814}" vid="{78EE2AAC-57D9-4F63-B17D-3BBC9A4A22CE}"/>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172526.potm" id="{2DCC8E41-9A5C-40F4-9818-37225B19B814}" vid="{0B5D7398-F0C8-4177-BE35-60A2659BDF18}"/>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172526.potm" id="{2DCC8E41-9A5C-40F4-9818-37225B19B814}" vid="{5D09C17D-DEC1-40A1-8F6D-C96AA89193AB}"/>
    </a:ext>
  </a:extLst>
</a:theme>
</file>

<file path=ppt/theme/theme5.xml><?xml version="1.0" encoding="utf-8"?>
<a:theme xmlns:a="http://schemas.openxmlformats.org/drawingml/2006/main" name="1_Presentation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ntered" id="{6EBC11B1-CB64-4780-A9B7-43245F692530}" vid="{8B8EF48F-B650-4E62-96A9-41873ABDF729}"/>
    </a:ext>
  </a:extLst>
</a:theme>
</file>

<file path=ppt/theme/theme6.xml><?xml version="1.0" encoding="utf-8"?>
<a:theme xmlns:a="http://schemas.openxmlformats.org/drawingml/2006/main" name="Presentation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ntered" id="{6EBC11B1-CB64-4780-A9B7-43245F692530}" vid="{8B8EF48F-B650-4E62-96A9-41873ABDF729}"/>
    </a:ext>
  </a:extLst>
</a:theme>
</file>

<file path=ppt/theme/theme7.xml><?xml version="1.0" encoding="utf-8"?>
<a:theme xmlns:a="http://schemas.openxmlformats.org/drawingml/2006/main" name="2_Presentation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ntered" id="{6EBC11B1-CB64-4780-A9B7-43245F692530}" vid="{8B8EF48F-B650-4E62-96A9-41873ABDF729}"/>
    </a:ext>
  </a:extLst>
</a:theme>
</file>

<file path=ppt/theme/theme8.xml><?xml version="1.0" encoding="utf-8"?>
<a:theme xmlns:a="http://schemas.openxmlformats.org/drawingml/2006/main" name="centere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ntered" id="{6EBC11B1-CB64-4780-A9B7-43245F692530}" vid="{8B8EF48F-B650-4E62-96A9-41873ABDF729}"/>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DBE590D0BA2D4EB6CF7E4E2E571A03" ma:contentTypeVersion="1" ma:contentTypeDescription="Create a new document." ma:contentTypeScope="" ma:versionID="38bf1244b74e8d1228bc392afadeb2c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60988F1-13C6-488A-A6D2-C1413C6677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56626-F2E4-4BF8-A947-A5D8C9F51666}">
  <ds:schemaRefs>
    <ds:schemaRef ds:uri="http://purl.org/dc/dcmitype/"/>
    <ds:schemaRef ds:uri="http://schemas.microsoft.com/office/2006/documentManagement/types"/>
    <ds:schemaRef ds:uri="http://schemas.openxmlformats.org/package/2006/metadata/core-properties"/>
    <ds:schemaRef ds:uri="http://purl.org/dc/terms/"/>
    <ds:schemaRef ds:uri="http://purl.org/dc/elements/1.1/"/>
    <ds:schemaRef ds:uri="http://schemas.microsoft.com/office/infopath/2007/PartnerControls"/>
    <ds:schemaRef ds:uri="http://schemas.microsoft.com/sharepoint/v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10974</TotalTime>
  <Words>3188</Words>
  <Application>Microsoft Office PowerPoint</Application>
  <PresentationFormat>Widescreen</PresentationFormat>
  <Paragraphs>566</Paragraphs>
  <Slides>77</Slides>
  <Notes>12</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77</vt:i4>
      </vt:variant>
    </vt:vector>
  </HeadingPairs>
  <TitlesOfParts>
    <vt:vector size="91" baseType="lpstr">
      <vt:lpstr>Arial</vt:lpstr>
      <vt:lpstr>Calibri</vt:lpstr>
      <vt:lpstr>Calibri Light</vt:lpstr>
      <vt:lpstr>Garamond</vt:lpstr>
      <vt:lpstr>Times</vt:lpstr>
      <vt:lpstr>Times New Roman</vt:lpstr>
      <vt:lpstr>Custom Design</vt:lpstr>
      <vt:lpstr>Diseño predeterminado</vt:lpstr>
      <vt:lpstr>1_Custom Design</vt:lpstr>
      <vt:lpstr>2_Custom Design</vt:lpstr>
      <vt:lpstr>1_Presentation1</vt:lpstr>
      <vt:lpstr>Presentation1</vt:lpstr>
      <vt:lpstr>2_Presentation1</vt:lpstr>
      <vt:lpstr>centered</vt:lpstr>
      <vt:lpstr>PowerPoint Presentation</vt:lpstr>
      <vt:lpstr>PowerPoint Presentation</vt:lpstr>
      <vt:lpstr>PowerPoint Presentation</vt:lpstr>
      <vt:lpstr>Part 1:  The Basics</vt:lpstr>
      <vt:lpstr>Non-Sexual Harassment</vt:lpstr>
      <vt:lpstr>Non-Sexual Harassment</vt:lpstr>
      <vt:lpstr>Purpose of Training</vt:lpstr>
      <vt:lpstr>Supervisors</vt:lpstr>
      <vt:lpstr>Protected Classes</vt:lpstr>
      <vt:lpstr>Protected Classes</vt:lpstr>
      <vt:lpstr>Protected Classes</vt:lpstr>
      <vt:lpstr>Protected Classes</vt:lpstr>
      <vt:lpstr>Definition of Sexual Harassment</vt:lpstr>
      <vt:lpstr>Definition of Sexual Harassment</vt:lpstr>
      <vt:lpstr>Definition of Sexual Harassment</vt:lpstr>
      <vt:lpstr>Definition of Sexual Harassment</vt:lpstr>
      <vt:lpstr>True or False</vt:lpstr>
      <vt:lpstr>Answers</vt:lpstr>
      <vt:lpstr>Types of Sexual Harassment</vt:lpstr>
      <vt:lpstr>Types of Sexual Harassment</vt:lpstr>
      <vt:lpstr>Types of Sexual Harassment</vt:lpstr>
      <vt:lpstr>Types of Sexual Harassment</vt:lpstr>
      <vt:lpstr>Types of Sexual Harassment</vt:lpstr>
      <vt:lpstr>Types of Sexual Harassment</vt:lpstr>
      <vt:lpstr>Context of The Conduct</vt:lpstr>
      <vt:lpstr>True or False</vt:lpstr>
      <vt:lpstr>Answers</vt:lpstr>
      <vt:lpstr>Examples of Sexual Harassment</vt:lpstr>
      <vt:lpstr>Examples of Sexual Harassment</vt:lpstr>
      <vt:lpstr>Examples of Sexual Harassment</vt:lpstr>
      <vt:lpstr>Examples of Sexual Harassment</vt:lpstr>
      <vt:lpstr>Examples of Sexual Harassment</vt:lpstr>
      <vt:lpstr>Example #1</vt:lpstr>
      <vt:lpstr>Example #1</vt:lpstr>
      <vt:lpstr>Example #1 Answer</vt:lpstr>
      <vt:lpstr>Example #2</vt:lpstr>
      <vt:lpstr>Example #2 Answer</vt:lpstr>
      <vt:lpstr>Part 2:  Investigation &amp; Liability</vt:lpstr>
      <vt:lpstr>True or False</vt:lpstr>
      <vt:lpstr>Answers</vt:lpstr>
      <vt:lpstr>Investigation </vt:lpstr>
      <vt:lpstr>Investigation </vt:lpstr>
      <vt:lpstr>Investigation </vt:lpstr>
      <vt:lpstr>Investigation </vt:lpstr>
      <vt:lpstr>Investigation </vt:lpstr>
      <vt:lpstr>Investigation </vt:lpstr>
      <vt:lpstr>Investigation </vt:lpstr>
      <vt:lpstr>Investigation </vt:lpstr>
      <vt:lpstr>Investigation </vt:lpstr>
      <vt:lpstr>Investigation</vt:lpstr>
      <vt:lpstr>Investigation </vt:lpstr>
      <vt:lpstr>Investigation </vt:lpstr>
      <vt:lpstr>Investigation </vt:lpstr>
      <vt:lpstr>Example #3</vt:lpstr>
      <vt:lpstr>Example #3 Answer</vt:lpstr>
      <vt:lpstr>Practical Examples</vt:lpstr>
      <vt:lpstr>Practical Examples</vt:lpstr>
      <vt:lpstr>Practical Examples</vt:lpstr>
      <vt:lpstr>Practical Examples</vt:lpstr>
      <vt:lpstr>Who is Liable?</vt:lpstr>
      <vt:lpstr>Remedies</vt:lpstr>
      <vt:lpstr>Remedies</vt:lpstr>
      <vt:lpstr>Example #4</vt:lpstr>
      <vt:lpstr>Example #4</vt:lpstr>
      <vt:lpstr>Part 3:   Prevention &amp; Retaliation</vt:lpstr>
      <vt:lpstr>Prevention</vt:lpstr>
      <vt:lpstr>Prevention</vt:lpstr>
      <vt:lpstr>Prevention</vt:lpstr>
      <vt:lpstr>Prevention</vt:lpstr>
      <vt:lpstr>Prevention</vt:lpstr>
      <vt:lpstr>Prevention</vt:lpstr>
      <vt:lpstr>Prevention</vt:lpstr>
      <vt:lpstr>Prevention</vt:lpstr>
      <vt:lpstr>Retaliation</vt:lpstr>
      <vt:lpstr>Summary</vt:lpstr>
      <vt:lpstr>PowerPoint Presentation</vt:lpstr>
      <vt:lpstr>PowerPoint Presentation</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Linda M. Conaway</cp:lastModifiedBy>
  <cp:revision>982</cp:revision>
  <cp:lastPrinted>2019-04-17T05:39:26Z</cp:lastPrinted>
  <dcterms:created xsi:type="dcterms:W3CDTF">2007-04-11T15:52:58Z</dcterms:created>
  <dcterms:modified xsi:type="dcterms:W3CDTF">2019-04-17T16:17:20Z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0x01010047DBE590D0BA2D4EB6CF7E4E2E571A03</vt:lpwstr>
  </property>
</Properties>
</file>