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70" r:id="rId3"/>
    <p:sldId id="260" r:id="rId4"/>
    <p:sldId id="259" r:id="rId5"/>
    <p:sldId id="258" r:id="rId6"/>
    <p:sldId id="269" r:id="rId7"/>
    <p:sldId id="263" r:id="rId8"/>
    <p:sldId id="268" r:id="rId9"/>
    <p:sldId id="264" r:id="rId10"/>
    <p:sldId id="265" r:id="rId11"/>
    <p:sldId id="266" r:id="rId12"/>
    <p:sldId id="261" r:id="rId13"/>
    <p:sldId id="267" r:id="rId14"/>
    <p:sldId id="271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CC00"/>
    <a:srgbClr val="FF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3456" autoAdjust="0"/>
    <p:restoredTop sz="94660"/>
  </p:normalViewPr>
  <p:slideViewPr>
    <p:cSldViewPr snapToGrid="0">
      <p:cViewPr varScale="1">
        <p:scale>
          <a:sx n="71" d="100"/>
          <a:sy n="71" d="100"/>
        </p:scale>
        <p:origin x="90" y="2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6/19/2019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6/19/2019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6/19/2019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6/19/2019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6/19/2019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6/19/2019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6/19/2019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www.ralphandersen.com/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mailto:Jason.Scott@CoronaCA.gov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8800" dirty="0" smtClean="0"/>
              <a:t>TIGAR</a:t>
            </a:r>
            <a:endParaRPr lang="en-US" sz="8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Good Morning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2889976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15 Freeway</a:t>
            </a:r>
            <a:endParaRPr lang="en-US" dirty="0"/>
          </a:p>
        </p:txBody>
      </p:sp>
      <p:pic>
        <p:nvPicPr>
          <p:cNvPr id="3074" name="Picture 2" descr="RCTC I-15 Project Logo Feature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334" y="4902255"/>
            <a:ext cx="2457450" cy="1838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https://www.15project.info/wp-content/uploads/2019/02/ELP-Map-2019020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7997" y="83128"/>
            <a:ext cx="4278498" cy="6657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73133" y="1377537"/>
            <a:ext cx="4322017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$471 Million by RCTC</a:t>
            </a:r>
          </a:p>
          <a:p>
            <a:endParaRPr lang="en-US" sz="2000" dirty="0"/>
          </a:p>
          <a:p>
            <a:r>
              <a:rPr lang="en-US" sz="2000" dirty="0" smtClean="0"/>
              <a:t>2 Express lanes in both directions</a:t>
            </a:r>
            <a:br>
              <a:rPr lang="en-US" sz="2000" dirty="0" smtClean="0"/>
            </a:br>
            <a:r>
              <a:rPr lang="en-US" sz="2000" dirty="0" smtClean="0"/>
              <a:t>from Cajalco to the 60 freeway</a:t>
            </a:r>
          </a:p>
          <a:p>
            <a:r>
              <a:rPr lang="en-US" sz="2000" dirty="0"/>
              <a:t>a</a:t>
            </a:r>
            <a:r>
              <a:rPr lang="en-US" sz="2000" dirty="0" smtClean="0"/>
              <a:t>nd expect to open in 2020</a:t>
            </a:r>
          </a:p>
          <a:p>
            <a:endParaRPr lang="en-US" sz="2000" dirty="0"/>
          </a:p>
          <a:p>
            <a:r>
              <a:rPr lang="en-US" sz="2000" dirty="0" smtClean="0"/>
              <a:t>The 15/91 Express Lanes Connector</a:t>
            </a:r>
          </a:p>
          <a:p>
            <a:r>
              <a:rPr lang="en-US" sz="2000" dirty="0" smtClean="0"/>
              <a:t>(</a:t>
            </a:r>
            <a:r>
              <a:rPr lang="en-US" sz="2000" b="1" dirty="0" smtClean="0"/>
              <a:t>15S </a:t>
            </a:r>
            <a:r>
              <a:rPr lang="en-US" sz="2000" b="1" dirty="0" smtClean="0">
                <a:sym typeface="Wingdings" panose="05000000000000000000" pitchFamily="2" charset="2"/>
              </a:rPr>
              <a:t> 91W and 91E  15N</a:t>
            </a:r>
            <a:r>
              <a:rPr lang="en-US" sz="2000" dirty="0" smtClean="0">
                <a:sym typeface="Wingdings" panose="05000000000000000000" pitchFamily="2" charset="2"/>
              </a:rPr>
              <a:t>) has a</a:t>
            </a:r>
            <a:br>
              <a:rPr lang="en-US" sz="2000" dirty="0" smtClean="0">
                <a:sym typeface="Wingdings" panose="05000000000000000000" pitchFamily="2" charset="2"/>
              </a:rPr>
            </a:br>
            <a:r>
              <a:rPr lang="en-US" sz="2000" dirty="0" smtClean="0">
                <a:sym typeface="Wingdings" panose="05000000000000000000" pitchFamily="2" charset="2"/>
              </a:rPr>
              <a:t>separate funding source and is </a:t>
            </a:r>
          </a:p>
          <a:p>
            <a:r>
              <a:rPr lang="en-US" sz="2000" dirty="0" smtClean="0">
                <a:sym typeface="Wingdings" panose="05000000000000000000" pitchFamily="2" charset="2"/>
              </a:rPr>
              <a:t>expected to open in 2022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9992198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Cajalco Interchange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77334" y="1517020"/>
            <a:ext cx="4264309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New Home Company, who is</a:t>
            </a:r>
          </a:p>
          <a:p>
            <a:r>
              <a:rPr lang="en-US" sz="2400" dirty="0"/>
              <a:t>b</a:t>
            </a:r>
            <a:r>
              <a:rPr lang="en-US" sz="2400" dirty="0" smtClean="0"/>
              <a:t>uilding the Arantine Hills </a:t>
            </a:r>
          </a:p>
          <a:p>
            <a:r>
              <a:rPr lang="en-US" sz="2400" dirty="0" smtClean="0"/>
              <a:t>development, is obligated to </a:t>
            </a:r>
          </a:p>
          <a:p>
            <a:r>
              <a:rPr lang="en-US" sz="2400" dirty="0"/>
              <a:t>p</a:t>
            </a:r>
            <a:r>
              <a:rPr lang="en-US" sz="2400" dirty="0" smtClean="0"/>
              <a:t>ay up to $70.4 million to </a:t>
            </a:r>
          </a:p>
          <a:p>
            <a:r>
              <a:rPr lang="en-US" sz="2400" dirty="0" smtClean="0"/>
              <a:t>Complete the interchange.</a:t>
            </a:r>
          </a:p>
          <a:p>
            <a:endParaRPr lang="en-US" sz="2400" dirty="0"/>
          </a:p>
          <a:p>
            <a:r>
              <a:rPr lang="en-US" sz="2400" dirty="0" smtClean="0"/>
              <a:t>+ New bridge</a:t>
            </a:r>
          </a:p>
          <a:p>
            <a:r>
              <a:rPr lang="en-US" sz="2400" dirty="0" smtClean="0"/>
              <a:t>+ From 2 to 6 lanes</a:t>
            </a:r>
          </a:p>
          <a:p>
            <a:r>
              <a:rPr lang="en-US" sz="2400" dirty="0" smtClean="0"/>
              <a:t>+ Sidewalk on the south side</a:t>
            </a:r>
          </a:p>
        </p:txBody>
      </p:sp>
      <p:pic>
        <p:nvPicPr>
          <p:cNvPr id="4102" name="Picture 6" descr="Image result for cajalco interchange projec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7733" y="71358"/>
            <a:ext cx="3597782" cy="2397284"/>
          </a:xfrm>
          <a:prstGeom prst="rect">
            <a:avLst/>
          </a:prstGeom>
          <a:noFill/>
          <a:effectLst>
            <a:softEdge rad="1016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3727" y="2468642"/>
            <a:ext cx="6496082" cy="3716788"/>
          </a:xfrm>
          <a:prstGeom prst="rect">
            <a:avLst/>
          </a:prstGeom>
          <a:effectLst>
            <a:softEdge rad="139700"/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0997" y="5100414"/>
            <a:ext cx="6315075" cy="1543050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6232980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Budget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77334" y="1543792"/>
            <a:ext cx="9487597" cy="49859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REVENUES: $364,771,795</a:t>
            </a:r>
          </a:p>
          <a:p>
            <a:r>
              <a:rPr lang="en-US" sz="2000" dirty="0" smtClean="0"/>
              <a:t>EXPENSES:  $334,891,604</a:t>
            </a:r>
          </a:p>
          <a:p>
            <a:endParaRPr lang="en-US" sz="2000" dirty="0" smtClean="0"/>
          </a:p>
          <a:p>
            <a:r>
              <a:rPr lang="en-US" sz="2000" dirty="0" smtClean="0"/>
              <a:t>CalPERS Pension – 2017-2023 = $34.1M to be paid which includes a $2.3 M</a:t>
            </a:r>
            <a:br>
              <a:rPr lang="en-US" sz="2000" dirty="0" smtClean="0"/>
            </a:br>
            <a:r>
              <a:rPr lang="en-US" sz="2000" dirty="0" smtClean="0"/>
              <a:t>  payment increase for this year</a:t>
            </a:r>
          </a:p>
          <a:p>
            <a:endParaRPr lang="en-US" sz="2000" dirty="0" smtClean="0"/>
          </a:p>
          <a:p>
            <a:r>
              <a:rPr lang="en-US" sz="2000" dirty="0" smtClean="0"/>
              <a:t>6% increase to cover health costs of employees</a:t>
            </a:r>
          </a:p>
          <a:p>
            <a:endParaRPr lang="en-US" sz="2000" dirty="0" smtClean="0"/>
          </a:p>
          <a:p>
            <a:r>
              <a:rPr lang="en-US" sz="2000" dirty="0" smtClean="0"/>
              <a:t>Minimum Wage increases included: 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2019 = $12, 2020 = $13, 2021 = $14, 2022 - $15</a:t>
            </a:r>
          </a:p>
          <a:p>
            <a:endParaRPr lang="en-US" sz="2000" dirty="0" smtClean="0"/>
          </a:p>
          <a:p>
            <a:r>
              <a:rPr lang="en-US" sz="2000" dirty="0" smtClean="0"/>
              <a:t>Funds to do an </a:t>
            </a:r>
            <a:r>
              <a:rPr lang="en-US" sz="2000" b="1" dirty="0" smtClean="0"/>
              <a:t>updated Strategic Plan</a:t>
            </a:r>
            <a:r>
              <a:rPr lang="en-US" sz="2000" dirty="0" smtClean="0"/>
              <a:t>, </a:t>
            </a:r>
            <a:r>
              <a:rPr lang="en-US" sz="2000" b="1" dirty="0" smtClean="0"/>
              <a:t>New Pet Waste Stations at Parks</a:t>
            </a:r>
            <a:r>
              <a:rPr lang="en-US" sz="2000" dirty="0" smtClean="0"/>
              <a:t>, </a:t>
            </a:r>
          </a:p>
          <a:p>
            <a:r>
              <a:rPr lang="en-US" sz="2000" b="1" dirty="0" smtClean="0"/>
              <a:t>Expansion of Youth Sports Summer Program</a:t>
            </a:r>
            <a:r>
              <a:rPr lang="en-US" sz="2000" dirty="0" smtClean="0"/>
              <a:t>, </a:t>
            </a:r>
            <a:r>
              <a:rPr lang="en-US" sz="2000" b="1" dirty="0" smtClean="0"/>
              <a:t>Replace Playground Equipment</a:t>
            </a:r>
            <a:r>
              <a:rPr lang="en-US" sz="2000" dirty="0" smtClean="0"/>
              <a:t>, </a:t>
            </a:r>
          </a:p>
          <a:p>
            <a:r>
              <a:rPr lang="en-US" sz="2000" b="1" dirty="0" smtClean="0"/>
              <a:t>2 Community Service Officers </a:t>
            </a:r>
            <a:r>
              <a:rPr lang="en-US" sz="2000" dirty="0" smtClean="0"/>
              <a:t>added, </a:t>
            </a:r>
            <a:r>
              <a:rPr lang="en-US" sz="2000" b="1" dirty="0" smtClean="0"/>
              <a:t>4 Police Officers </a:t>
            </a:r>
            <a:r>
              <a:rPr lang="en-US" sz="2000" dirty="0" smtClean="0"/>
              <a:t>added, </a:t>
            </a:r>
            <a:br>
              <a:rPr lang="en-US" sz="2000" dirty="0" smtClean="0"/>
            </a:br>
            <a:r>
              <a:rPr lang="en-US" sz="2000" dirty="0" smtClean="0"/>
              <a:t>and continuation of quality services for maintaining infrastructure.</a:t>
            </a:r>
          </a:p>
          <a:p>
            <a:endParaRPr lang="en-US" dirty="0"/>
          </a:p>
        </p:txBody>
      </p:sp>
      <p:pic>
        <p:nvPicPr>
          <p:cNvPr id="2050" name="Picture 2" descr="Image result for budge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1668" y="213756"/>
            <a:ext cx="3103418" cy="2327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98502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City Manager</a:t>
            </a:r>
            <a:endParaRPr lang="en-US" dirty="0"/>
          </a:p>
        </p:txBody>
      </p:sp>
      <p:pic>
        <p:nvPicPr>
          <p:cNvPr id="5124" name="Picture 4" descr="Ralph Andersen &amp; Associates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897" y="6130883"/>
            <a:ext cx="4495800" cy="361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See the source image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1739" y="1513857"/>
            <a:ext cx="4305300" cy="4305300"/>
          </a:xfrm>
          <a:prstGeom prst="rect">
            <a:avLst/>
          </a:prstGeom>
          <a:noFill/>
          <a:extLst/>
        </p:spPr>
      </p:pic>
      <p:sp>
        <p:nvSpPr>
          <p:cNvPr id="3" name="TextBox 2"/>
          <p:cNvSpPr txBox="1"/>
          <p:nvPr/>
        </p:nvSpPr>
        <p:spPr>
          <a:xfrm>
            <a:off x="6264398" y="1068120"/>
            <a:ext cx="3062057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70C0"/>
                </a:solidFill>
              </a:rPr>
              <a:t>Acting City Manager</a:t>
            </a:r>
            <a:br>
              <a:rPr lang="en-US" sz="2400" dirty="0" smtClean="0">
                <a:solidFill>
                  <a:srgbClr val="0070C0"/>
                </a:solidFill>
              </a:rPr>
            </a:br>
            <a:r>
              <a:rPr lang="en-US" sz="2400" dirty="0" smtClean="0">
                <a:solidFill>
                  <a:srgbClr val="0070C0"/>
                </a:solidFill>
              </a:rPr>
              <a:t>Mitch Lansdell</a:t>
            </a:r>
          </a:p>
          <a:p>
            <a:endParaRPr lang="en-US" sz="2400" dirty="0" smtClean="0">
              <a:solidFill>
                <a:srgbClr val="0070C0"/>
              </a:solidFill>
            </a:endParaRPr>
          </a:p>
          <a:p>
            <a:r>
              <a:rPr lang="en-US" sz="2400" dirty="0" smtClean="0">
                <a:solidFill>
                  <a:srgbClr val="0070C0"/>
                </a:solidFill>
              </a:rPr>
              <a:t>RFP for Consultant</a:t>
            </a:r>
          </a:p>
          <a:p>
            <a:endParaRPr lang="en-US" sz="2400" dirty="0">
              <a:solidFill>
                <a:srgbClr val="0070C0"/>
              </a:solidFill>
            </a:endParaRPr>
          </a:p>
          <a:p>
            <a:r>
              <a:rPr lang="en-US" sz="2400" dirty="0" smtClean="0">
                <a:solidFill>
                  <a:srgbClr val="0070C0"/>
                </a:solidFill>
              </a:rPr>
              <a:t>Hired Lamont Ewell</a:t>
            </a:r>
          </a:p>
          <a:p>
            <a:r>
              <a:rPr lang="en-US" sz="2400" dirty="0">
                <a:solidFill>
                  <a:srgbClr val="0070C0"/>
                </a:solidFill>
              </a:rPr>
              <a:t>o</a:t>
            </a:r>
            <a:r>
              <a:rPr lang="en-US" sz="2400" dirty="0" smtClean="0">
                <a:solidFill>
                  <a:srgbClr val="0070C0"/>
                </a:solidFill>
              </a:rPr>
              <a:t>f Ralph Andersen &amp;</a:t>
            </a:r>
          </a:p>
          <a:p>
            <a:r>
              <a:rPr lang="en-US" sz="2400" dirty="0" smtClean="0">
                <a:solidFill>
                  <a:srgbClr val="0070C0"/>
                </a:solidFill>
              </a:rPr>
              <a:t>Associates</a:t>
            </a:r>
            <a:endParaRPr lang="en-US" sz="2400" dirty="0">
              <a:solidFill>
                <a:srgbClr val="0070C0"/>
              </a:solidFill>
            </a:endParaRPr>
          </a:p>
          <a:p>
            <a:endParaRPr lang="en-US" sz="2400" dirty="0" smtClean="0">
              <a:solidFill>
                <a:srgbClr val="0070C0"/>
              </a:solidFill>
            </a:endParaRPr>
          </a:p>
          <a:p>
            <a:r>
              <a:rPr lang="en-US" sz="2400" dirty="0" smtClean="0">
                <a:solidFill>
                  <a:srgbClr val="0070C0"/>
                </a:solidFill>
              </a:rPr>
              <a:t>Process underway to</a:t>
            </a:r>
          </a:p>
          <a:p>
            <a:r>
              <a:rPr lang="en-US" sz="2400" dirty="0">
                <a:solidFill>
                  <a:srgbClr val="0070C0"/>
                </a:solidFill>
              </a:rPr>
              <a:t>h</a:t>
            </a:r>
            <a:r>
              <a:rPr lang="en-US" sz="2400" dirty="0" smtClean="0">
                <a:solidFill>
                  <a:srgbClr val="0070C0"/>
                </a:solidFill>
              </a:rPr>
              <a:t>ire our permanent</a:t>
            </a:r>
          </a:p>
          <a:p>
            <a:r>
              <a:rPr lang="en-US" sz="2400" dirty="0" smtClean="0">
                <a:solidFill>
                  <a:srgbClr val="0070C0"/>
                </a:solidFill>
              </a:rPr>
              <a:t>City Manager</a:t>
            </a:r>
            <a:endParaRPr lang="en-US" sz="2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37956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</a:t>
            </a:r>
            <a:endParaRPr lang="en-US" dirty="0"/>
          </a:p>
        </p:txBody>
      </p:sp>
      <p:pic>
        <p:nvPicPr>
          <p:cNvPr id="3" name="Picture 2" descr="See the source image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9890" y="1659466"/>
            <a:ext cx="4305300" cy="4305300"/>
          </a:xfrm>
          <a:prstGeom prst="rect">
            <a:avLst/>
          </a:prstGeom>
          <a:noFill/>
          <a:extLst/>
        </p:spPr>
      </p:pic>
      <p:sp>
        <p:nvSpPr>
          <p:cNvPr id="4" name="TextBox 3"/>
          <p:cNvSpPr txBox="1"/>
          <p:nvPr/>
        </p:nvSpPr>
        <p:spPr>
          <a:xfrm>
            <a:off x="897467" y="1930400"/>
            <a:ext cx="3926075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B050"/>
                </a:solidFill>
              </a:rPr>
              <a:t>Jason Scott, Mayor</a:t>
            </a:r>
          </a:p>
          <a:p>
            <a:pPr algn="ctr"/>
            <a:endParaRPr lang="en-US" sz="2400" dirty="0" smtClean="0">
              <a:solidFill>
                <a:srgbClr val="00B050"/>
              </a:solidFill>
            </a:endParaRPr>
          </a:p>
          <a:p>
            <a:pPr algn="ctr"/>
            <a:r>
              <a:rPr lang="en-US" sz="2400" dirty="0" smtClean="0">
                <a:solidFill>
                  <a:srgbClr val="00B050"/>
                </a:solidFill>
              </a:rPr>
              <a:t>(951) 736-2371</a:t>
            </a:r>
          </a:p>
          <a:p>
            <a:pPr algn="ctr"/>
            <a:r>
              <a:rPr lang="en-US" sz="2400" dirty="0" smtClean="0">
                <a:solidFill>
                  <a:srgbClr val="0070C0"/>
                </a:solidFill>
                <a:hlinkClick r:id="rId3"/>
              </a:rPr>
              <a:t>Jason.Scott@CoronaCA.gov</a:t>
            </a:r>
            <a:endParaRPr lang="en-US" sz="2400" dirty="0" smtClean="0">
              <a:solidFill>
                <a:srgbClr val="0070C0"/>
              </a:solidFill>
            </a:endParaRPr>
          </a:p>
          <a:p>
            <a:pPr algn="ctr"/>
            <a:endParaRPr lang="en-US" sz="2400" dirty="0" smtClean="0">
              <a:solidFill>
                <a:srgbClr val="00B050"/>
              </a:solidFill>
            </a:endParaRPr>
          </a:p>
          <a:p>
            <a:pPr algn="ctr"/>
            <a:endParaRPr lang="en-US" sz="2400" dirty="0">
              <a:solidFill>
                <a:srgbClr val="00B050"/>
              </a:solidFill>
            </a:endParaRPr>
          </a:p>
          <a:p>
            <a:pPr algn="ctr"/>
            <a:r>
              <a:rPr lang="en-US" sz="2400" dirty="0" smtClean="0">
                <a:solidFill>
                  <a:srgbClr val="00B050"/>
                </a:solidFill>
              </a:rPr>
              <a:t>City Website:</a:t>
            </a:r>
          </a:p>
          <a:p>
            <a:pPr algn="ctr"/>
            <a:r>
              <a:rPr lang="en-US" sz="2400" dirty="0" smtClean="0">
                <a:solidFill>
                  <a:srgbClr val="0070C0"/>
                </a:solidFill>
              </a:rPr>
              <a:t>CoronaCA.gov</a:t>
            </a:r>
          </a:p>
          <a:p>
            <a:endParaRPr lang="en-US" sz="2400" dirty="0">
              <a:solidFill>
                <a:srgbClr val="00B050"/>
              </a:solidFill>
            </a:endParaRPr>
          </a:p>
          <a:p>
            <a:endParaRPr lang="en-US" sz="2400" dirty="0">
              <a:solidFill>
                <a:srgbClr val="00B05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77334" y="6488668"/>
            <a:ext cx="194316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rgbClr val="00B050"/>
                </a:solidFill>
              </a:rPr>
              <a:t>Copyright: Jason Scott 2019</a:t>
            </a:r>
            <a:endParaRPr lang="en-US" sz="11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87653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Jason Scott, Mayor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77334" y="1270000"/>
            <a:ext cx="9563003" cy="56015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 smtClean="0"/>
              <a:t>CITY</a:t>
            </a:r>
          </a:p>
          <a:p>
            <a:r>
              <a:rPr lang="en-US" sz="2000" dirty="0" smtClean="0"/>
              <a:t>City Councilman since 2008</a:t>
            </a:r>
          </a:p>
          <a:p>
            <a:r>
              <a:rPr lang="en-US" sz="2000" dirty="0" smtClean="0"/>
              <a:t>Mayor in 2013, 2016, and currently</a:t>
            </a:r>
          </a:p>
          <a:p>
            <a:r>
              <a:rPr lang="en-US" sz="2000" dirty="0" smtClean="0"/>
              <a:t>Member of Council Infrastructure Committee</a:t>
            </a:r>
          </a:p>
          <a:p>
            <a:r>
              <a:rPr lang="en-US" sz="2000" dirty="0" smtClean="0"/>
              <a:t>Member of Council Finance, Legislation, and Economic Development Committee</a:t>
            </a:r>
          </a:p>
          <a:p>
            <a:r>
              <a:rPr lang="en-US" sz="2000" dirty="0" smtClean="0"/>
              <a:t>Member of the Executive Board of Western Riverside Council of Governments</a:t>
            </a:r>
          </a:p>
          <a:p>
            <a:endParaRPr lang="en-US" sz="2000" dirty="0"/>
          </a:p>
          <a:p>
            <a:r>
              <a:rPr lang="en-US" sz="2000" b="1" u="sng" dirty="0" smtClean="0"/>
              <a:t>OCCUPATION</a:t>
            </a:r>
          </a:p>
          <a:p>
            <a:r>
              <a:rPr lang="en-US" sz="2000" dirty="0" smtClean="0"/>
              <a:t>Corona-Norco Unified School District  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* Principal the past 30 years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* Teacher for 10 years</a:t>
            </a:r>
          </a:p>
          <a:p>
            <a:endParaRPr lang="en-US" sz="2000" dirty="0"/>
          </a:p>
          <a:p>
            <a:r>
              <a:rPr lang="en-US" sz="2000" b="1" u="sng" dirty="0" smtClean="0"/>
              <a:t>PERSONAL LIFE</a:t>
            </a:r>
          </a:p>
          <a:p>
            <a:r>
              <a:rPr lang="en-US" sz="2000" dirty="0" smtClean="0"/>
              <a:t>Widowed from wife Dee Scott.  She died of pancreatic cancer.  Married 30 years.</a:t>
            </a:r>
          </a:p>
          <a:p>
            <a:r>
              <a:rPr lang="en-US" sz="2000" dirty="0" smtClean="0"/>
              <a:t>Two daughters (Cherise and Shar) and two sons-in-law (Jon and JD)</a:t>
            </a:r>
          </a:p>
          <a:p>
            <a:r>
              <a:rPr lang="en-US" sz="2000" dirty="0" smtClean="0"/>
              <a:t>Four grandkids (Samantha 16, Jack 12, Tylor 11, Savannah 3)</a:t>
            </a:r>
          </a:p>
          <a:p>
            <a:r>
              <a:rPr lang="en-US" sz="2000" dirty="0" smtClean="0"/>
              <a:t>Dating Karen Wuflestad (Knew each other from 38 years ago)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0667" y="98437"/>
            <a:ext cx="3544299" cy="2343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4900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Homeless</a:t>
            </a:r>
            <a:endParaRPr lang="en-US" dirty="0"/>
          </a:p>
        </p:txBody>
      </p:sp>
      <p:pic>
        <p:nvPicPr>
          <p:cNvPr id="1030" name="Picture 6" descr="http://citynet.org/wp-content/uploads/2018/08/Untitled-1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28043">
            <a:off x="6270078" y="3912081"/>
            <a:ext cx="3555592" cy="1388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77334" y="1539228"/>
            <a:ext cx="7654981" cy="33239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City Council Homelessness Resources Committee</a:t>
            </a:r>
          </a:p>
          <a:p>
            <a:r>
              <a:rPr lang="en-US" sz="2400" dirty="0"/>
              <a:t> </a:t>
            </a:r>
            <a:r>
              <a:rPr lang="en-US" sz="2400" dirty="0" smtClean="0"/>
              <a:t> - </a:t>
            </a:r>
            <a:r>
              <a:rPr lang="en-US" sz="2400" dirty="0"/>
              <a:t>Path to Life – 5 </a:t>
            </a:r>
            <a:r>
              <a:rPr lang="en-US" sz="2400" dirty="0" smtClean="0"/>
              <a:t>Beds</a:t>
            </a:r>
          </a:p>
          <a:p>
            <a:r>
              <a:rPr lang="en-US" sz="2400" dirty="0"/>
              <a:t> </a:t>
            </a:r>
            <a:r>
              <a:rPr lang="en-US" sz="2400" dirty="0" smtClean="0"/>
              <a:t> - Working with Police Department</a:t>
            </a:r>
            <a:endParaRPr lang="en-US" sz="2400" dirty="0"/>
          </a:p>
          <a:p>
            <a:r>
              <a:rPr lang="en-US" sz="2400" dirty="0" smtClean="0"/>
              <a:t>  - Working with County Department of Social Services</a:t>
            </a:r>
          </a:p>
          <a:p>
            <a:r>
              <a:rPr lang="en-US" sz="2400" dirty="0"/>
              <a:t> </a:t>
            </a:r>
            <a:r>
              <a:rPr lang="en-US" sz="2400" dirty="0" smtClean="0"/>
              <a:t> - Working with County Veteran’s Services</a:t>
            </a:r>
          </a:p>
          <a:p>
            <a:r>
              <a:rPr lang="en-US" sz="2400" dirty="0"/>
              <a:t> </a:t>
            </a:r>
            <a:r>
              <a:rPr lang="en-US" sz="2400" dirty="0" smtClean="0"/>
              <a:t> - Shelter w/ Resources</a:t>
            </a:r>
          </a:p>
          <a:p>
            <a:r>
              <a:rPr lang="en-US" sz="2400" dirty="0" smtClean="0"/>
              <a:t>City Net hired</a:t>
            </a:r>
          </a:p>
          <a:p>
            <a:r>
              <a:rPr lang="en-US" sz="2400" dirty="0" smtClean="0"/>
              <a:t>Budget - $1M</a:t>
            </a:r>
          </a:p>
          <a:p>
            <a:endParaRPr lang="en-US" dirty="0"/>
          </a:p>
        </p:txBody>
      </p:sp>
      <p:sp>
        <p:nvSpPr>
          <p:cNvPr id="5" name="AutoShape 8" descr="Image result for riverside county public servic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1036" name="Picture 12" descr="Image result for riverside county public servic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5148" y="4133054"/>
            <a:ext cx="2293922" cy="2293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See the source image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407" y="4615750"/>
            <a:ext cx="2008261" cy="2110757"/>
          </a:xfrm>
          <a:prstGeom prst="rect">
            <a:avLst/>
          </a:prstGeom>
          <a:noFill/>
          <a:extLst/>
        </p:spPr>
      </p:pic>
    </p:spTree>
    <p:extLst>
      <p:ext uri="{BB962C8B-B14F-4D97-AF65-F5344CB8AC3E}">
        <p14:creationId xmlns:p14="http://schemas.microsoft.com/office/powerpoint/2010/main" val="2039302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City Park - Grants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3395" y="1276927"/>
            <a:ext cx="5826042" cy="4369532"/>
          </a:xfrm>
          <a:prstGeom prst="rect">
            <a:avLst/>
          </a:prstGeom>
          <a:effectLst>
            <a:softEdge rad="76200"/>
          </a:effectLst>
        </p:spPr>
      </p:pic>
      <p:sp>
        <p:nvSpPr>
          <p:cNvPr id="4" name="TextBox 3"/>
          <p:cNvSpPr txBox="1"/>
          <p:nvPr/>
        </p:nvSpPr>
        <p:spPr>
          <a:xfrm>
            <a:off x="677334" y="1276927"/>
            <a:ext cx="5063066" cy="5724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You are invited to join the City of Corona at City Park on Wednesday, May 29, 6 p.m. - 7:30 p.m., to discuss a variety of potential park improvements. Consider these possibilities:</a:t>
            </a:r>
          </a:p>
          <a:p>
            <a:r>
              <a:rPr lang="en-US" sz="2000" dirty="0"/>
              <a:t>Expand the park and build </a:t>
            </a:r>
            <a:r>
              <a:rPr lang="en-US" sz="2000" dirty="0" smtClean="0"/>
              <a:t>a </a:t>
            </a:r>
            <a:r>
              <a:rPr lang="en-US" sz="2400" b="1" dirty="0" smtClean="0">
                <a:solidFill>
                  <a:srgbClr val="00B050"/>
                </a:solidFill>
              </a:rPr>
              <a:t>senior/community center</a:t>
            </a:r>
            <a:r>
              <a:rPr lang="en-US" sz="2000" dirty="0" smtClean="0"/>
              <a:t>;</a:t>
            </a:r>
            <a:endParaRPr lang="en-US" sz="2000" dirty="0"/>
          </a:p>
          <a:p>
            <a:r>
              <a:rPr lang="en-US" sz="2000" dirty="0"/>
              <a:t>Replacement of the </a:t>
            </a:r>
            <a:r>
              <a:rPr lang="en-US" sz="2000" dirty="0" smtClean="0"/>
              <a:t>existing </a:t>
            </a:r>
            <a:r>
              <a:rPr lang="en-US" sz="2000" dirty="0"/>
              <a:t>pool with a </a:t>
            </a:r>
            <a:r>
              <a:rPr lang="en-US" sz="2400" b="1" dirty="0">
                <a:solidFill>
                  <a:srgbClr val="00B050"/>
                </a:solidFill>
              </a:rPr>
              <a:t>state-of-the-art aquatic center with competition pool</a:t>
            </a:r>
            <a:r>
              <a:rPr lang="en-US" sz="2400" dirty="0"/>
              <a:t>, </a:t>
            </a:r>
            <a:r>
              <a:rPr lang="en-US" sz="2400" b="1" dirty="0">
                <a:solidFill>
                  <a:srgbClr val="00B050"/>
                </a:solidFill>
              </a:rPr>
              <a:t>interactive splash </a:t>
            </a:r>
            <a:r>
              <a:rPr lang="en-US" sz="2000" b="1" dirty="0">
                <a:solidFill>
                  <a:srgbClr val="00B050"/>
                </a:solidFill>
              </a:rPr>
              <a:t>play area</a:t>
            </a:r>
            <a:r>
              <a:rPr lang="en-US" sz="2000" dirty="0"/>
              <a:t>, and giant slides;</a:t>
            </a:r>
          </a:p>
          <a:p>
            <a:r>
              <a:rPr lang="en-US" sz="2000" dirty="0"/>
              <a:t>A </a:t>
            </a:r>
            <a:r>
              <a:rPr lang="en-US" sz="2400" b="1" dirty="0">
                <a:solidFill>
                  <a:srgbClr val="00B050"/>
                </a:solidFill>
              </a:rPr>
              <a:t>fitness trail</a:t>
            </a:r>
            <a:r>
              <a:rPr lang="en-US" sz="2000" dirty="0"/>
              <a:t>;</a:t>
            </a:r>
          </a:p>
          <a:p>
            <a:r>
              <a:rPr lang="en-US" sz="2400" b="1" dirty="0">
                <a:solidFill>
                  <a:srgbClr val="00B050"/>
                </a:solidFill>
              </a:rPr>
              <a:t>New playground equipment</a:t>
            </a:r>
            <a:r>
              <a:rPr lang="en-US" sz="2000" dirty="0"/>
              <a:t>;</a:t>
            </a:r>
          </a:p>
          <a:p>
            <a:r>
              <a:rPr lang="en-US" sz="2400" b="1" dirty="0">
                <a:solidFill>
                  <a:srgbClr val="00B050"/>
                </a:solidFill>
              </a:rPr>
              <a:t>Improved sports fields</a:t>
            </a:r>
            <a:r>
              <a:rPr lang="en-US" sz="2000" dirty="0"/>
              <a:t>; and</a:t>
            </a:r>
          </a:p>
          <a:p>
            <a:r>
              <a:rPr lang="en-US" sz="2000" dirty="0"/>
              <a:t>Additional parking.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01083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Workforce Housing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5840" y="436512"/>
            <a:ext cx="3098162" cy="2323622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5" name="TextBox 4"/>
          <p:cNvSpPr txBox="1"/>
          <p:nvPr/>
        </p:nvSpPr>
        <p:spPr>
          <a:xfrm>
            <a:off x="490585" y="1266245"/>
            <a:ext cx="4079963" cy="40626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Housing is expensive in Corona.</a:t>
            </a:r>
          </a:p>
          <a:p>
            <a:r>
              <a:rPr lang="en-US" sz="2000" dirty="0" smtClean="0"/>
              <a:t>Workforce housing provides </a:t>
            </a:r>
          </a:p>
          <a:p>
            <a:r>
              <a:rPr lang="en-US" sz="2000" dirty="0" smtClean="0"/>
              <a:t>Housing opportunities for those </a:t>
            </a:r>
          </a:p>
          <a:p>
            <a:r>
              <a:rPr lang="en-US" sz="2000" dirty="0" smtClean="0"/>
              <a:t>with jobs but in the lower income</a:t>
            </a:r>
          </a:p>
          <a:p>
            <a:r>
              <a:rPr lang="en-US" sz="2000" dirty="0"/>
              <a:t>b</a:t>
            </a:r>
            <a:r>
              <a:rPr lang="en-US" sz="2000" dirty="0" smtClean="0"/>
              <a:t>rackets.</a:t>
            </a:r>
          </a:p>
          <a:p>
            <a:endParaRPr lang="en-US" sz="2000" dirty="0"/>
          </a:p>
          <a:p>
            <a:r>
              <a:rPr lang="en-US" sz="2000" dirty="0" smtClean="0"/>
              <a:t>Rents run around $550 to $1,200</a:t>
            </a:r>
          </a:p>
          <a:p>
            <a:r>
              <a:rPr lang="en-US" sz="2000" dirty="0"/>
              <a:t>a</a:t>
            </a:r>
            <a:r>
              <a:rPr lang="en-US" sz="2000" dirty="0" smtClean="0"/>
              <a:t> month for a 3 bedroom </a:t>
            </a:r>
          </a:p>
          <a:p>
            <a:r>
              <a:rPr lang="en-US" sz="2000" dirty="0" smtClean="0"/>
              <a:t>Apartment.</a:t>
            </a:r>
          </a:p>
          <a:p>
            <a:endParaRPr lang="en-US" sz="2000" dirty="0"/>
          </a:p>
          <a:p>
            <a:r>
              <a:rPr lang="en-US" sz="2000" dirty="0" smtClean="0"/>
              <a:t>There is a waiting list of about</a:t>
            </a:r>
          </a:p>
          <a:p>
            <a:r>
              <a:rPr lang="en-US" sz="2000" dirty="0" smtClean="0"/>
              <a:t>400 people who have </a:t>
            </a:r>
            <a:r>
              <a:rPr lang="en-US" dirty="0" smtClean="0"/>
              <a:t>jobs seeking</a:t>
            </a:r>
          </a:p>
          <a:p>
            <a:r>
              <a:rPr lang="en-US" dirty="0" smtClean="0"/>
              <a:t>Housing.</a:t>
            </a:r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2903014"/>
              </p:ext>
            </p:extLst>
          </p:nvPr>
        </p:nvGraphicFramePr>
        <p:xfrm>
          <a:off x="4975668" y="1983451"/>
          <a:ext cx="4538133" cy="2071519"/>
        </p:xfrm>
        <a:graphic>
          <a:graphicData uri="http://schemas.openxmlformats.org/drawingml/2006/table">
            <a:tbl>
              <a:tblPr/>
              <a:tblGrid>
                <a:gridCol w="1868643">
                  <a:extLst>
                    <a:ext uri="{9D8B030D-6E8A-4147-A177-3AD203B41FA5}">
                      <a16:colId xmlns:a16="http://schemas.microsoft.com/office/drawing/2014/main" val="2000737152"/>
                    </a:ext>
                  </a:extLst>
                </a:gridCol>
                <a:gridCol w="2669490">
                  <a:extLst>
                    <a:ext uri="{9D8B030D-6E8A-4147-A177-3AD203B41FA5}">
                      <a16:colId xmlns:a16="http://schemas.microsoft.com/office/drawing/2014/main" val="25134963"/>
                    </a:ext>
                  </a:extLst>
                </a:gridCol>
              </a:tblGrid>
              <a:tr h="521595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effectLst/>
                        </a:rPr>
                        <a:t># of People</a:t>
                      </a:r>
                    </a:p>
                  </a:txBody>
                  <a:tcPr marL="142875" marR="142875" marT="114300" marB="114300" anchor="ctr">
                    <a:lnL>
                      <a:noFill/>
                    </a:lnL>
                    <a:lnR w="9525" cap="flat" cmpd="sng" algn="ctr">
                      <a:solidFill>
                        <a:srgbClr val="B9BD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B9BD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effectLst/>
                        </a:rPr>
                        <a:t>Annual Income Maximum</a:t>
                      </a:r>
                    </a:p>
                  </a:txBody>
                  <a:tcPr marL="209550" marR="209550" marT="114300" marB="114300" anchor="ctr">
                    <a:lnL w="9525" cap="flat" cmpd="sng" algn="ctr">
                      <a:solidFill>
                        <a:srgbClr val="B9BD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B9BD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391468273"/>
                  </a:ext>
                </a:extLst>
              </a:tr>
              <a:tr h="387481"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effectLst/>
                        </a:rPr>
                        <a:t>1</a:t>
                      </a:r>
                    </a:p>
                  </a:txBody>
                  <a:tcPr marL="76200" marR="76200" marT="76200" marB="76200" anchor="ctr">
                    <a:lnL>
                      <a:noFill/>
                    </a:lnL>
                    <a:lnR w="9525" cap="flat" cmpd="sng" algn="ctr">
                      <a:solidFill>
                        <a:srgbClr val="B9BD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9BD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9BD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effectLst/>
                        </a:rPr>
                        <a:t>$28,320</a:t>
                      </a:r>
                    </a:p>
                  </a:txBody>
                  <a:tcPr marL="76200" marR="76200" marT="76200" marB="76200" anchor="ctr">
                    <a:lnL w="9525" cap="flat" cmpd="sng" algn="ctr">
                      <a:solidFill>
                        <a:srgbClr val="B9BD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B9BD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9BD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025775958"/>
                  </a:ext>
                </a:extLst>
              </a:tr>
              <a:tr h="387481"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effectLst/>
                        </a:rPr>
                        <a:t>2</a:t>
                      </a:r>
                    </a:p>
                  </a:txBody>
                  <a:tcPr marL="76200" marR="76200" marT="76200" marB="76200" anchor="ctr">
                    <a:lnL>
                      <a:noFill/>
                    </a:lnL>
                    <a:lnR w="9525" cap="flat" cmpd="sng" algn="ctr">
                      <a:solidFill>
                        <a:srgbClr val="B9BD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9BD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9BD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effectLst/>
                        </a:rPr>
                        <a:t>$32,040</a:t>
                      </a:r>
                    </a:p>
                  </a:txBody>
                  <a:tcPr marL="76200" marR="76200" marT="76200" marB="76200" anchor="ctr">
                    <a:lnL w="9525" cap="flat" cmpd="sng" algn="ctr">
                      <a:solidFill>
                        <a:srgbClr val="B9BD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B9BD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9BD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020162414"/>
                  </a:ext>
                </a:extLst>
              </a:tr>
              <a:tr h="387481"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effectLst/>
                        </a:rPr>
                        <a:t>3</a:t>
                      </a:r>
                    </a:p>
                  </a:txBody>
                  <a:tcPr marL="76200" marR="76200" marT="76200" marB="76200" anchor="ctr">
                    <a:lnL>
                      <a:noFill/>
                    </a:lnL>
                    <a:lnR w="9525" cap="flat" cmpd="sng" algn="ctr">
                      <a:solidFill>
                        <a:srgbClr val="B9BD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9BD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9BD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effectLst/>
                        </a:rPr>
                        <a:t>$36,420</a:t>
                      </a:r>
                    </a:p>
                  </a:txBody>
                  <a:tcPr marL="76200" marR="76200" marT="76200" marB="76200" anchor="ctr">
                    <a:lnL w="9525" cap="flat" cmpd="sng" algn="ctr">
                      <a:solidFill>
                        <a:srgbClr val="B9BD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B9BD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9BD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730782813"/>
                  </a:ext>
                </a:extLst>
              </a:tr>
              <a:tr h="387481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effectLst/>
                        </a:rPr>
                        <a:t>4</a:t>
                      </a:r>
                    </a:p>
                  </a:txBody>
                  <a:tcPr marL="76200" marR="76200" marT="76200" marB="76200" anchor="ctr">
                    <a:lnL>
                      <a:noFill/>
                    </a:lnL>
                    <a:lnR w="9525" cap="flat" cmpd="sng" algn="ctr">
                      <a:solidFill>
                        <a:srgbClr val="B9BD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9BD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effectLst/>
                        </a:rPr>
                        <a:t>$40,440</a:t>
                      </a:r>
                    </a:p>
                  </a:txBody>
                  <a:tcPr marL="76200" marR="76200" marT="76200" marB="76200" anchor="ctr">
                    <a:lnL w="9525" cap="flat" cmpd="sng" algn="ctr">
                      <a:solidFill>
                        <a:srgbClr val="B9BD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B9BD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618847710"/>
                  </a:ext>
                </a:extLst>
              </a:tr>
            </a:tbl>
          </a:graphicData>
        </a:graphic>
      </p:graphicFrame>
      <p:pic>
        <p:nvPicPr>
          <p:cNvPr id="7170" name="Picture 2" descr="Citrus Circle - Photo 2 of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0548" y="4108021"/>
            <a:ext cx="3718430" cy="2710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69276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Corona Mall – The Lab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7837" y="0"/>
            <a:ext cx="6305227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38591" y="2540000"/>
            <a:ext cx="364715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70C0"/>
                </a:solidFill>
              </a:rPr>
              <a:t>BLUE</a:t>
            </a:r>
            <a:r>
              <a:rPr lang="en-US" sz="2400" dirty="0" smtClean="0"/>
              <a:t> – Private Properties</a:t>
            </a:r>
          </a:p>
          <a:p>
            <a:r>
              <a:rPr lang="en-US" sz="2400" dirty="0" smtClean="0">
                <a:solidFill>
                  <a:srgbClr val="FF66CC"/>
                </a:solidFill>
              </a:rPr>
              <a:t>PINK</a:t>
            </a:r>
            <a:r>
              <a:rPr lang="en-US" sz="2400" dirty="0" smtClean="0"/>
              <a:t> – Lab Owned</a:t>
            </a:r>
          </a:p>
          <a:p>
            <a:r>
              <a:rPr lang="en-US" sz="2400" dirty="0" smtClean="0">
                <a:solidFill>
                  <a:srgbClr val="CCCC00"/>
                </a:solidFill>
              </a:rPr>
              <a:t>YELLOW</a:t>
            </a:r>
            <a:r>
              <a:rPr lang="en-US" sz="2400" dirty="0" smtClean="0"/>
              <a:t> – City Owned</a:t>
            </a:r>
          </a:p>
          <a:p>
            <a:r>
              <a:rPr lang="en-US" sz="2400" dirty="0" smtClean="0">
                <a:solidFill>
                  <a:srgbClr val="FFC000"/>
                </a:solidFill>
              </a:rPr>
              <a:t>ORANGE</a:t>
            </a:r>
            <a:r>
              <a:rPr lang="en-US" sz="2400" dirty="0" smtClean="0"/>
              <a:t> – Lab Acquired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2036465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Foothill Commercial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1770" y="1186872"/>
            <a:ext cx="6836477" cy="548294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3077" y="1573854"/>
            <a:ext cx="2624436" cy="4708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17 Acres</a:t>
            </a:r>
          </a:p>
          <a:p>
            <a:endParaRPr lang="en-US" sz="2000" dirty="0" smtClean="0"/>
          </a:p>
          <a:p>
            <a:r>
              <a:rPr lang="en-US" sz="2000" dirty="0" smtClean="0"/>
              <a:t>South side of Foothill</a:t>
            </a:r>
          </a:p>
          <a:p>
            <a:endParaRPr lang="en-US" sz="2000" dirty="0" smtClean="0"/>
          </a:p>
          <a:p>
            <a:r>
              <a:rPr lang="en-US" sz="2000" dirty="0" smtClean="0"/>
              <a:t>West of Trudy Way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(Orchard Glen)</a:t>
            </a:r>
          </a:p>
          <a:p>
            <a:r>
              <a:rPr lang="en-US" sz="2000" dirty="0"/>
              <a:t>a</a:t>
            </a:r>
            <a:r>
              <a:rPr lang="en-US" sz="2000" dirty="0" smtClean="0"/>
              <a:t>nd Skyline Trail</a:t>
            </a:r>
          </a:p>
          <a:p>
            <a:endParaRPr lang="en-US" sz="2000" dirty="0" smtClean="0"/>
          </a:p>
          <a:p>
            <a:r>
              <a:rPr lang="en-US" sz="2000" dirty="0" smtClean="0"/>
              <a:t>------</a:t>
            </a:r>
          </a:p>
          <a:p>
            <a:r>
              <a:rPr lang="en-US" sz="2000" i="1" u="sng" dirty="0" smtClean="0"/>
              <a:t>Tentative</a:t>
            </a:r>
          </a:p>
          <a:p>
            <a:endParaRPr lang="en-US" sz="2000" i="1" dirty="0"/>
          </a:p>
          <a:p>
            <a:r>
              <a:rPr lang="en-US" sz="2000" dirty="0" smtClean="0"/>
              <a:t>Retail,</a:t>
            </a:r>
          </a:p>
          <a:p>
            <a:r>
              <a:rPr lang="en-US" sz="2000" dirty="0" smtClean="0"/>
              <a:t>Office,</a:t>
            </a:r>
          </a:p>
          <a:p>
            <a:r>
              <a:rPr lang="en-US" sz="2000" dirty="0" smtClean="0"/>
              <a:t>Gas Station,</a:t>
            </a:r>
          </a:p>
          <a:p>
            <a:r>
              <a:rPr lang="en-US" sz="2000" dirty="0" smtClean="0"/>
              <a:t>Music Venue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9383840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McKinley Street Grade Separation (Bridge)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5363" y="1930400"/>
            <a:ext cx="6115050" cy="33147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27512" y="2327564"/>
            <a:ext cx="3143168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$84.45 Million – SB 132</a:t>
            </a:r>
          </a:p>
          <a:p>
            <a:r>
              <a:rPr lang="en-US" sz="2000" dirty="0" smtClean="0"/>
              <a:t>June 30, 2013</a:t>
            </a:r>
          </a:p>
          <a:p>
            <a:endParaRPr lang="en-US" sz="2000" dirty="0"/>
          </a:p>
          <a:p>
            <a:r>
              <a:rPr lang="en-US" sz="2000" dirty="0" smtClean="0"/>
              <a:t>Other Funding: $9.58 M</a:t>
            </a:r>
          </a:p>
          <a:p>
            <a:endParaRPr lang="en-US" sz="2000" dirty="0"/>
          </a:p>
          <a:p>
            <a:r>
              <a:rPr lang="en-US" sz="2000" dirty="0" smtClean="0"/>
              <a:t>Projection: $111.9 M</a:t>
            </a:r>
          </a:p>
          <a:p>
            <a:endParaRPr lang="en-US" sz="2000" dirty="0"/>
          </a:p>
          <a:p>
            <a:r>
              <a:rPr lang="en-US" sz="2000" dirty="0" smtClean="0"/>
              <a:t>A Value Engineering Study</a:t>
            </a:r>
          </a:p>
          <a:p>
            <a:r>
              <a:rPr lang="en-US" sz="2000" dirty="0"/>
              <a:t>i</a:t>
            </a:r>
            <a:r>
              <a:rPr lang="en-US" sz="2000" dirty="0" smtClean="0"/>
              <a:t>s currently in process</a:t>
            </a:r>
            <a:endParaRPr lang="en-US" sz="2000" dirty="0"/>
          </a:p>
        </p:txBody>
      </p:sp>
      <p:sp>
        <p:nvSpPr>
          <p:cNvPr id="5" name="Rectangle 4"/>
          <p:cNvSpPr/>
          <p:nvPr/>
        </p:nvSpPr>
        <p:spPr>
          <a:xfrm>
            <a:off x="677333" y="5789658"/>
            <a:ext cx="859666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/>
              <a:t>Train Numbers Per Day</a:t>
            </a:r>
            <a:r>
              <a:rPr lang="en-US" sz="2000" dirty="0" smtClean="0"/>
              <a:t>	  </a:t>
            </a:r>
            <a:r>
              <a:rPr lang="en-US" sz="2000" dirty="0" smtClean="0">
                <a:solidFill>
                  <a:srgbClr val="00B050"/>
                </a:solidFill>
              </a:rPr>
              <a:t>2019</a:t>
            </a:r>
            <a:r>
              <a:rPr lang="en-US" sz="2000" dirty="0" smtClean="0"/>
              <a:t> – 90			      </a:t>
            </a:r>
            <a:r>
              <a:rPr lang="en-US" sz="2000" dirty="0" smtClean="0">
                <a:solidFill>
                  <a:srgbClr val="00B050"/>
                </a:solidFill>
              </a:rPr>
              <a:t>2035</a:t>
            </a:r>
            <a:r>
              <a:rPr lang="en-US" sz="2000" dirty="0" smtClean="0"/>
              <a:t> – 137</a:t>
            </a:r>
          </a:p>
          <a:p>
            <a:r>
              <a:rPr lang="en-US" sz="2000" b="1" dirty="0" smtClean="0"/>
              <a:t>RR Gate Down Time</a:t>
            </a:r>
            <a:r>
              <a:rPr lang="en-US" sz="2000" dirty="0" smtClean="0"/>
              <a:t>	  </a:t>
            </a:r>
            <a:r>
              <a:rPr lang="en-US" sz="2000" dirty="0" smtClean="0">
                <a:solidFill>
                  <a:srgbClr val="00B050"/>
                </a:solidFill>
              </a:rPr>
              <a:t>2019</a:t>
            </a:r>
            <a:r>
              <a:rPr lang="en-US" sz="2000" dirty="0" smtClean="0"/>
              <a:t> – 2 hrs 40 min     </a:t>
            </a:r>
            <a:r>
              <a:rPr lang="en-US" sz="2000" dirty="0" smtClean="0">
                <a:solidFill>
                  <a:srgbClr val="00B050"/>
                </a:solidFill>
              </a:rPr>
              <a:t>2035</a:t>
            </a:r>
            <a:r>
              <a:rPr lang="en-US" sz="2000" dirty="0" smtClean="0"/>
              <a:t> – 4 hrs 20 min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7939663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91 Freeway </a:t>
            </a:r>
            <a:endParaRPr lang="en-US" dirty="0"/>
          </a:p>
        </p:txBody>
      </p:sp>
      <p:pic>
        <p:nvPicPr>
          <p:cNvPr id="6146" name="Picture 2" descr="Map of California State Route 9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6981" y="177800"/>
            <a:ext cx="4324350" cy="1524001"/>
          </a:xfrm>
          <a:prstGeom prst="rect">
            <a:avLst/>
          </a:prstGeom>
          <a:noFill/>
          <a:effectLst>
            <a:softEdge rad="889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436" y="3947655"/>
            <a:ext cx="11668125" cy="2806435"/>
          </a:xfrm>
          <a:prstGeom prst="rect">
            <a:avLst/>
          </a:prstGeom>
          <a:effectLst>
            <a:softEdge rad="101600"/>
          </a:effectLst>
        </p:spPr>
      </p:pic>
      <p:sp>
        <p:nvSpPr>
          <p:cNvPr id="4" name="TextBox 3"/>
          <p:cNvSpPr txBox="1"/>
          <p:nvPr/>
        </p:nvSpPr>
        <p:spPr>
          <a:xfrm>
            <a:off x="214436" y="1371601"/>
            <a:ext cx="9677649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Coming:</a:t>
            </a:r>
          </a:p>
          <a:p>
            <a:r>
              <a:rPr lang="en-US" sz="2400" b="1" dirty="0" smtClean="0"/>
              <a:t>+ An all-purpose lane from Green River to 241</a:t>
            </a:r>
          </a:p>
          <a:p>
            <a:r>
              <a:rPr lang="en-US" sz="2400" b="1" dirty="0"/>
              <a:t> </a:t>
            </a:r>
            <a:r>
              <a:rPr lang="en-US" sz="2400" b="1" dirty="0" smtClean="0"/>
              <a:t>  called the Corridor Operations Project (COP)</a:t>
            </a:r>
          </a:p>
          <a:p>
            <a:r>
              <a:rPr lang="en-US" sz="2400" b="1" dirty="0"/>
              <a:t> </a:t>
            </a:r>
            <a:r>
              <a:rPr lang="en-US" sz="2400" b="1" dirty="0" smtClean="0"/>
              <a:t>     - Construction slated to start in Fall 2020</a:t>
            </a:r>
          </a:p>
          <a:p>
            <a:r>
              <a:rPr lang="en-US" sz="2400" b="1" dirty="0"/>
              <a:t> </a:t>
            </a:r>
            <a:r>
              <a:rPr lang="en-US" sz="2400" b="1" dirty="0" smtClean="0"/>
              <a:t>     - $42 million</a:t>
            </a:r>
          </a:p>
          <a:p>
            <a:r>
              <a:rPr lang="en-US" sz="2400" b="1" dirty="0" smtClean="0"/>
              <a:t>+ Flyover ramp from 91E to 71N to be completed for $180 million</a:t>
            </a:r>
          </a:p>
          <a:p>
            <a:r>
              <a:rPr lang="en-US" sz="2400" b="1" dirty="0" smtClean="0"/>
              <a:t>+ 241 drop down into 91 Express Lanes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397205728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3167</TotalTime>
  <Words>592</Words>
  <Application>Microsoft Office PowerPoint</Application>
  <PresentationFormat>Widescreen</PresentationFormat>
  <Paragraphs>157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Trebuchet MS</vt:lpstr>
      <vt:lpstr>Wingdings</vt:lpstr>
      <vt:lpstr>Wingdings 3</vt:lpstr>
      <vt:lpstr>Facet</vt:lpstr>
      <vt:lpstr>TIGAR</vt:lpstr>
      <vt:lpstr>Jason Scott, Mayor</vt:lpstr>
      <vt:lpstr>Homeless</vt:lpstr>
      <vt:lpstr>City Park - Grants</vt:lpstr>
      <vt:lpstr>Workforce Housing</vt:lpstr>
      <vt:lpstr>Corona Mall – The Lab</vt:lpstr>
      <vt:lpstr>Foothill Commercial</vt:lpstr>
      <vt:lpstr>McKinley Street Grade Separation (Bridge)</vt:lpstr>
      <vt:lpstr>91 Freeway </vt:lpstr>
      <vt:lpstr>15 Freeway</vt:lpstr>
      <vt:lpstr>Cajalco Interchange</vt:lpstr>
      <vt:lpstr>Budget</vt:lpstr>
      <vt:lpstr>City Manager</vt:lpstr>
      <vt:lpstr>Thank you</vt:lpstr>
    </vt:vector>
  </TitlesOfParts>
  <Company>CNUSD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TIGAR</dc:title>
  <dc:creator>Jason Scott</dc:creator>
  <cp:lastModifiedBy>Jason Scott</cp:lastModifiedBy>
  <cp:revision>41</cp:revision>
  <dcterms:created xsi:type="dcterms:W3CDTF">2019-06-17T15:53:01Z</dcterms:created>
  <dcterms:modified xsi:type="dcterms:W3CDTF">2019-06-19T20:42:54Z</dcterms:modified>
</cp:coreProperties>
</file>