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5" r:id="rId1"/>
  </p:sldMasterIdLst>
  <p:notesMasterIdLst>
    <p:notesMasterId r:id="rId38"/>
  </p:notesMasterIdLst>
  <p:sldIdLst>
    <p:sldId id="256" r:id="rId2"/>
    <p:sldId id="318" r:id="rId3"/>
    <p:sldId id="283" r:id="rId4"/>
    <p:sldId id="325" r:id="rId5"/>
    <p:sldId id="326" r:id="rId6"/>
    <p:sldId id="299" r:id="rId7"/>
    <p:sldId id="323" r:id="rId8"/>
    <p:sldId id="324" r:id="rId9"/>
    <p:sldId id="331" r:id="rId10"/>
    <p:sldId id="334" r:id="rId11"/>
    <p:sldId id="322" r:id="rId12"/>
    <p:sldId id="332" r:id="rId13"/>
    <p:sldId id="333" r:id="rId14"/>
    <p:sldId id="321" r:id="rId15"/>
    <p:sldId id="330" r:id="rId16"/>
    <p:sldId id="327" r:id="rId17"/>
    <p:sldId id="296" r:id="rId18"/>
    <p:sldId id="305" r:id="rId19"/>
    <p:sldId id="306" r:id="rId20"/>
    <p:sldId id="319" r:id="rId21"/>
    <p:sldId id="285" r:id="rId22"/>
    <p:sldId id="286" r:id="rId23"/>
    <p:sldId id="303" r:id="rId24"/>
    <p:sldId id="287" r:id="rId25"/>
    <p:sldId id="308" r:id="rId26"/>
    <p:sldId id="309" r:id="rId27"/>
    <p:sldId id="320" r:id="rId28"/>
    <p:sldId id="288" r:id="rId29"/>
    <p:sldId id="290" r:id="rId30"/>
    <p:sldId id="329" r:id="rId31"/>
    <p:sldId id="328" r:id="rId32"/>
    <p:sldId id="292" r:id="rId33"/>
    <p:sldId id="293" r:id="rId34"/>
    <p:sldId id="294" r:id="rId35"/>
    <p:sldId id="295" r:id="rId36"/>
    <p:sldId id="297" r:id="rId37"/>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FB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1" autoAdjust="0"/>
    <p:restoredTop sz="69169" autoAdjust="0"/>
  </p:normalViewPr>
  <p:slideViewPr>
    <p:cSldViewPr>
      <p:cViewPr varScale="1">
        <p:scale>
          <a:sx n="73" d="100"/>
          <a:sy n="73" d="100"/>
        </p:scale>
        <p:origin x="1648" y="4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0056AEC6-9FFC-4355-B41E-CD9B7042350B}" type="datetimeFigureOut">
              <a:rPr lang="en-US"/>
              <a:pPr>
                <a:defRPr/>
              </a:pPr>
              <a:t>9/4/2019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ACEB2F0E-8321-4A1A-8C2F-A0B6276FE01D}" type="slidenum">
              <a:rPr lang="en-US"/>
              <a:pPr>
                <a:defRPr/>
              </a:pPr>
              <a:t>‹#›</a:t>
            </a:fld>
            <a:endParaRPr lang="en-US"/>
          </a:p>
        </p:txBody>
      </p:sp>
    </p:spTree>
    <p:extLst>
      <p:ext uri="{BB962C8B-B14F-4D97-AF65-F5344CB8AC3E}">
        <p14:creationId xmlns:p14="http://schemas.microsoft.com/office/powerpoint/2010/main" val="199271261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bwMode="auto">
          <a:noFill/>
          <a:ln>
            <a:solidFill>
              <a:srgbClr val="000000"/>
            </a:solidFill>
            <a:miter lim="800000"/>
            <a:headEnd/>
            <a:tailEnd/>
          </a:ln>
        </p:spPr>
      </p:sp>
      <p:sp>
        <p:nvSpPr>
          <p:cNvPr id="1536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t>This version is oriented towards schools. </a:t>
            </a:r>
          </a:p>
        </p:txBody>
      </p:sp>
      <p:sp>
        <p:nvSpPr>
          <p:cNvPr id="1536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AE10BF5-DEE9-4314-AEED-CBC93166CD84}" type="slidenum">
              <a:rPr lang="en-US" smtClean="0"/>
              <a:pPr/>
              <a:t>1</a:t>
            </a:fld>
            <a:endParaRPr lang="en-US"/>
          </a:p>
        </p:txBody>
      </p:sp>
    </p:spTree>
    <p:extLst>
      <p:ext uri="{BB962C8B-B14F-4D97-AF65-F5344CB8AC3E}">
        <p14:creationId xmlns:p14="http://schemas.microsoft.com/office/powerpoint/2010/main" val="1334787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CEB2F0E-8321-4A1A-8C2F-A0B6276FE01D}" type="slidenum">
              <a:rPr lang="en-US" smtClean="0"/>
              <a:pPr>
                <a:defRPr/>
              </a:pPr>
              <a:t>17</a:t>
            </a:fld>
            <a:endParaRPr lang="en-US"/>
          </a:p>
        </p:txBody>
      </p:sp>
    </p:spTree>
    <p:extLst>
      <p:ext uri="{BB962C8B-B14F-4D97-AF65-F5344CB8AC3E}">
        <p14:creationId xmlns:p14="http://schemas.microsoft.com/office/powerpoint/2010/main" val="24216546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bwMode="auto">
          <a:noFill/>
          <a:ln>
            <a:solidFill>
              <a:srgbClr val="000000"/>
            </a:solidFill>
            <a:miter lim="800000"/>
            <a:headEnd/>
            <a:tailEnd/>
          </a:ln>
        </p:spPr>
      </p:sp>
      <p:sp>
        <p:nvSpPr>
          <p:cNvPr id="2969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t>Use of the term “DEFEND” can be addressed in slide #22</a:t>
            </a:r>
          </a:p>
        </p:txBody>
      </p:sp>
      <p:sp>
        <p:nvSpPr>
          <p:cNvPr id="2969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E33046A-5F97-4418-8DFC-A1710AE7C571}" type="slidenum">
              <a:rPr lang="en-US" smtClean="0"/>
              <a:pPr/>
              <a:t>20</a:t>
            </a:fld>
            <a:endParaRPr lang="en-US"/>
          </a:p>
        </p:txBody>
      </p:sp>
    </p:spTree>
    <p:extLst>
      <p:ext uri="{BB962C8B-B14F-4D97-AF65-F5344CB8AC3E}">
        <p14:creationId xmlns:p14="http://schemas.microsoft.com/office/powerpoint/2010/main" val="39231502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CEB2F0E-8321-4A1A-8C2F-A0B6276FE01D}" type="slidenum">
              <a:rPr lang="en-US" smtClean="0"/>
              <a:pPr>
                <a:defRPr/>
              </a:pPr>
              <a:t>22</a:t>
            </a:fld>
            <a:endParaRPr lang="en-US"/>
          </a:p>
        </p:txBody>
      </p:sp>
    </p:spTree>
    <p:extLst>
      <p:ext uri="{BB962C8B-B14F-4D97-AF65-F5344CB8AC3E}">
        <p14:creationId xmlns:p14="http://schemas.microsoft.com/office/powerpoint/2010/main" val="10823789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CEB2F0E-8321-4A1A-8C2F-A0B6276FE01D}" type="slidenum">
              <a:rPr lang="en-US" smtClean="0"/>
              <a:pPr>
                <a:defRPr/>
              </a:pPr>
              <a:t>25</a:t>
            </a:fld>
            <a:endParaRPr lang="en-US"/>
          </a:p>
        </p:txBody>
      </p:sp>
    </p:spTree>
    <p:extLst>
      <p:ext uri="{BB962C8B-B14F-4D97-AF65-F5344CB8AC3E}">
        <p14:creationId xmlns:p14="http://schemas.microsoft.com/office/powerpoint/2010/main" val="16004097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CEB2F0E-8321-4A1A-8C2F-A0B6276FE01D}" type="slidenum">
              <a:rPr lang="en-US" smtClean="0"/>
              <a:pPr>
                <a:defRPr/>
              </a:pPr>
              <a:t>28</a:t>
            </a:fld>
            <a:endParaRPr lang="en-US"/>
          </a:p>
        </p:txBody>
      </p:sp>
    </p:spTree>
    <p:extLst>
      <p:ext uri="{BB962C8B-B14F-4D97-AF65-F5344CB8AC3E}">
        <p14:creationId xmlns:p14="http://schemas.microsoft.com/office/powerpoint/2010/main" val="19302733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p:cNvSpPr>
          <p:nvPr>
            <p:ph type="sldImg"/>
          </p:nvPr>
        </p:nvSpPr>
        <p:spPr bwMode="auto">
          <a:noFill/>
          <a:ln>
            <a:solidFill>
              <a:srgbClr val="000000"/>
            </a:solidFill>
            <a:miter lim="800000"/>
            <a:headEnd/>
            <a:tailEnd/>
          </a:ln>
        </p:spPr>
      </p:sp>
      <p:sp>
        <p:nvSpPr>
          <p:cNvPr id="3993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t>Clarify the term “DEFEND” as opposed to “FIGHT”. Data shows that taking some kind of action to defend your life or the lives of your students significantly increases the chance of survival.</a:t>
            </a:r>
          </a:p>
        </p:txBody>
      </p:sp>
      <p:sp>
        <p:nvSpPr>
          <p:cNvPr id="3993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ED07131-C1C7-4186-A389-CDDE0773D6DC}" type="slidenum">
              <a:rPr lang="en-US" smtClean="0"/>
              <a:pPr/>
              <a:t>29</a:t>
            </a:fld>
            <a:endParaRPr lang="en-US"/>
          </a:p>
        </p:txBody>
      </p:sp>
    </p:spTree>
    <p:extLst>
      <p:ext uri="{BB962C8B-B14F-4D97-AF65-F5344CB8AC3E}">
        <p14:creationId xmlns:p14="http://schemas.microsoft.com/office/powerpoint/2010/main" val="38742441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bwMode="auto">
          <a:noFill/>
          <a:ln>
            <a:solidFill>
              <a:srgbClr val="000000"/>
            </a:solidFill>
            <a:miter lim="800000"/>
            <a:headEnd/>
            <a:tailEnd/>
          </a:ln>
        </p:spPr>
      </p:sp>
      <p:sp>
        <p:nvSpPr>
          <p:cNvPr id="1843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t>The term “Violent Intruder” may provide a more comprehensive alternative to “Active Shooter”.</a:t>
            </a:r>
          </a:p>
          <a:p>
            <a:pPr eaLnBrk="1" hangingPunct="1">
              <a:spcBef>
                <a:spcPct val="0"/>
              </a:spcBef>
            </a:pPr>
            <a:endParaRPr lang="en-US"/>
          </a:p>
        </p:txBody>
      </p:sp>
      <p:sp>
        <p:nvSpPr>
          <p:cNvPr id="1843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3C90EFC-28CA-4014-8CEE-9B8FFC6AFB98}" type="slidenum">
              <a:rPr lang="en-US" smtClean="0"/>
              <a:pPr/>
              <a:t>2</a:t>
            </a:fld>
            <a:endParaRPr lang="en-US"/>
          </a:p>
        </p:txBody>
      </p:sp>
    </p:spTree>
    <p:extLst>
      <p:ext uri="{BB962C8B-B14F-4D97-AF65-F5344CB8AC3E}">
        <p14:creationId xmlns:p14="http://schemas.microsoft.com/office/powerpoint/2010/main" val="15083371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CEB2F0E-8321-4A1A-8C2F-A0B6276FE01D}" type="slidenum">
              <a:rPr lang="en-US" smtClean="0"/>
              <a:pPr>
                <a:defRPr/>
              </a:pPr>
              <a:t>6</a:t>
            </a:fld>
            <a:endParaRPr lang="en-US"/>
          </a:p>
        </p:txBody>
      </p:sp>
    </p:spTree>
    <p:extLst>
      <p:ext uri="{BB962C8B-B14F-4D97-AF65-F5344CB8AC3E}">
        <p14:creationId xmlns:p14="http://schemas.microsoft.com/office/powerpoint/2010/main" val="37537895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CEB2F0E-8321-4A1A-8C2F-A0B6276FE01D}" type="slidenum">
              <a:rPr lang="en-US" smtClean="0"/>
              <a:pPr>
                <a:defRPr/>
              </a:pPr>
              <a:t>8</a:t>
            </a:fld>
            <a:endParaRPr lang="en-US"/>
          </a:p>
        </p:txBody>
      </p:sp>
    </p:spTree>
    <p:extLst>
      <p:ext uri="{BB962C8B-B14F-4D97-AF65-F5344CB8AC3E}">
        <p14:creationId xmlns:p14="http://schemas.microsoft.com/office/powerpoint/2010/main" val="34746765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CEB2F0E-8321-4A1A-8C2F-A0B6276FE01D}"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9382464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CEB2F0E-8321-4A1A-8C2F-A0B6276FE01D}"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3820766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CEB2F0E-8321-4A1A-8C2F-A0B6276FE01D}" type="slidenum">
              <a:rPr lang="en-US" smtClean="0"/>
              <a:pPr>
                <a:defRPr/>
              </a:pPr>
              <a:t>11</a:t>
            </a:fld>
            <a:endParaRPr lang="en-US"/>
          </a:p>
        </p:txBody>
      </p:sp>
    </p:spTree>
    <p:extLst>
      <p:ext uri="{BB962C8B-B14F-4D97-AF65-F5344CB8AC3E}">
        <p14:creationId xmlns:p14="http://schemas.microsoft.com/office/powerpoint/2010/main" val="27873993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CEB2F0E-8321-4A1A-8C2F-A0B6276FE01D}"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1179354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CEB2F0E-8321-4A1A-8C2F-A0B6276FE01D}"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41077845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47" y="1122363"/>
            <a:ext cx="7773308" cy="2387600"/>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685347" y="3602038"/>
            <a:ext cx="7773308"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7C76796B-8DC3-4437-A166-9E3745D88BDA}" type="datetimeFigureOut">
              <a:rPr lang="en-US" smtClean="0"/>
              <a:pPr>
                <a:defRPr/>
              </a:pPr>
              <a:t>9/4/2019</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2A028AE-B114-43D7-ABF9-8002C76824BF}" type="slidenum">
              <a:rPr lang="en-US" smtClean="0"/>
              <a:pPr>
                <a:defRPr/>
              </a:pPr>
              <a:t>‹#›</a:t>
            </a:fld>
            <a:endParaRPr lang="en-US"/>
          </a:p>
        </p:txBody>
      </p:sp>
    </p:spTree>
    <p:extLst>
      <p:ext uri="{BB962C8B-B14F-4D97-AF65-F5344CB8AC3E}">
        <p14:creationId xmlns:p14="http://schemas.microsoft.com/office/powerpoint/2010/main" val="37450086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355" y="4289373"/>
            <a:ext cx="7775673" cy="819355"/>
          </a:xfrm>
        </p:spPr>
        <p:txBody>
          <a:bodyPr anchor="b">
            <a:normAutofit/>
          </a:bodyPr>
          <a:lstStyle>
            <a:lvl1pP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5355" y="621322"/>
            <a:ext cx="7775673"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346" y="5108728"/>
            <a:ext cx="7774499"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FB121A00-2E6E-489F-9ACE-E90D9F28FBC1}" type="datetimeFigureOut">
              <a:rPr lang="en-US" smtClean="0"/>
              <a:pPr>
                <a:defRPr/>
              </a:pPr>
              <a:t>9/4/2019</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F5389A7C-4FF4-4E8E-9129-1FE6528F74BB}" type="slidenum">
              <a:rPr lang="en-US" smtClean="0"/>
              <a:pPr>
                <a:defRPr/>
              </a:pPr>
              <a:t>‹#›</a:t>
            </a:fld>
            <a:endParaRPr lang="en-US"/>
          </a:p>
        </p:txBody>
      </p:sp>
    </p:spTree>
    <p:extLst>
      <p:ext uri="{BB962C8B-B14F-4D97-AF65-F5344CB8AC3E}">
        <p14:creationId xmlns:p14="http://schemas.microsoft.com/office/powerpoint/2010/main" val="24055147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346" y="609601"/>
            <a:ext cx="7765322" cy="3424859"/>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5347" y="4204820"/>
            <a:ext cx="776532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FB121A00-2E6E-489F-9ACE-E90D9F28FBC1}" type="datetimeFigureOut">
              <a:rPr lang="en-US" smtClean="0"/>
              <a:pPr>
                <a:defRPr/>
              </a:pPr>
              <a:t>9/4/2019</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F5389A7C-4FF4-4E8E-9129-1FE6528F74BB}" type="slidenum">
              <a:rPr lang="en-US" smtClean="0"/>
              <a:pPr>
                <a:defRPr/>
              </a:pPr>
              <a:t>‹#›</a:t>
            </a:fld>
            <a:endParaRPr lang="en-US"/>
          </a:p>
        </p:txBody>
      </p:sp>
    </p:spTree>
    <p:extLst>
      <p:ext uri="{BB962C8B-B14F-4D97-AF65-F5344CB8AC3E}">
        <p14:creationId xmlns:p14="http://schemas.microsoft.com/office/powerpoint/2010/main" val="9997167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4659" y="609600"/>
            <a:ext cx="6977064"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290484" y="3610032"/>
            <a:ext cx="6564224"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5345" y="4204821"/>
            <a:ext cx="776532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FB121A00-2E6E-489F-9ACE-E90D9F28FBC1}" type="datetimeFigureOut">
              <a:rPr lang="en-US" smtClean="0"/>
              <a:pPr>
                <a:defRPr/>
              </a:pPr>
              <a:t>9/4/2019</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F5389A7C-4FF4-4E8E-9129-1FE6528F74BB}" type="slidenum">
              <a:rPr lang="en-US" smtClean="0"/>
              <a:pPr>
                <a:defRPr/>
              </a:pPr>
              <a:t>‹#›</a:t>
            </a:fld>
            <a:endParaRPr lang="en-US"/>
          </a:p>
        </p:txBody>
      </p:sp>
      <p:sp>
        <p:nvSpPr>
          <p:cNvPr id="10" name="TextBox 9"/>
          <p:cNvSpPr txBox="1"/>
          <p:nvPr/>
        </p:nvSpPr>
        <p:spPr>
          <a:xfrm>
            <a:off x="505245" y="641749"/>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7946721" y="3073376"/>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5048417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355" y="2126943"/>
            <a:ext cx="7766495"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5346" y="4650556"/>
            <a:ext cx="776532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FB121A00-2E6E-489F-9ACE-E90D9F28FBC1}" type="datetimeFigureOut">
              <a:rPr lang="en-US" smtClean="0"/>
              <a:pPr>
                <a:defRPr/>
              </a:pPr>
              <a:t>9/4/2019</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F5389A7C-4FF4-4E8E-9129-1FE6528F74BB}" type="slidenum">
              <a:rPr lang="en-US" smtClean="0"/>
              <a:pPr>
                <a:defRPr/>
              </a:pPr>
              <a:t>‹#›</a:t>
            </a:fld>
            <a:endParaRPr lang="en-US"/>
          </a:p>
        </p:txBody>
      </p:sp>
    </p:spTree>
    <p:extLst>
      <p:ext uri="{BB962C8B-B14F-4D97-AF65-F5344CB8AC3E}">
        <p14:creationId xmlns:p14="http://schemas.microsoft.com/office/powerpoint/2010/main" val="39414845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345" y="609601"/>
            <a:ext cx="7765322"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346" y="2088320"/>
            <a:ext cx="2474217"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346" y="2911624"/>
            <a:ext cx="2474217"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333658" y="2088320"/>
            <a:ext cx="2473919"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333659" y="2911624"/>
            <a:ext cx="247486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5979974" y="2088320"/>
            <a:ext cx="246840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5982260" y="2911624"/>
            <a:ext cx="2468408"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pPr>
              <a:defRPr/>
            </a:pPr>
            <a:fld id="{FB121A00-2E6E-489F-9ACE-E90D9F28FBC1}" type="datetimeFigureOut">
              <a:rPr lang="en-US" smtClean="0"/>
              <a:pPr>
                <a:defRPr/>
              </a:pPr>
              <a:t>9/4/2019</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F5389A7C-4FF4-4E8E-9129-1FE6528F74BB}" type="slidenum">
              <a:rPr lang="en-US" smtClean="0"/>
              <a:pPr>
                <a:defRPr/>
              </a:pPr>
              <a:t>‹#›</a:t>
            </a:fld>
            <a:endParaRPr lang="en-US"/>
          </a:p>
        </p:txBody>
      </p:sp>
    </p:spTree>
    <p:extLst>
      <p:ext uri="{BB962C8B-B14F-4D97-AF65-F5344CB8AC3E}">
        <p14:creationId xmlns:p14="http://schemas.microsoft.com/office/powerpoint/2010/main" val="34070547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85346" y="609601"/>
            <a:ext cx="7765322"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5347" y="3989147"/>
            <a:ext cx="2474216"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819015" y="2092235"/>
            <a:ext cx="2205038"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5347" y="4565409"/>
            <a:ext cx="2474216" cy="122579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332026" y="3989147"/>
            <a:ext cx="2474237"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426747" y="2092235"/>
            <a:ext cx="2197894"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331011" y="4565408"/>
            <a:ext cx="2475252" cy="122579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5980067" y="3989147"/>
            <a:ext cx="246742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6114603" y="2092235"/>
            <a:ext cx="219908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5979973" y="4565410"/>
            <a:ext cx="2470694" cy="122579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pPr>
              <a:defRPr/>
            </a:pPr>
            <a:fld id="{FB121A00-2E6E-489F-9ACE-E90D9F28FBC1}" type="datetimeFigureOut">
              <a:rPr lang="en-US" smtClean="0"/>
              <a:pPr>
                <a:defRPr/>
              </a:pPr>
              <a:t>9/4/2019</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F5389A7C-4FF4-4E8E-9129-1FE6528F74BB}" type="slidenum">
              <a:rPr lang="en-US" smtClean="0"/>
              <a:pPr>
                <a:defRPr/>
              </a:pPr>
              <a:t>‹#›</a:t>
            </a:fld>
            <a:endParaRPr lang="en-US"/>
          </a:p>
        </p:txBody>
      </p:sp>
    </p:spTree>
    <p:extLst>
      <p:ext uri="{BB962C8B-B14F-4D97-AF65-F5344CB8AC3E}">
        <p14:creationId xmlns:p14="http://schemas.microsoft.com/office/powerpoint/2010/main" val="34177347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B97543CA-FFC4-40FF-9692-98835B191B33}" type="datetimeFigureOut">
              <a:rPr lang="en-US" smtClean="0"/>
              <a:pPr>
                <a:defRPr/>
              </a:pPr>
              <a:t>9/4/2019</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547960F-9853-49C2-8EAC-D244BE64A4AD}" type="slidenum">
              <a:rPr lang="en-US" smtClean="0"/>
              <a:pPr>
                <a:defRPr/>
              </a:pPr>
              <a:t>‹#›</a:t>
            </a:fld>
            <a:endParaRPr lang="en-US"/>
          </a:p>
        </p:txBody>
      </p:sp>
    </p:spTree>
    <p:extLst>
      <p:ext uri="{BB962C8B-B14F-4D97-AF65-F5344CB8AC3E}">
        <p14:creationId xmlns:p14="http://schemas.microsoft.com/office/powerpoint/2010/main" val="11312627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609600"/>
            <a:ext cx="1906993"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685346" y="609600"/>
            <a:ext cx="5744029"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A938F887-B077-4F40-8A6C-5D38E159FB22}" type="datetimeFigureOut">
              <a:rPr lang="en-US" smtClean="0"/>
              <a:pPr>
                <a:defRPr/>
              </a:pPr>
              <a:t>9/4/2019</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BBA27A3-D763-44B6-9775-F29DF2978EC5}" type="slidenum">
              <a:rPr lang="en-US" smtClean="0"/>
              <a:pPr>
                <a:defRPr/>
              </a:pPr>
              <a:t>‹#›</a:t>
            </a:fld>
            <a:endParaRPr lang="en-US"/>
          </a:p>
        </p:txBody>
      </p:sp>
    </p:spTree>
    <p:extLst>
      <p:ext uri="{BB962C8B-B14F-4D97-AF65-F5344CB8AC3E}">
        <p14:creationId xmlns:p14="http://schemas.microsoft.com/office/powerpoint/2010/main" val="11426962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fld id="{58C91643-43A1-460C-A9EB-C3327E34D26C}" type="datetime1">
              <a:rPr lang="en-US" altLang="en-US"/>
              <a:pPr/>
              <a:t>9/4/2019</a:t>
            </a:fld>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33D0A8F1-63B9-4E1C-B297-1D42CC4EA856}" type="slidenum">
              <a:rPr lang="en-US" altLang="en-US"/>
              <a:pPr/>
              <a:t>‹#›</a:t>
            </a:fld>
            <a:endParaRPr lang="en-US" altLang="en-US"/>
          </a:p>
        </p:txBody>
      </p:sp>
    </p:spTree>
    <p:extLst>
      <p:ext uri="{BB962C8B-B14F-4D97-AF65-F5344CB8AC3E}">
        <p14:creationId xmlns:p14="http://schemas.microsoft.com/office/powerpoint/2010/main" val="11826584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2ED15176-8217-4298-BE42-43E537D1A6FA}" type="datetimeFigureOut">
              <a:rPr lang="en-US" smtClean="0"/>
              <a:pPr>
                <a:defRPr/>
              </a:pPr>
              <a:t>9/4/2019</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E35452A-88C7-4612-8030-2683C0493E8D}" type="slidenum">
              <a:rPr lang="en-US" smtClean="0"/>
              <a:pPr>
                <a:defRPr/>
              </a:pPr>
              <a:t>‹#›</a:t>
            </a:fld>
            <a:endParaRPr lang="en-US"/>
          </a:p>
        </p:txBody>
      </p:sp>
    </p:spTree>
    <p:extLst>
      <p:ext uri="{BB962C8B-B14F-4D97-AF65-F5344CB8AC3E}">
        <p14:creationId xmlns:p14="http://schemas.microsoft.com/office/powerpoint/2010/main" val="22171312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21933" y="657227"/>
            <a:ext cx="7300134" cy="2852737"/>
          </a:xfrm>
        </p:spPr>
        <p:txBody>
          <a:bodyPr anchor="b">
            <a:normAutofit/>
          </a:bodyPr>
          <a:lstStyle>
            <a:lvl1pPr>
              <a:defRPr sz="3400"/>
            </a:lvl1pPr>
          </a:lstStyle>
          <a:p>
            <a:r>
              <a:rPr lang="en-US"/>
              <a:t>Click to edit Master title style</a:t>
            </a:r>
            <a:endParaRPr lang="en-US" dirty="0"/>
          </a:p>
        </p:txBody>
      </p:sp>
      <p:sp>
        <p:nvSpPr>
          <p:cNvPr id="3" name="Text Placeholder 2"/>
          <p:cNvSpPr>
            <a:spLocks noGrp="1"/>
          </p:cNvSpPr>
          <p:nvPr>
            <p:ph type="body" idx="1"/>
          </p:nvPr>
        </p:nvSpPr>
        <p:spPr>
          <a:xfrm>
            <a:off x="921933" y="3602039"/>
            <a:ext cx="7300134"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070EB5F1-5DD7-4275-B5DF-D881272E9D7D}" type="datetimeFigureOut">
              <a:rPr lang="en-US" smtClean="0"/>
              <a:pPr>
                <a:defRPr/>
              </a:pPr>
              <a:t>9/4/2019</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0F11274F-6AFF-4B56-81B9-EB63063EAA6F}" type="slidenum">
              <a:rPr lang="en-US" smtClean="0"/>
              <a:pPr>
                <a:defRPr/>
              </a:pPr>
              <a:t>‹#›</a:t>
            </a:fld>
            <a:endParaRPr lang="en-US"/>
          </a:p>
        </p:txBody>
      </p:sp>
    </p:spTree>
    <p:extLst>
      <p:ext uri="{BB962C8B-B14F-4D97-AF65-F5344CB8AC3E}">
        <p14:creationId xmlns:p14="http://schemas.microsoft.com/office/powerpoint/2010/main" val="26342676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347" y="609601"/>
            <a:ext cx="7765321" cy="1326321"/>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85346" y="2088320"/>
            <a:ext cx="3829503"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30052" y="2088320"/>
            <a:ext cx="3820616"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1FF236A9-512E-47F0-B0CD-A34C4D511839}" type="datetimeFigureOut">
              <a:rPr lang="en-US" smtClean="0"/>
              <a:pPr>
                <a:defRPr/>
              </a:pPr>
              <a:t>9/4/2019</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62BBC686-84BD-4F4B-8E5C-40FC02CACDBC}" type="slidenum">
              <a:rPr lang="en-US" smtClean="0"/>
              <a:pPr>
                <a:defRPr/>
              </a:pPr>
              <a:t>‹#›</a:t>
            </a:fld>
            <a:endParaRPr lang="en-US"/>
          </a:p>
        </p:txBody>
      </p:sp>
    </p:spTree>
    <p:extLst>
      <p:ext uri="{BB962C8B-B14F-4D97-AF65-F5344CB8AC3E}">
        <p14:creationId xmlns:p14="http://schemas.microsoft.com/office/powerpoint/2010/main" val="8561496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5347" y="609601"/>
            <a:ext cx="7765321"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5427" y="2088320"/>
            <a:ext cx="3600326"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346" y="2912232"/>
            <a:ext cx="3830406"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59230" y="2088320"/>
            <a:ext cx="3591437"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912232"/>
            <a:ext cx="3821518"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90BBEB57-E078-41D8-BCF3-114ED4033E56}" type="datetimeFigureOut">
              <a:rPr lang="en-US" smtClean="0"/>
              <a:pPr>
                <a:defRPr/>
              </a:pPr>
              <a:t>9/4/2019</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B13BCDC0-7294-4253-AED4-FBCE1BF280BC}" type="slidenum">
              <a:rPr lang="en-US" smtClean="0"/>
              <a:pPr>
                <a:defRPr/>
              </a:pPr>
              <a:t>‹#›</a:t>
            </a:fld>
            <a:endParaRPr lang="en-US"/>
          </a:p>
        </p:txBody>
      </p:sp>
    </p:spTree>
    <p:extLst>
      <p:ext uri="{BB962C8B-B14F-4D97-AF65-F5344CB8AC3E}">
        <p14:creationId xmlns:p14="http://schemas.microsoft.com/office/powerpoint/2010/main" val="27448450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6E08AC9F-47C1-4ABB-9F6D-84ACAABF9233}" type="datetimeFigureOut">
              <a:rPr lang="en-US" smtClean="0"/>
              <a:pPr>
                <a:defRPr/>
              </a:pPr>
              <a:t>9/4/2019</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072E5F49-8BEE-4EE5-AD57-BB0F0A771F74}" type="slidenum">
              <a:rPr lang="en-US" smtClean="0"/>
              <a:pPr>
                <a:defRPr/>
              </a:pPr>
              <a:t>‹#›</a:t>
            </a:fld>
            <a:endParaRPr lang="en-US"/>
          </a:p>
        </p:txBody>
      </p:sp>
    </p:spTree>
    <p:extLst>
      <p:ext uri="{BB962C8B-B14F-4D97-AF65-F5344CB8AC3E}">
        <p14:creationId xmlns:p14="http://schemas.microsoft.com/office/powerpoint/2010/main" val="3765837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330B3488-D322-4BE3-8F87-18BB486D09D4}" type="datetimeFigureOut">
              <a:rPr lang="en-US" smtClean="0"/>
              <a:pPr>
                <a:defRPr/>
              </a:pPr>
              <a:t>9/4/2019</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5092CCCF-B347-478A-91EB-5B9E0521A595}" type="slidenum">
              <a:rPr lang="en-US" smtClean="0"/>
              <a:pPr>
                <a:defRPr/>
              </a:pPr>
              <a:t>‹#›</a:t>
            </a:fld>
            <a:endParaRPr lang="en-US"/>
          </a:p>
        </p:txBody>
      </p:sp>
    </p:spTree>
    <p:extLst>
      <p:ext uri="{BB962C8B-B14F-4D97-AF65-F5344CB8AC3E}">
        <p14:creationId xmlns:p14="http://schemas.microsoft.com/office/powerpoint/2010/main" val="5042868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7921" y="609600"/>
            <a:ext cx="2949178" cy="2362200"/>
          </a:xfrm>
        </p:spPr>
        <p:txBody>
          <a:bodyPr anchor="b">
            <a:normAutofit/>
          </a:bodyPr>
          <a:lstStyle>
            <a:lvl1pPr>
              <a:defRPr sz="2800"/>
            </a:lvl1pPr>
          </a:lstStyle>
          <a:p>
            <a:r>
              <a:rPr lang="en-US"/>
              <a:t>Click to edit Master title style</a:t>
            </a:r>
            <a:endParaRPr lang="en-US" dirty="0"/>
          </a:p>
        </p:txBody>
      </p:sp>
      <p:sp>
        <p:nvSpPr>
          <p:cNvPr id="3" name="Content Placeholder 2"/>
          <p:cNvSpPr>
            <a:spLocks noGrp="1"/>
          </p:cNvSpPr>
          <p:nvPr>
            <p:ph idx="1"/>
          </p:nvPr>
        </p:nvSpPr>
        <p:spPr>
          <a:xfrm>
            <a:off x="3808548" y="609600"/>
            <a:ext cx="4642119" cy="518160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7921" y="2971801"/>
            <a:ext cx="2949178"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3AE5E029-9DE7-40AC-970E-56C229F7CE19}" type="datetimeFigureOut">
              <a:rPr lang="en-US" smtClean="0"/>
              <a:pPr>
                <a:defRPr/>
              </a:pPr>
              <a:t>9/4/2019</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53E56258-EDAF-4EBE-A989-9F1C8A9119F1}" type="slidenum">
              <a:rPr lang="en-US" smtClean="0"/>
              <a:pPr>
                <a:defRPr/>
              </a:pPr>
              <a:t>‹#›</a:t>
            </a:fld>
            <a:endParaRPr lang="en-US"/>
          </a:p>
        </p:txBody>
      </p:sp>
    </p:spTree>
    <p:extLst>
      <p:ext uri="{BB962C8B-B14F-4D97-AF65-F5344CB8AC3E}">
        <p14:creationId xmlns:p14="http://schemas.microsoft.com/office/powerpoint/2010/main" val="11938512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7921" y="609600"/>
            <a:ext cx="4167603" cy="2362200"/>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249932" y="758881"/>
            <a:ext cx="2966938"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346" y="2971800"/>
            <a:ext cx="4171242"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91C7BD10-F145-4C22-B59D-735A42D4EEA2}" type="datetimeFigureOut">
              <a:rPr lang="en-US" smtClean="0"/>
              <a:pPr>
                <a:defRPr/>
              </a:pPr>
              <a:t>9/4/2019</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04B5D1BD-84A6-42F9-A293-5DDCB6E228CA}" type="slidenum">
              <a:rPr lang="en-US" smtClean="0"/>
              <a:pPr>
                <a:defRPr/>
              </a:pPr>
              <a:t>‹#›</a:t>
            </a:fld>
            <a:endParaRPr lang="en-US"/>
          </a:p>
        </p:txBody>
      </p:sp>
    </p:spTree>
    <p:extLst>
      <p:ext uri="{BB962C8B-B14F-4D97-AF65-F5344CB8AC3E}">
        <p14:creationId xmlns:p14="http://schemas.microsoft.com/office/powerpoint/2010/main" val="28961798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347" y="609601"/>
            <a:ext cx="7765321" cy="13263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346" y="2096064"/>
            <a:ext cx="7765322" cy="36951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759052" y="5883276"/>
            <a:ext cx="2057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pPr>
              <a:defRPr/>
            </a:pPr>
            <a:fld id="{FB121A00-2E6E-489F-9ACE-E90D9F28FBC1}" type="datetimeFigureOut">
              <a:rPr lang="en-US" smtClean="0"/>
              <a:pPr>
                <a:defRPr/>
              </a:pPr>
              <a:t>9/4/2019</a:t>
            </a:fld>
            <a:endParaRPr lang="en-US"/>
          </a:p>
        </p:txBody>
      </p:sp>
      <p:sp>
        <p:nvSpPr>
          <p:cNvPr id="5" name="Footer Placeholder 4"/>
          <p:cNvSpPr>
            <a:spLocks noGrp="1"/>
          </p:cNvSpPr>
          <p:nvPr>
            <p:ph type="ftr" sz="quarter" idx="3"/>
          </p:nvPr>
        </p:nvSpPr>
        <p:spPr>
          <a:xfrm>
            <a:off x="685346" y="5883276"/>
            <a:ext cx="5004649" cy="365125"/>
          </a:xfrm>
          <a:prstGeom prst="rect">
            <a:avLst/>
          </a:prstGeom>
        </p:spPr>
        <p:txBody>
          <a:bodyPr vert="horz" lIns="91440" tIns="45720" rIns="91440" bIns="45720" rtlCol="0" anchor="ctr"/>
          <a:lstStyle>
            <a:lvl1pPr algn="l">
              <a:defRPr sz="10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7885509" y="5883276"/>
            <a:ext cx="565159" cy="365125"/>
          </a:xfrm>
          <a:prstGeom prst="rect">
            <a:avLst/>
          </a:prstGeom>
        </p:spPr>
        <p:txBody>
          <a:bodyPr vert="horz" lIns="91440" tIns="45720" rIns="91440" bIns="45720" rtlCol="0" anchor="ctr"/>
          <a:lstStyle>
            <a:lvl1pPr algn="r">
              <a:defRPr sz="1000">
                <a:solidFill>
                  <a:schemeClr val="tx1">
                    <a:tint val="75000"/>
                  </a:schemeClr>
                </a:solidFill>
              </a:defRPr>
            </a:lvl1pPr>
          </a:lstStyle>
          <a:p>
            <a:pPr>
              <a:defRPr/>
            </a:pPr>
            <a:fld id="{F5389A7C-4FF4-4E8E-9129-1FE6528F74BB}" type="slidenum">
              <a:rPr lang="en-US" smtClean="0"/>
              <a:pPr>
                <a:defRPr/>
              </a:pPr>
              <a:t>‹#›</a:t>
            </a:fld>
            <a:endParaRPr lang="en-US"/>
          </a:p>
        </p:txBody>
      </p:sp>
    </p:spTree>
    <p:extLst>
      <p:ext uri="{BB962C8B-B14F-4D97-AF65-F5344CB8AC3E}">
        <p14:creationId xmlns:p14="http://schemas.microsoft.com/office/powerpoint/2010/main" val="439214281"/>
      </p:ext>
    </p:extLst>
  </p:cSld>
  <p:clrMap bg1="dk1" tx1="lt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 id="2147483712" r:id="rId17"/>
    <p:sldLayoutId id="2147483713" r:id="rId18"/>
  </p:sldLayoutIdLst>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8.xml"/><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8.xml"/><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http://en.wikipedia.org/wiki/File:VictimLibraryWindowColumbine.jpg" TargetMode="External"/><Relationship Id="rId1" Type="http://schemas.openxmlformats.org/officeDocument/2006/relationships/slideLayout" Target="../slideLayouts/slideLayout18.xml"/><Relationship Id="rId5" Type="http://schemas.openxmlformats.org/officeDocument/2006/relationships/image" Target="../media/image32.jpe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8.xml"/><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jpeg"/></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educate-yourself.org/cn/virginia_tech_shooting_ny132.jpg" TargetMode="External"/><Relationship Id="rId1" Type="http://schemas.openxmlformats.org/officeDocument/2006/relationships/slideLayout" Target="../slideLayouts/slideLayout18.xml"/><Relationship Id="rId6" Type="http://schemas.openxmlformats.org/officeDocument/2006/relationships/image" Target="../media/image15.jpeg"/><Relationship Id="rId5" Type="http://schemas.openxmlformats.org/officeDocument/2006/relationships/hyperlink" Target="http://aboutmyrecovery.com/wp-content/uploads/2007/04/Picture%2012.png" TargetMode="Externa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447800" y="304800"/>
            <a:ext cx="6172200" cy="1233268"/>
          </a:xfrm>
        </p:spPr>
        <p:txBody>
          <a:bodyPr>
            <a:normAutofit/>
          </a:bodyPr>
          <a:lstStyle/>
          <a:p>
            <a:pPr eaLnBrk="1" fontAlgn="auto" hangingPunct="1">
              <a:spcAft>
                <a:spcPts val="0"/>
              </a:spcAft>
              <a:defRPr/>
            </a:pPr>
            <a:r>
              <a:rPr sz="4000" b="1" dirty="0">
                <a:solidFill>
                  <a:srgbClr val="FFC000"/>
                </a:solidFill>
              </a:rPr>
              <a:t>Active Shooter Response Training</a:t>
            </a:r>
            <a:endParaRPr sz="4000" dirty="0">
              <a:solidFill>
                <a:srgbClr val="FFC000"/>
              </a:solidFill>
            </a:endParaRPr>
          </a:p>
        </p:txBody>
      </p:sp>
      <p:pic>
        <p:nvPicPr>
          <p:cNvPr id="6" name="Picture 5" descr="Man with gun standing in a hallway"/>
          <p:cNvPicPr>
            <a:picLocks noChangeAspect="1" noChangeArrowheads="1"/>
          </p:cNvPicPr>
          <p:nvPr/>
        </p:nvPicPr>
        <p:blipFill>
          <a:blip r:embed="rId3"/>
          <a:srcRect/>
          <a:stretch>
            <a:fillRect/>
          </a:stretch>
        </p:blipFill>
        <p:spPr bwMode="auto">
          <a:xfrm>
            <a:off x="533400" y="2133600"/>
            <a:ext cx="3635375" cy="3886200"/>
          </a:xfrm>
          <a:prstGeom prst="rect">
            <a:avLst/>
          </a:prstGeom>
          <a:noFill/>
          <a:ln w="9525">
            <a:solidFill>
              <a:srgbClr val="18314A"/>
            </a:solidFill>
            <a:miter lim="800000"/>
            <a:headEnd/>
            <a:tailEnd/>
          </a:ln>
          <a:effectLst>
            <a:outerShdw blurRad="63500" dist="38100" dir="2700000" algn="tl" rotWithShape="0">
              <a:srgbClr val="000000">
                <a:alpha val="39998"/>
              </a:srgbClr>
            </a:outerShdw>
          </a:effectLst>
        </p:spPr>
      </p:pic>
      <p:pic>
        <p:nvPicPr>
          <p:cNvPr id="14340" name="Picture 5" descr="shotgunbarrel"/>
          <p:cNvPicPr>
            <a:picLocks noChangeAspect="1" noChangeArrowheads="1"/>
          </p:cNvPicPr>
          <p:nvPr/>
        </p:nvPicPr>
        <p:blipFill>
          <a:blip r:embed="rId4"/>
          <a:srcRect/>
          <a:stretch>
            <a:fillRect/>
          </a:stretch>
        </p:blipFill>
        <p:spPr bwMode="auto">
          <a:xfrm>
            <a:off x="4536948" y="2115312"/>
            <a:ext cx="3810000" cy="3256935"/>
          </a:xfrm>
          <a:prstGeom prst="rect">
            <a:avLst/>
          </a:prstGeom>
          <a:noFill/>
          <a:ln w="9525">
            <a:noFill/>
            <a:miter lim="800000"/>
            <a:headEnd/>
            <a:tailEnd/>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152400"/>
            <a:ext cx="8229600" cy="1143000"/>
          </a:xfrm>
        </p:spPr>
        <p:txBody>
          <a:bodyPr>
            <a:noAutofit/>
          </a:bodyPr>
          <a:lstStyle/>
          <a:p>
            <a:pPr eaLnBrk="1" hangingPunct="1">
              <a:defRPr/>
            </a:pPr>
            <a:r>
              <a:rPr lang="en-US" sz="2800" dirty="0">
                <a:solidFill>
                  <a:srgbClr val="FFC000"/>
                </a:solidFill>
                <a:effectLst>
                  <a:outerShdw blurRad="38100" dist="38100" dir="2700000" algn="tl">
                    <a:srgbClr val="000000">
                      <a:alpha val="43137"/>
                    </a:srgbClr>
                  </a:outerShdw>
                </a:effectLst>
              </a:rPr>
              <a:t>STEPHEN PADDOCK </a:t>
            </a:r>
            <a:br>
              <a:rPr lang="en-US" sz="2800" dirty="0">
                <a:solidFill>
                  <a:srgbClr val="FFC000"/>
                </a:solidFill>
                <a:effectLst>
                  <a:outerShdw blurRad="38100" dist="38100" dir="2700000" algn="tl">
                    <a:srgbClr val="000000">
                      <a:alpha val="43137"/>
                    </a:srgbClr>
                  </a:outerShdw>
                </a:effectLst>
              </a:rPr>
            </a:br>
            <a:r>
              <a:rPr lang="en-US" sz="2800" dirty="0">
                <a:solidFill>
                  <a:srgbClr val="FFC000"/>
                </a:solidFill>
                <a:effectLst>
                  <a:outerShdw blurRad="38100" dist="38100" dir="2700000" algn="tl">
                    <a:srgbClr val="000000">
                      <a:alpha val="43137"/>
                    </a:srgbClr>
                  </a:outerShdw>
                </a:effectLst>
              </a:rPr>
              <a:t>ROUTE 91 HARVEST FESTIVAL</a:t>
            </a:r>
            <a:br>
              <a:rPr lang="en-US" sz="2800" dirty="0">
                <a:solidFill>
                  <a:srgbClr val="FFC000"/>
                </a:solidFill>
                <a:effectLst>
                  <a:outerShdw blurRad="38100" dist="38100" dir="2700000" algn="tl">
                    <a:srgbClr val="000000">
                      <a:alpha val="43137"/>
                    </a:srgbClr>
                  </a:outerShdw>
                </a:effectLst>
              </a:rPr>
            </a:br>
            <a:r>
              <a:rPr lang="en-US" sz="2800" dirty="0">
                <a:solidFill>
                  <a:srgbClr val="FFC000"/>
                </a:solidFill>
                <a:effectLst>
                  <a:outerShdw blurRad="38100" dist="38100" dir="2700000" algn="tl">
                    <a:srgbClr val="000000">
                      <a:alpha val="43137"/>
                    </a:srgbClr>
                  </a:outerShdw>
                </a:effectLst>
              </a:rPr>
              <a:t>LAS VEGAS, NV 10-1-2017</a:t>
            </a:r>
          </a:p>
        </p:txBody>
      </p:sp>
      <p:sp>
        <p:nvSpPr>
          <p:cNvPr id="18435" name="Rectangle 3"/>
          <p:cNvSpPr>
            <a:spLocks noGrp="1" noChangeArrowheads="1"/>
          </p:cNvSpPr>
          <p:nvPr>
            <p:ph type="body" sz="half" idx="1"/>
          </p:nvPr>
        </p:nvSpPr>
        <p:spPr>
          <a:xfrm>
            <a:off x="304800" y="1295400"/>
            <a:ext cx="4876800" cy="5105400"/>
          </a:xfrm>
        </p:spPr>
        <p:txBody>
          <a:bodyPr>
            <a:noAutofit/>
          </a:bodyPr>
          <a:lstStyle/>
          <a:p>
            <a:pPr>
              <a:buFont typeface="Wingdings" panose="05000000000000000000" pitchFamily="2" charset="2"/>
              <a:buChar char="§"/>
              <a:defRPr/>
            </a:pPr>
            <a:r>
              <a:rPr lang="en-US" sz="2200" dirty="0">
                <a:effectLst/>
              </a:rPr>
              <a:t>Fired 1100 rounds of ammunition from the 32 floor of Mandalay Bay Hotel into the concert below </a:t>
            </a:r>
          </a:p>
          <a:p>
            <a:pPr>
              <a:buFont typeface="Wingdings" panose="05000000000000000000" pitchFamily="2" charset="2"/>
              <a:buChar char="§"/>
              <a:defRPr/>
            </a:pPr>
            <a:r>
              <a:rPr lang="en-US" sz="2200" dirty="0">
                <a:effectLst/>
              </a:rPr>
              <a:t>58 Dead and 422 Wounded. Weapons: 14 Rifles, Body Armor, Gas Mask</a:t>
            </a:r>
          </a:p>
          <a:p>
            <a:pPr>
              <a:buFont typeface="Wingdings" panose="05000000000000000000" pitchFamily="2" charset="2"/>
              <a:buChar char="§"/>
              <a:defRPr/>
            </a:pPr>
            <a:r>
              <a:rPr lang="en-US" sz="2200" dirty="0">
                <a:effectLst/>
              </a:rPr>
              <a:t>Professional gambler with $1.3 million in assets</a:t>
            </a:r>
          </a:p>
          <a:p>
            <a:pPr>
              <a:buFont typeface="Wingdings" panose="05000000000000000000" pitchFamily="2" charset="2"/>
              <a:buChar char="§"/>
              <a:defRPr/>
            </a:pPr>
            <a:r>
              <a:rPr lang="en-US" sz="2200" dirty="0">
                <a:effectLst/>
              </a:rPr>
              <a:t>Scouted at least 2 other locations </a:t>
            </a:r>
          </a:p>
          <a:p>
            <a:pPr>
              <a:buFont typeface="Wingdings" panose="05000000000000000000" pitchFamily="2" charset="2"/>
              <a:buChar char="§"/>
              <a:defRPr/>
            </a:pPr>
            <a:r>
              <a:rPr lang="en-US" sz="2200" dirty="0">
                <a:effectLst/>
              </a:rPr>
              <a:t>Committed suicide in room</a:t>
            </a:r>
          </a:p>
          <a:p>
            <a:pPr eaLnBrk="1" hangingPunct="1">
              <a:buFont typeface="Wingdings" panose="05000000000000000000" pitchFamily="2" charset="2"/>
              <a:buChar char="§"/>
              <a:defRPr/>
            </a:pPr>
            <a:r>
              <a:rPr lang="en-US" sz="2200" dirty="0">
                <a:effectLst/>
              </a:rPr>
              <a:t>Rationale: </a:t>
            </a:r>
          </a:p>
          <a:p>
            <a:pPr lvl="1" eaLnBrk="1" hangingPunct="1">
              <a:buFont typeface="Wingdings" panose="05000000000000000000" pitchFamily="2" charset="2"/>
              <a:buChar char="§"/>
              <a:defRPr/>
            </a:pPr>
            <a:r>
              <a:rPr lang="en-US" sz="2200" dirty="0">
                <a:solidFill>
                  <a:schemeClr val="bg2">
                    <a:lumMod val="40000"/>
                    <a:lumOff val="60000"/>
                  </a:schemeClr>
                </a:solidFill>
                <a:effectLst/>
              </a:rPr>
              <a:t>Unknown</a:t>
            </a:r>
          </a:p>
        </p:txBody>
      </p:sp>
      <p:sp>
        <p:nvSpPr>
          <p:cNvPr id="7" name="Rectangle 6"/>
          <p:cNvSpPr>
            <a:spLocks noGrp="1" noChangeArrowheads="1"/>
          </p:cNvSpPr>
          <p:nvPr>
            <p:ph type="sldNum" sz="quarter" idx="12"/>
          </p:nvPr>
        </p:nvSpPr>
        <p:spPr>
          <a:xfrm>
            <a:off x="7885509" y="5883276"/>
            <a:ext cx="565159" cy="365125"/>
          </a:xfrm>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3F6B3D8-0C47-4208-85F8-A0B61E891FD4}" type="slidenum">
              <a:rPr kumimoji="0" lang="en-US" altLang="en-US" sz="1000" b="0" i="0" u="none" strike="noStrike" kern="1200" cap="none" spc="0" normalizeH="0" baseline="0" noProof="0" smtClean="0">
                <a:ln>
                  <a:noFill/>
                </a:ln>
                <a:solidFill>
                  <a:srgbClr val="FEFAC9"/>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000" b="0" i="0" u="none" strike="noStrike" kern="1200" cap="none" spc="0" normalizeH="0" baseline="0" noProof="0">
              <a:ln>
                <a:noFill/>
              </a:ln>
              <a:solidFill>
                <a:srgbClr val="FEFAC9"/>
              </a:solidFill>
              <a:effectLst/>
              <a:uLnTx/>
              <a:uFillTx/>
              <a:latin typeface="Arial" charset="0"/>
              <a:ea typeface="+mn-ea"/>
              <a:cs typeface="+mn-cs"/>
            </a:endParaRPr>
          </a:p>
        </p:txBody>
      </p:sp>
      <p:pic>
        <p:nvPicPr>
          <p:cNvPr id="3" name="Picture 2">
            <a:extLst>
              <a:ext uri="{FF2B5EF4-FFF2-40B4-BE49-F238E27FC236}">
                <a16:creationId xmlns:a16="http://schemas.microsoft.com/office/drawing/2014/main" id="{83F3C4CB-4D7B-4148-972B-E2B4156E272E}"/>
              </a:ext>
            </a:extLst>
          </p:cNvPr>
          <p:cNvPicPr>
            <a:picLocks noChangeAspect="1"/>
          </p:cNvPicPr>
          <p:nvPr/>
        </p:nvPicPr>
        <p:blipFill>
          <a:blip r:embed="rId3"/>
          <a:stretch>
            <a:fillRect/>
          </a:stretch>
        </p:blipFill>
        <p:spPr>
          <a:xfrm>
            <a:off x="4953000" y="4709081"/>
            <a:ext cx="2578629" cy="1933972"/>
          </a:xfrm>
          <a:prstGeom prst="rect">
            <a:avLst/>
          </a:prstGeom>
        </p:spPr>
      </p:pic>
      <p:pic>
        <p:nvPicPr>
          <p:cNvPr id="2" name="Picture 1">
            <a:extLst>
              <a:ext uri="{FF2B5EF4-FFF2-40B4-BE49-F238E27FC236}">
                <a16:creationId xmlns:a16="http://schemas.microsoft.com/office/drawing/2014/main" id="{C5F628D2-0EE6-473F-BEB2-3D07766FC797}"/>
              </a:ext>
            </a:extLst>
          </p:cNvPr>
          <p:cNvPicPr>
            <a:picLocks noChangeAspect="1"/>
          </p:cNvPicPr>
          <p:nvPr/>
        </p:nvPicPr>
        <p:blipFill>
          <a:blip r:embed="rId4"/>
          <a:stretch>
            <a:fillRect/>
          </a:stretch>
        </p:blipFill>
        <p:spPr>
          <a:xfrm>
            <a:off x="5638800" y="2737900"/>
            <a:ext cx="3505200" cy="2360533"/>
          </a:xfrm>
          <a:prstGeom prst="rect">
            <a:avLst/>
          </a:prstGeom>
        </p:spPr>
      </p:pic>
      <p:pic>
        <p:nvPicPr>
          <p:cNvPr id="4" name="Picture 3">
            <a:extLst>
              <a:ext uri="{FF2B5EF4-FFF2-40B4-BE49-F238E27FC236}">
                <a16:creationId xmlns:a16="http://schemas.microsoft.com/office/drawing/2014/main" id="{F500382D-06FE-4DA7-AE29-5E336A69D037}"/>
              </a:ext>
            </a:extLst>
          </p:cNvPr>
          <p:cNvPicPr>
            <a:picLocks noChangeAspect="1"/>
          </p:cNvPicPr>
          <p:nvPr/>
        </p:nvPicPr>
        <p:blipFill>
          <a:blip r:embed="rId5"/>
          <a:stretch>
            <a:fillRect/>
          </a:stretch>
        </p:blipFill>
        <p:spPr>
          <a:xfrm>
            <a:off x="5393149" y="1575603"/>
            <a:ext cx="1698329" cy="2147887"/>
          </a:xfrm>
          <a:prstGeom prst="rect">
            <a:avLst/>
          </a:prstGeom>
        </p:spPr>
      </p:pic>
    </p:spTree>
    <p:extLst>
      <p:ext uri="{BB962C8B-B14F-4D97-AF65-F5344CB8AC3E}">
        <p14:creationId xmlns:p14="http://schemas.microsoft.com/office/powerpoint/2010/main" val="9504649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228600" y="274638"/>
            <a:ext cx="8686800" cy="1301750"/>
          </a:xfrm>
        </p:spPr>
        <p:txBody>
          <a:bodyPr>
            <a:noAutofit/>
          </a:bodyPr>
          <a:lstStyle/>
          <a:p>
            <a:pPr>
              <a:defRPr/>
            </a:pPr>
            <a:r>
              <a:rPr lang="en-US" sz="2800" dirty="0">
                <a:solidFill>
                  <a:srgbClr val="FFC000"/>
                </a:solidFill>
                <a:effectLst/>
              </a:rPr>
              <a:t>Larry Phillips/Emil </a:t>
            </a:r>
            <a:r>
              <a:rPr lang="en-US" sz="2800" dirty="0" err="1">
                <a:solidFill>
                  <a:srgbClr val="FFC000"/>
                </a:solidFill>
                <a:effectLst/>
              </a:rPr>
              <a:t>Matasareanu</a:t>
            </a:r>
            <a:r>
              <a:rPr lang="en-US" sz="2800" dirty="0">
                <a:solidFill>
                  <a:srgbClr val="FFC000"/>
                </a:solidFill>
                <a:effectLst/>
              </a:rPr>
              <a:t> </a:t>
            </a:r>
            <a:br>
              <a:rPr lang="en-US" sz="2800" dirty="0">
                <a:solidFill>
                  <a:srgbClr val="FFC000"/>
                </a:solidFill>
                <a:effectLst/>
              </a:rPr>
            </a:br>
            <a:r>
              <a:rPr lang="en-US" sz="2800" dirty="0">
                <a:solidFill>
                  <a:srgbClr val="FFC000"/>
                </a:solidFill>
                <a:effectLst/>
              </a:rPr>
              <a:t>Bank OF AMERICA </a:t>
            </a:r>
            <a:br>
              <a:rPr lang="en-US" sz="2800" dirty="0">
                <a:solidFill>
                  <a:srgbClr val="FFC000"/>
                </a:solidFill>
                <a:effectLst/>
              </a:rPr>
            </a:br>
            <a:r>
              <a:rPr lang="en-US" sz="2800" dirty="0">
                <a:solidFill>
                  <a:srgbClr val="FFC000"/>
                </a:solidFill>
                <a:effectLst/>
              </a:rPr>
              <a:t>Hollywood, CA 2-27-97</a:t>
            </a:r>
          </a:p>
        </p:txBody>
      </p:sp>
      <p:sp>
        <p:nvSpPr>
          <p:cNvPr id="16387" name="Rectangle 3"/>
          <p:cNvSpPr>
            <a:spLocks noGrp="1" noChangeArrowheads="1"/>
          </p:cNvSpPr>
          <p:nvPr>
            <p:ph type="body" sz="half" idx="1"/>
          </p:nvPr>
        </p:nvSpPr>
        <p:spPr>
          <a:xfrm>
            <a:off x="381000" y="1576388"/>
            <a:ext cx="4953000" cy="5257800"/>
          </a:xfrm>
        </p:spPr>
        <p:txBody>
          <a:bodyPr>
            <a:normAutofit lnSpcReduction="10000"/>
          </a:bodyPr>
          <a:lstStyle/>
          <a:p>
            <a:pPr eaLnBrk="1" hangingPunct="1">
              <a:buFont typeface="Wingdings" panose="05000000000000000000" pitchFamily="2" charset="2"/>
              <a:buChar char="Ø"/>
              <a:defRPr/>
            </a:pPr>
            <a:r>
              <a:rPr lang="en-US" sz="2400" dirty="0">
                <a:effectLst/>
              </a:rPr>
              <a:t>Career criminals</a:t>
            </a:r>
          </a:p>
          <a:p>
            <a:pPr lvl="1">
              <a:defRPr/>
            </a:pPr>
            <a:r>
              <a:rPr lang="en-US" sz="2200" dirty="0">
                <a:solidFill>
                  <a:schemeClr val="bg2">
                    <a:lumMod val="40000"/>
                    <a:lumOff val="60000"/>
                  </a:schemeClr>
                </a:solidFill>
                <a:effectLst/>
              </a:rPr>
              <a:t>Committed multiple other bank robberies</a:t>
            </a:r>
          </a:p>
          <a:p>
            <a:pPr>
              <a:buFont typeface="Wingdings" panose="05000000000000000000" pitchFamily="2" charset="2"/>
              <a:buChar char="Ø"/>
              <a:defRPr/>
            </a:pPr>
            <a:r>
              <a:rPr lang="en-US" sz="2400" dirty="0">
                <a:effectLst/>
              </a:rPr>
              <a:t> 13 Wounded: </a:t>
            </a:r>
          </a:p>
          <a:p>
            <a:pPr lvl="1">
              <a:defRPr/>
            </a:pPr>
            <a:r>
              <a:rPr lang="en-US" sz="2200" dirty="0">
                <a:solidFill>
                  <a:schemeClr val="bg2">
                    <a:lumMod val="40000"/>
                    <a:lumOff val="60000"/>
                  </a:schemeClr>
                </a:solidFill>
                <a:effectLst/>
              </a:rPr>
              <a:t>9 PD &amp; 4 bystanders</a:t>
            </a:r>
          </a:p>
          <a:p>
            <a:pPr eaLnBrk="1" hangingPunct="1">
              <a:buFont typeface="Wingdings" panose="05000000000000000000" pitchFamily="2" charset="2"/>
              <a:buChar char="Ø"/>
              <a:defRPr/>
            </a:pPr>
            <a:r>
              <a:rPr lang="en-US" sz="2400" dirty="0">
                <a:effectLst/>
              </a:rPr>
              <a:t>Weapons: AK-47s, HK91, M-16 and Body armor </a:t>
            </a:r>
          </a:p>
          <a:p>
            <a:pPr eaLnBrk="1" hangingPunct="1">
              <a:buFont typeface="Wingdings" panose="05000000000000000000" pitchFamily="2" charset="2"/>
              <a:buChar char="Ø"/>
              <a:defRPr/>
            </a:pPr>
            <a:r>
              <a:rPr lang="en-US" sz="2400" dirty="0">
                <a:effectLst/>
              </a:rPr>
              <a:t>Both suspects killed by  LAPD SWAT after 44 minute gunfight </a:t>
            </a:r>
          </a:p>
          <a:p>
            <a:pPr eaLnBrk="1" hangingPunct="1">
              <a:buFont typeface="Wingdings" panose="05000000000000000000" pitchFamily="2" charset="2"/>
              <a:buChar char="Ø"/>
              <a:defRPr/>
            </a:pPr>
            <a:r>
              <a:rPr lang="en-US" sz="2400" dirty="0">
                <a:effectLst/>
              </a:rPr>
              <a:t>Failed robbery that changed law enforcement equipment</a:t>
            </a:r>
          </a:p>
          <a:p>
            <a:pPr eaLnBrk="1" hangingPunct="1">
              <a:defRPr/>
            </a:pPr>
            <a:endParaRPr lang="en-US" sz="2800" dirty="0">
              <a:effectLst>
                <a:outerShdw blurRad="38100" dist="38100" dir="2700000" algn="tl">
                  <a:srgbClr val="C0C0C0"/>
                </a:outerShdw>
              </a:effectLst>
            </a:endParaRPr>
          </a:p>
          <a:p>
            <a:pPr eaLnBrk="1" hangingPunct="1">
              <a:defRPr/>
            </a:pPr>
            <a:endParaRPr lang="en-US" sz="2800" dirty="0"/>
          </a:p>
        </p:txBody>
      </p:sp>
      <p:sp>
        <p:nvSpPr>
          <p:cNvPr id="5" name="Rectangle 6"/>
          <p:cNvSpPr>
            <a:spLocks noGrp="1" noChangeArrowheads="1"/>
          </p:cNvSpPr>
          <p:nvPr>
            <p:ph type="sldNum" sz="quarter" idx="12"/>
          </p:nvPr>
        </p:nvSpPr>
        <p:spPr>
          <a:ln/>
        </p:spPr>
        <p:txBody>
          <a:bodyPr/>
          <a:lstStyle/>
          <a:p>
            <a:fld id="{FE35A812-9040-4475-A26E-5010468B31A4}" type="slidenum">
              <a:rPr lang="en-US" altLang="en-US"/>
              <a:pPr/>
              <a:t>11</a:t>
            </a:fld>
            <a:endParaRPr lang="en-US" altLang="en-US"/>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0" y="2082200"/>
            <a:ext cx="3393567" cy="1673275"/>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4000" y="4464742"/>
            <a:ext cx="3581400" cy="1601096"/>
          </a:xfrm>
          <a:prstGeom prst="rect">
            <a:avLst/>
          </a:prstGeom>
        </p:spPr>
      </p:pic>
    </p:spTree>
    <p:extLst>
      <p:ext uri="{BB962C8B-B14F-4D97-AF65-F5344CB8AC3E}">
        <p14:creationId xmlns:p14="http://schemas.microsoft.com/office/powerpoint/2010/main" val="20456365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152400"/>
            <a:ext cx="8229600" cy="1143000"/>
          </a:xfrm>
        </p:spPr>
        <p:txBody>
          <a:bodyPr>
            <a:noAutofit/>
          </a:bodyPr>
          <a:lstStyle/>
          <a:p>
            <a:pPr>
              <a:defRPr/>
            </a:pPr>
            <a:r>
              <a:rPr lang="en-US" sz="2800" dirty="0">
                <a:solidFill>
                  <a:srgbClr val="FFC000"/>
                </a:solidFill>
                <a:effectLst>
                  <a:outerShdw blurRad="38100" dist="38100" dir="2700000" algn="tl">
                    <a:srgbClr val="000000">
                      <a:alpha val="43137"/>
                    </a:srgbClr>
                  </a:outerShdw>
                </a:effectLst>
              </a:rPr>
              <a:t>Aaron </a:t>
            </a:r>
            <a:r>
              <a:rPr lang="en-US" sz="2800" dirty="0" err="1">
                <a:solidFill>
                  <a:srgbClr val="FFC000"/>
                </a:solidFill>
                <a:effectLst>
                  <a:outerShdw blurRad="38100" dist="38100" dir="2700000" algn="tl">
                    <a:srgbClr val="000000">
                      <a:alpha val="43137"/>
                    </a:srgbClr>
                  </a:outerShdw>
                </a:effectLst>
              </a:rPr>
              <a:t>AlexiS</a:t>
            </a:r>
            <a:br>
              <a:rPr lang="en-US" sz="2800" dirty="0">
                <a:solidFill>
                  <a:srgbClr val="FFC000"/>
                </a:solidFill>
                <a:effectLst>
                  <a:outerShdw blurRad="38100" dist="38100" dir="2700000" algn="tl">
                    <a:srgbClr val="000000">
                      <a:alpha val="43137"/>
                    </a:srgbClr>
                  </a:outerShdw>
                </a:effectLst>
              </a:rPr>
            </a:br>
            <a:r>
              <a:rPr lang="en-US" sz="2800" dirty="0">
                <a:solidFill>
                  <a:srgbClr val="FFC000"/>
                </a:solidFill>
                <a:effectLst>
                  <a:outerShdw blurRad="38100" dist="38100" dir="2700000" algn="tl">
                    <a:srgbClr val="000000">
                      <a:alpha val="43137"/>
                    </a:srgbClr>
                  </a:outerShdw>
                </a:effectLst>
              </a:rPr>
              <a:t>WASHINGTON NAVY YARD</a:t>
            </a:r>
            <a:br>
              <a:rPr lang="en-US" sz="2800" dirty="0">
                <a:solidFill>
                  <a:srgbClr val="FFC000"/>
                </a:solidFill>
                <a:effectLst>
                  <a:outerShdw blurRad="38100" dist="38100" dir="2700000" algn="tl">
                    <a:srgbClr val="000000">
                      <a:alpha val="43137"/>
                    </a:srgbClr>
                  </a:outerShdw>
                </a:effectLst>
              </a:rPr>
            </a:br>
            <a:r>
              <a:rPr lang="en-US" sz="2800" dirty="0">
                <a:solidFill>
                  <a:srgbClr val="FFC000"/>
                </a:solidFill>
                <a:effectLst>
                  <a:outerShdw blurRad="38100" dist="38100" dir="2700000" algn="tl">
                    <a:srgbClr val="000000">
                      <a:alpha val="43137"/>
                    </a:srgbClr>
                  </a:outerShdw>
                </a:effectLst>
              </a:rPr>
              <a:t>WASHINGTON, DC 9-16-2013</a:t>
            </a:r>
          </a:p>
        </p:txBody>
      </p:sp>
      <p:sp>
        <p:nvSpPr>
          <p:cNvPr id="18435" name="Rectangle 3"/>
          <p:cNvSpPr>
            <a:spLocks noGrp="1" noChangeArrowheads="1"/>
          </p:cNvSpPr>
          <p:nvPr>
            <p:ph type="body" sz="half" idx="1"/>
          </p:nvPr>
        </p:nvSpPr>
        <p:spPr>
          <a:xfrm>
            <a:off x="381000" y="1408812"/>
            <a:ext cx="4676775" cy="5105400"/>
          </a:xfrm>
        </p:spPr>
        <p:txBody>
          <a:bodyPr>
            <a:noAutofit/>
          </a:bodyPr>
          <a:lstStyle/>
          <a:p>
            <a:pPr>
              <a:buFont typeface="Wingdings" panose="05000000000000000000" pitchFamily="2" charset="2"/>
              <a:buChar char="§"/>
              <a:defRPr/>
            </a:pPr>
            <a:r>
              <a:rPr lang="en-US" sz="2200" dirty="0">
                <a:effectLst/>
              </a:rPr>
              <a:t>Navy Vet and Govt Contractor </a:t>
            </a:r>
          </a:p>
          <a:p>
            <a:pPr>
              <a:buFont typeface="Wingdings" panose="05000000000000000000" pitchFamily="2" charset="2"/>
              <a:buChar char="§"/>
              <a:defRPr/>
            </a:pPr>
            <a:r>
              <a:rPr lang="en-US" sz="2200" dirty="0">
                <a:effectLst/>
              </a:rPr>
              <a:t>12 Dead and 3 Wounded. </a:t>
            </a:r>
          </a:p>
          <a:p>
            <a:pPr eaLnBrk="1" hangingPunct="1">
              <a:buFont typeface="Wingdings" panose="05000000000000000000" pitchFamily="2" charset="2"/>
              <a:buChar char="§"/>
              <a:defRPr/>
            </a:pPr>
            <a:r>
              <a:rPr lang="en-US" sz="2200" dirty="0">
                <a:effectLst/>
              </a:rPr>
              <a:t> Weapons: Remington 870 Shotgun and Beretta 9mm pistol</a:t>
            </a:r>
          </a:p>
          <a:p>
            <a:pPr eaLnBrk="1" hangingPunct="1">
              <a:buFont typeface="Wingdings" panose="05000000000000000000" pitchFamily="2" charset="2"/>
              <a:buChar char="§"/>
              <a:defRPr/>
            </a:pPr>
            <a:r>
              <a:rPr lang="en-US" sz="2200" dirty="0">
                <a:effectLst/>
              </a:rPr>
              <a:t>Killed in shootout with DC ERT and US Park Police officers</a:t>
            </a:r>
          </a:p>
          <a:p>
            <a:pPr eaLnBrk="1" hangingPunct="1">
              <a:buFont typeface="Wingdings" panose="05000000000000000000" pitchFamily="2" charset="2"/>
              <a:buChar char="§"/>
              <a:defRPr/>
            </a:pPr>
            <a:r>
              <a:rPr lang="en-US" sz="2200" dirty="0">
                <a:effectLst/>
              </a:rPr>
              <a:t>Rationale: </a:t>
            </a:r>
          </a:p>
          <a:p>
            <a:pPr lvl="1" eaLnBrk="1" hangingPunct="1">
              <a:buFont typeface="Wingdings" panose="05000000000000000000" pitchFamily="2" charset="2"/>
              <a:buChar char="§"/>
              <a:defRPr/>
            </a:pPr>
            <a:r>
              <a:rPr lang="en-US" sz="2200" dirty="0">
                <a:solidFill>
                  <a:schemeClr val="bg2">
                    <a:lumMod val="40000"/>
                    <a:lumOff val="60000"/>
                  </a:schemeClr>
                </a:solidFill>
                <a:effectLst/>
              </a:rPr>
              <a:t>Felt he was underpaid and discriminated against by white people</a:t>
            </a:r>
          </a:p>
        </p:txBody>
      </p:sp>
      <p:sp>
        <p:nvSpPr>
          <p:cNvPr id="7" name="Rectangle 6"/>
          <p:cNvSpPr>
            <a:spLocks noGrp="1" noChangeArrowheads="1"/>
          </p:cNvSpPr>
          <p:nvPr>
            <p:ph type="sldNum" sz="quarter" idx="12"/>
          </p:nvPr>
        </p:nvSpPr>
        <p:spPr>
          <a:xfrm>
            <a:off x="7885509" y="5883276"/>
            <a:ext cx="565159" cy="365125"/>
          </a:xfrm>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3F6B3D8-0C47-4208-85F8-A0B61E891FD4}" type="slidenum">
              <a:rPr kumimoji="0" lang="en-US" altLang="en-US" sz="1000" b="0" i="0" u="none" strike="noStrike" kern="1200" cap="none" spc="0" normalizeH="0" baseline="0" noProof="0" smtClean="0">
                <a:ln>
                  <a:noFill/>
                </a:ln>
                <a:solidFill>
                  <a:srgbClr val="FEFAC9"/>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000" b="0" i="0" u="none" strike="noStrike" kern="1200" cap="none" spc="0" normalizeH="0" baseline="0" noProof="0">
              <a:ln>
                <a:noFill/>
              </a:ln>
              <a:solidFill>
                <a:srgbClr val="FEFAC9"/>
              </a:solidFill>
              <a:effectLst/>
              <a:uLnTx/>
              <a:uFillTx/>
              <a:latin typeface="Arial" charset="0"/>
              <a:ea typeface="+mn-ea"/>
              <a:cs typeface="+mn-cs"/>
            </a:endParaRPr>
          </a:p>
        </p:txBody>
      </p:sp>
      <p:pic>
        <p:nvPicPr>
          <p:cNvPr id="2" name="Picture 1">
            <a:extLst>
              <a:ext uri="{FF2B5EF4-FFF2-40B4-BE49-F238E27FC236}">
                <a16:creationId xmlns:a16="http://schemas.microsoft.com/office/drawing/2014/main" id="{2010B1A2-97F5-48AD-B9F7-FA3E991ECA9F}"/>
              </a:ext>
            </a:extLst>
          </p:cNvPr>
          <p:cNvPicPr>
            <a:picLocks noChangeAspect="1"/>
          </p:cNvPicPr>
          <p:nvPr/>
        </p:nvPicPr>
        <p:blipFill>
          <a:blip r:embed="rId3"/>
          <a:stretch>
            <a:fillRect/>
          </a:stretch>
        </p:blipFill>
        <p:spPr>
          <a:xfrm>
            <a:off x="5057775" y="3742862"/>
            <a:ext cx="3705225" cy="2505539"/>
          </a:xfrm>
          <a:prstGeom prst="rect">
            <a:avLst/>
          </a:prstGeom>
        </p:spPr>
      </p:pic>
      <p:pic>
        <p:nvPicPr>
          <p:cNvPr id="3" name="Picture 2">
            <a:extLst>
              <a:ext uri="{FF2B5EF4-FFF2-40B4-BE49-F238E27FC236}">
                <a16:creationId xmlns:a16="http://schemas.microsoft.com/office/drawing/2014/main" id="{A696FC3B-FC8D-4528-83E9-D4E3FB12C0AA}"/>
              </a:ext>
            </a:extLst>
          </p:cNvPr>
          <p:cNvPicPr>
            <a:picLocks noChangeAspect="1"/>
          </p:cNvPicPr>
          <p:nvPr/>
        </p:nvPicPr>
        <p:blipFill>
          <a:blip r:embed="rId4"/>
          <a:stretch>
            <a:fillRect/>
          </a:stretch>
        </p:blipFill>
        <p:spPr>
          <a:xfrm>
            <a:off x="6712498" y="1455972"/>
            <a:ext cx="1974302" cy="2505540"/>
          </a:xfrm>
          <a:prstGeom prst="rect">
            <a:avLst/>
          </a:prstGeom>
        </p:spPr>
      </p:pic>
    </p:spTree>
    <p:extLst>
      <p:ext uri="{BB962C8B-B14F-4D97-AF65-F5344CB8AC3E}">
        <p14:creationId xmlns:p14="http://schemas.microsoft.com/office/powerpoint/2010/main" val="21230001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152400"/>
            <a:ext cx="8229600" cy="1143000"/>
          </a:xfrm>
        </p:spPr>
        <p:txBody>
          <a:bodyPr>
            <a:noAutofit/>
          </a:bodyPr>
          <a:lstStyle/>
          <a:p>
            <a:pPr>
              <a:defRPr/>
            </a:pPr>
            <a:r>
              <a:rPr lang="en-US" sz="2800" dirty="0">
                <a:solidFill>
                  <a:srgbClr val="FFC000"/>
                </a:solidFill>
                <a:effectLst>
                  <a:outerShdw blurRad="38100" dist="38100" dir="2700000" algn="tl">
                    <a:srgbClr val="000000">
                      <a:alpha val="43137"/>
                    </a:srgbClr>
                  </a:outerShdw>
                </a:effectLst>
              </a:rPr>
              <a:t>Patrick WOOD </a:t>
            </a:r>
            <a:r>
              <a:rPr lang="en-US" sz="2800" dirty="0" err="1">
                <a:solidFill>
                  <a:srgbClr val="FFC000"/>
                </a:solidFill>
                <a:effectLst>
                  <a:outerShdw blurRad="38100" dist="38100" dir="2700000" algn="tl">
                    <a:srgbClr val="000000">
                      <a:alpha val="43137"/>
                    </a:srgbClr>
                  </a:outerShdw>
                </a:effectLst>
              </a:rPr>
              <a:t>Crusius</a:t>
            </a:r>
            <a:br>
              <a:rPr lang="en-US" sz="2800" dirty="0">
                <a:solidFill>
                  <a:srgbClr val="FFC000"/>
                </a:solidFill>
                <a:effectLst>
                  <a:outerShdw blurRad="38100" dist="38100" dir="2700000" algn="tl">
                    <a:srgbClr val="000000">
                      <a:alpha val="43137"/>
                    </a:srgbClr>
                  </a:outerShdw>
                </a:effectLst>
              </a:rPr>
            </a:br>
            <a:r>
              <a:rPr lang="en-US" sz="2800" dirty="0">
                <a:solidFill>
                  <a:srgbClr val="FFC000"/>
                </a:solidFill>
                <a:effectLst>
                  <a:outerShdw blurRad="38100" dist="38100" dir="2700000" algn="tl">
                    <a:srgbClr val="000000">
                      <a:alpha val="43137"/>
                    </a:srgbClr>
                  </a:outerShdw>
                </a:effectLst>
              </a:rPr>
              <a:t>WALMART</a:t>
            </a:r>
            <a:br>
              <a:rPr lang="en-US" sz="2800" dirty="0">
                <a:solidFill>
                  <a:srgbClr val="FFC000"/>
                </a:solidFill>
                <a:effectLst>
                  <a:outerShdw blurRad="38100" dist="38100" dir="2700000" algn="tl">
                    <a:srgbClr val="000000">
                      <a:alpha val="43137"/>
                    </a:srgbClr>
                  </a:outerShdw>
                </a:effectLst>
              </a:rPr>
            </a:br>
            <a:r>
              <a:rPr lang="en-US" sz="2800" dirty="0">
                <a:solidFill>
                  <a:srgbClr val="FFC000"/>
                </a:solidFill>
                <a:effectLst>
                  <a:outerShdw blurRad="38100" dist="38100" dir="2700000" algn="tl">
                    <a:srgbClr val="000000">
                      <a:alpha val="43137"/>
                    </a:srgbClr>
                  </a:outerShdw>
                </a:effectLst>
              </a:rPr>
              <a:t>EL PASO, TX 8-3-2019</a:t>
            </a:r>
          </a:p>
        </p:txBody>
      </p:sp>
      <p:sp>
        <p:nvSpPr>
          <p:cNvPr id="18435" name="Rectangle 3"/>
          <p:cNvSpPr>
            <a:spLocks noGrp="1" noChangeArrowheads="1"/>
          </p:cNvSpPr>
          <p:nvPr>
            <p:ph type="body" sz="half" idx="1"/>
          </p:nvPr>
        </p:nvSpPr>
        <p:spPr>
          <a:xfrm>
            <a:off x="381000" y="1408812"/>
            <a:ext cx="4676775" cy="5105400"/>
          </a:xfrm>
        </p:spPr>
        <p:txBody>
          <a:bodyPr>
            <a:noAutofit/>
          </a:bodyPr>
          <a:lstStyle/>
          <a:p>
            <a:pPr>
              <a:buFont typeface="Wingdings" panose="05000000000000000000" pitchFamily="2" charset="2"/>
              <a:buChar char="§"/>
              <a:defRPr/>
            </a:pPr>
            <a:r>
              <a:rPr lang="en-US" sz="2200" dirty="0">
                <a:effectLst/>
              </a:rPr>
              <a:t>Self Identified White Nationalist </a:t>
            </a:r>
          </a:p>
          <a:p>
            <a:pPr>
              <a:buFont typeface="Wingdings" panose="05000000000000000000" pitchFamily="2" charset="2"/>
              <a:buChar char="§"/>
              <a:defRPr/>
            </a:pPr>
            <a:r>
              <a:rPr lang="en-US" sz="2200" dirty="0">
                <a:effectLst/>
              </a:rPr>
              <a:t>20 Dead and 26 Wounded. Targeted only Latinos and bypassed white and black customers</a:t>
            </a:r>
          </a:p>
          <a:p>
            <a:pPr eaLnBrk="1" hangingPunct="1">
              <a:buFont typeface="Wingdings" panose="05000000000000000000" pitchFamily="2" charset="2"/>
              <a:buChar char="§"/>
              <a:defRPr/>
            </a:pPr>
            <a:r>
              <a:rPr lang="en-US" sz="2200" dirty="0">
                <a:effectLst/>
              </a:rPr>
              <a:t>Weapons: AK-47 with armor piercing </a:t>
            </a:r>
            <a:r>
              <a:rPr lang="en-US" sz="2200" dirty="0" err="1">
                <a:effectLst/>
              </a:rPr>
              <a:t>ammuntion</a:t>
            </a:r>
            <a:endParaRPr lang="en-US" sz="2200" dirty="0">
              <a:effectLst/>
            </a:endParaRPr>
          </a:p>
          <a:p>
            <a:pPr eaLnBrk="1" hangingPunct="1">
              <a:buFont typeface="Wingdings" panose="05000000000000000000" pitchFamily="2" charset="2"/>
              <a:buChar char="§"/>
              <a:defRPr/>
            </a:pPr>
            <a:r>
              <a:rPr lang="en-US" sz="2200" dirty="0">
                <a:effectLst/>
              </a:rPr>
              <a:t>Surrendered to police </a:t>
            </a:r>
          </a:p>
          <a:p>
            <a:pPr eaLnBrk="1" hangingPunct="1">
              <a:buFont typeface="Wingdings" panose="05000000000000000000" pitchFamily="2" charset="2"/>
              <a:buChar char="§"/>
              <a:defRPr/>
            </a:pPr>
            <a:r>
              <a:rPr lang="en-US" sz="2200" dirty="0">
                <a:effectLst/>
              </a:rPr>
              <a:t>Rationale: </a:t>
            </a:r>
          </a:p>
          <a:p>
            <a:pPr lvl="1" eaLnBrk="1" hangingPunct="1">
              <a:buFont typeface="Wingdings" panose="05000000000000000000" pitchFamily="2" charset="2"/>
              <a:buChar char="§"/>
              <a:defRPr/>
            </a:pPr>
            <a:r>
              <a:rPr lang="en-US" sz="2200" dirty="0">
                <a:solidFill>
                  <a:schemeClr val="bg2">
                    <a:lumMod val="40000"/>
                    <a:lumOff val="60000"/>
                  </a:schemeClr>
                </a:solidFill>
                <a:effectLst/>
              </a:rPr>
              <a:t>Fighting “Hispanic Invasion” and wanted to inspire similar attacks</a:t>
            </a:r>
          </a:p>
        </p:txBody>
      </p:sp>
      <p:sp>
        <p:nvSpPr>
          <p:cNvPr id="7" name="Rectangle 6"/>
          <p:cNvSpPr>
            <a:spLocks noGrp="1" noChangeArrowheads="1"/>
          </p:cNvSpPr>
          <p:nvPr>
            <p:ph type="sldNum" sz="quarter" idx="12"/>
          </p:nvPr>
        </p:nvSpPr>
        <p:spPr>
          <a:xfrm>
            <a:off x="7885509" y="5883276"/>
            <a:ext cx="565159" cy="365125"/>
          </a:xfrm>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3F6B3D8-0C47-4208-85F8-A0B61E891FD4}" type="slidenum">
              <a:rPr kumimoji="0" lang="en-US" altLang="en-US" sz="1000" b="0" i="0" u="none" strike="noStrike" kern="1200" cap="none" spc="0" normalizeH="0" baseline="0" noProof="0" smtClean="0">
                <a:ln>
                  <a:noFill/>
                </a:ln>
                <a:solidFill>
                  <a:srgbClr val="FEFAC9"/>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000" b="0" i="0" u="none" strike="noStrike" kern="1200" cap="none" spc="0" normalizeH="0" baseline="0" noProof="0">
              <a:ln>
                <a:noFill/>
              </a:ln>
              <a:solidFill>
                <a:srgbClr val="FEFAC9"/>
              </a:solidFill>
              <a:effectLst/>
              <a:uLnTx/>
              <a:uFillTx/>
              <a:latin typeface="Arial" charset="0"/>
              <a:ea typeface="+mn-ea"/>
              <a:cs typeface="+mn-cs"/>
            </a:endParaRPr>
          </a:p>
        </p:txBody>
      </p:sp>
      <p:pic>
        <p:nvPicPr>
          <p:cNvPr id="4" name="Picture 3">
            <a:extLst>
              <a:ext uri="{FF2B5EF4-FFF2-40B4-BE49-F238E27FC236}">
                <a16:creationId xmlns:a16="http://schemas.microsoft.com/office/drawing/2014/main" id="{00892848-4A0D-495F-91E2-9EEE7E4912B8}"/>
              </a:ext>
            </a:extLst>
          </p:cNvPr>
          <p:cNvPicPr>
            <a:picLocks noChangeAspect="1"/>
          </p:cNvPicPr>
          <p:nvPr/>
        </p:nvPicPr>
        <p:blipFill>
          <a:blip r:embed="rId3"/>
          <a:stretch>
            <a:fillRect/>
          </a:stretch>
        </p:blipFill>
        <p:spPr>
          <a:xfrm>
            <a:off x="6041558" y="1676400"/>
            <a:ext cx="2746916" cy="1542499"/>
          </a:xfrm>
          <a:prstGeom prst="rect">
            <a:avLst/>
          </a:prstGeom>
        </p:spPr>
      </p:pic>
      <p:pic>
        <p:nvPicPr>
          <p:cNvPr id="5" name="Picture 4">
            <a:extLst>
              <a:ext uri="{FF2B5EF4-FFF2-40B4-BE49-F238E27FC236}">
                <a16:creationId xmlns:a16="http://schemas.microsoft.com/office/drawing/2014/main" id="{EC2FD3DB-D963-4365-8202-6B00B61832AB}"/>
              </a:ext>
            </a:extLst>
          </p:cNvPr>
          <p:cNvPicPr>
            <a:picLocks noChangeAspect="1"/>
          </p:cNvPicPr>
          <p:nvPr/>
        </p:nvPicPr>
        <p:blipFill>
          <a:blip r:embed="rId4"/>
          <a:stretch>
            <a:fillRect/>
          </a:stretch>
        </p:blipFill>
        <p:spPr>
          <a:xfrm>
            <a:off x="6477000" y="4767814"/>
            <a:ext cx="2514600" cy="1819275"/>
          </a:xfrm>
          <a:prstGeom prst="rect">
            <a:avLst/>
          </a:prstGeom>
        </p:spPr>
      </p:pic>
      <p:pic>
        <p:nvPicPr>
          <p:cNvPr id="6" name="Picture 5">
            <a:extLst>
              <a:ext uri="{FF2B5EF4-FFF2-40B4-BE49-F238E27FC236}">
                <a16:creationId xmlns:a16="http://schemas.microsoft.com/office/drawing/2014/main" id="{ADAD01BA-AA7B-4506-AA26-E15EBF72822C}"/>
              </a:ext>
            </a:extLst>
          </p:cNvPr>
          <p:cNvPicPr>
            <a:picLocks noChangeAspect="1"/>
          </p:cNvPicPr>
          <p:nvPr/>
        </p:nvPicPr>
        <p:blipFill>
          <a:blip r:embed="rId5"/>
          <a:stretch>
            <a:fillRect/>
          </a:stretch>
        </p:blipFill>
        <p:spPr>
          <a:xfrm>
            <a:off x="4876800" y="3041811"/>
            <a:ext cx="3390900" cy="1907382"/>
          </a:xfrm>
          <a:prstGeom prst="rect">
            <a:avLst/>
          </a:prstGeom>
        </p:spPr>
      </p:pic>
    </p:spTree>
    <p:extLst>
      <p:ext uri="{BB962C8B-B14F-4D97-AF65-F5344CB8AC3E}">
        <p14:creationId xmlns:p14="http://schemas.microsoft.com/office/powerpoint/2010/main" val="25341528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282226" y="152400"/>
            <a:ext cx="8592900" cy="1143000"/>
          </a:xfrm>
        </p:spPr>
        <p:txBody>
          <a:bodyPr>
            <a:noAutofit/>
          </a:bodyPr>
          <a:lstStyle/>
          <a:p>
            <a:pPr eaLnBrk="1" hangingPunct="1"/>
            <a:r>
              <a:rPr lang="en-US" altLang="en-US" sz="2800" dirty="0">
                <a:solidFill>
                  <a:srgbClr val="FFC000"/>
                </a:solidFill>
                <a:effectLst>
                  <a:outerShdw blurRad="38100" dist="38100" dir="2700000" algn="tl">
                    <a:srgbClr val="000000">
                      <a:alpha val="43137"/>
                    </a:srgbClr>
                  </a:outerShdw>
                </a:effectLst>
              </a:rPr>
              <a:t>Eric Harris/Dylan Klebold</a:t>
            </a:r>
            <a:br>
              <a:rPr lang="en-US" altLang="en-US" sz="2800" dirty="0">
                <a:solidFill>
                  <a:srgbClr val="FFC000"/>
                </a:solidFill>
                <a:effectLst>
                  <a:outerShdw blurRad="38100" dist="38100" dir="2700000" algn="tl">
                    <a:srgbClr val="000000">
                      <a:alpha val="43137"/>
                    </a:srgbClr>
                  </a:outerShdw>
                </a:effectLst>
              </a:rPr>
            </a:br>
            <a:r>
              <a:rPr lang="en-US" altLang="en-US" sz="2800" dirty="0">
                <a:solidFill>
                  <a:srgbClr val="FFC000"/>
                </a:solidFill>
                <a:effectLst>
                  <a:outerShdw blurRad="38100" dist="38100" dir="2700000" algn="tl">
                    <a:srgbClr val="000000">
                      <a:alpha val="43137"/>
                    </a:srgbClr>
                  </a:outerShdw>
                </a:effectLst>
              </a:rPr>
              <a:t>Columbine High SCHOOL </a:t>
            </a:r>
            <a:br>
              <a:rPr lang="en-US" altLang="en-US" sz="2800" dirty="0">
                <a:solidFill>
                  <a:srgbClr val="FFC000"/>
                </a:solidFill>
                <a:effectLst>
                  <a:outerShdw blurRad="38100" dist="38100" dir="2700000" algn="tl">
                    <a:srgbClr val="000000">
                      <a:alpha val="43137"/>
                    </a:srgbClr>
                  </a:outerShdw>
                </a:effectLst>
              </a:rPr>
            </a:br>
            <a:r>
              <a:rPr lang="en-US" altLang="en-US" sz="2800" dirty="0">
                <a:solidFill>
                  <a:srgbClr val="FFC000"/>
                </a:solidFill>
                <a:effectLst>
                  <a:outerShdw blurRad="38100" dist="38100" dir="2700000" algn="tl">
                    <a:srgbClr val="000000">
                      <a:alpha val="43137"/>
                    </a:srgbClr>
                  </a:outerShdw>
                </a:effectLst>
              </a:rPr>
              <a:t>Littleton, CO 4-20-99</a:t>
            </a:r>
          </a:p>
        </p:txBody>
      </p:sp>
      <p:sp>
        <p:nvSpPr>
          <p:cNvPr id="10243" name="Rectangle 3"/>
          <p:cNvSpPr>
            <a:spLocks noGrp="1" noChangeArrowheads="1"/>
          </p:cNvSpPr>
          <p:nvPr>
            <p:ph type="body" sz="half" idx="1"/>
          </p:nvPr>
        </p:nvSpPr>
        <p:spPr>
          <a:xfrm>
            <a:off x="282226" y="1591356"/>
            <a:ext cx="4857054" cy="5190444"/>
          </a:xfrm>
        </p:spPr>
        <p:txBody>
          <a:bodyPr>
            <a:normAutofit/>
          </a:bodyPr>
          <a:lstStyle/>
          <a:p>
            <a:pPr eaLnBrk="1" hangingPunct="1">
              <a:lnSpc>
                <a:spcPct val="80000"/>
              </a:lnSpc>
              <a:buFont typeface="Wingdings" panose="05000000000000000000" pitchFamily="2" charset="2"/>
              <a:buChar char="§"/>
              <a:defRPr/>
            </a:pPr>
            <a:r>
              <a:rPr lang="en-US" sz="2200" dirty="0">
                <a:effectLst/>
              </a:rPr>
              <a:t>Harris-Psychopath (killer)</a:t>
            </a:r>
          </a:p>
          <a:p>
            <a:pPr eaLnBrk="1" hangingPunct="1">
              <a:lnSpc>
                <a:spcPct val="80000"/>
              </a:lnSpc>
              <a:buFont typeface="Wingdings" panose="05000000000000000000" pitchFamily="2" charset="2"/>
              <a:buChar char="§"/>
              <a:defRPr/>
            </a:pPr>
            <a:r>
              <a:rPr lang="en-US" sz="2200" dirty="0" err="1">
                <a:effectLst/>
              </a:rPr>
              <a:t>Klebold</a:t>
            </a:r>
            <a:r>
              <a:rPr lang="en-US" sz="2200" dirty="0">
                <a:effectLst/>
              </a:rPr>
              <a:t>-Clinically depressed (suicidal)</a:t>
            </a:r>
          </a:p>
          <a:p>
            <a:pPr eaLnBrk="1" hangingPunct="1">
              <a:lnSpc>
                <a:spcPct val="80000"/>
              </a:lnSpc>
              <a:buFont typeface="Wingdings" panose="05000000000000000000" pitchFamily="2" charset="2"/>
              <a:buChar char="§"/>
              <a:defRPr/>
            </a:pPr>
            <a:r>
              <a:rPr lang="en-US" sz="2200" dirty="0">
                <a:effectLst/>
              </a:rPr>
              <a:t>13 Dead and 21 Wounded</a:t>
            </a:r>
          </a:p>
          <a:p>
            <a:pPr eaLnBrk="1" hangingPunct="1">
              <a:lnSpc>
                <a:spcPct val="80000"/>
              </a:lnSpc>
              <a:buFont typeface="Wingdings" panose="05000000000000000000" pitchFamily="2" charset="2"/>
              <a:buChar char="§"/>
              <a:defRPr/>
            </a:pPr>
            <a:r>
              <a:rPr lang="en-US" sz="2200" dirty="0">
                <a:effectLst/>
              </a:rPr>
              <a:t>Weapons: Tec 9, High point carbine, sawed off shotguns, and pipe bombs</a:t>
            </a:r>
          </a:p>
          <a:p>
            <a:pPr>
              <a:lnSpc>
                <a:spcPct val="80000"/>
              </a:lnSpc>
              <a:buFont typeface="Wingdings" panose="05000000000000000000" pitchFamily="2" charset="2"/>
              <a:buChar char="§"/>
              <a:defRPr/>
            </a:pPr>
            <a:r>
              <a:rPr lang="en-US" sz="2200" dirty="0">
                <a:effectLst/>
              </a:rPr>
              <a:t>Committed suicide</a:t>
            </a:r>
          </a:p>
          <a:p>
            <a:pPr eaLnBrk="1" hangingPunct="1">
              <a:lnSpc>
                <a:spcPct val="80000"/>
              </a:lnSpc>
              <a:buFont typeface="Wingdings" panose="05000000000000000000" pitchFamily="2" charset="2"/>
              <a:buChar char="§"/>
              <a:defRPr/>
            </a:pPr>
            <a:r>
              <a:rPr lang="en-US" sz="2200" dirty="0">
                <a:effectLst/>
              </a:rPr>
              <a:t>Changed the way law enforcement responds</a:t>
            </a:r>
          </a:p>
          <a:p>
            <a:pPr eaLnBrk="1" hangingPunct="1">
              <a:lnSpc>
                <a:spcPct val="80000"/>
              </a:lnSpc>
              <a:buFont typeface="Wingdings" panose="05000000000000000000" pitchFamily="2" charset="2"/>
              <a:buChar char="§"/>
              <a:defRPr/>
            </a:pPr>
            <a:r>
              <a:rPr lang="en-US" sz="2200" dirty="0">
                <a:effectLst/>
              </a:rPr>
              <a:t>Rationale</a:t>
            </a:r>
          </a:p>
          <a:p>
            <a:pPr lvl="1" eaLnBrk="1" hangingPunct="1">
              <a:lnSpc>
                <a:spcPct val="80000"/>
              </a:lnSpc>
              <a:buFont typeface="Wingdings" panose="05000000000000000000" pitchFamily="2" charset="2"/>
              <a:buChar char="§"/>
              <a:defRPr/>
            </a:pPr>
            <a:r>
              <a:rPr lang="en-US" sz="2200" dirty="0">
                <a:solidFill>
                  <a:schemeClr val="bg2">
                    <a:lumMod val="40000"/>
                    <a:lumOff val="60000"/>
                  </a:schemeClr>
                </a:solidFill>
                <a:effectLst/>
              </a:rPr>
              <a:t>Angry teenagers attempted to kill as many students as possible after being bullied for years </a:t>
            </a:r>
          </a:p>
          <a:p>
            <a:pPr eaLnBrk="1" hangingPunct="1">
              <a:lnSpc>
                <a:spcPct val="80000"/>
              </a:lnSpc>
              <a:defRPr/>
            </a:pPr>
            <a:endParaRPr lang="en-US" sz="2400" dirty="0"/>
          </a:p>
        </p:txBody>
      </p:sp>
      <p:sp>
        <p:nvSpPr>
          <p:cNvPr id="7" name="Rectangle 6"/>
          <p:cNvSpPr>
            <a:spLocks noGrp="1" noChangeArrowheads="1"/>
          </p:cNvSpPr>
          <p:nvPr>
            <p:ph type="sldNum" sz="quarter" idx="12"/>
          </p:nvPr>
        </p:nvSpPr>
        <p:spPr>
          <a:ln/>
        </p:spPr>
        <p:txBody>
          <a:bodyPr/>
          <a:lstStyle/>
          <a:p>
            <a:fld id="{D694C178-7256-46E0-AD15-9966311236D1}" type="slidenum">
              <a:rPr lang="en-US" altLang="en-US"/>
              <a:pPr/>
              <a:t>14</a:t>
            </a:fld>
            <a:endParaRPr lang="en-US" altLang="en-US"/>
          </a:p>
        </p:txBody>
      </p:sp>
      <p:pic>
        <p:nvPicPr>
          <p:cNvPr id="16390" name="Picture 5" descr="Description: http://upload.wikimedia.org/wikipedia/en/b/ba/VictimLibraryWindowColumbine.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9280" y="3345270"/>
            <a:ext cx="3567698" cy="2081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a:stretch>
            <a:fillRect/>
          </a:stretch>
        </p:blipFill>
        <p:spPr>
          <a:xfrm>
            <a:off x="6248400" y="1424016"/>
            <a:ext cx="2791826" cy="2101539"/>
          </a:xfrm>
          <a:prstGeom prst="rect">
            <a:avLst/>
          </a:prstGeom>
        </p:spPr>
      </p:pic>
      <p:pic>
        <p:nvPicPr>
          <p:cNvPr id="16389" name="Picture 5" descr="C:\Users\Kim\Pictures\columbin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65379" y="5149851"/>
            <a:ext cx="1955800"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31202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282226" y="281016"/>
            <a:ext cx="8592900" cy="1143000"/>
          </a:xfrm>
        </p:spPr>
        <p:txBody>
          <a:bodyPr>
            <a:noAutofit/>
          </a:bodyPr>
          <a:lstStyle/>
          <a:p>
            <a:r>
              <a:rPr lang="en-US" altLang="en-US" sz="2800" dirty="0">
                <a:solidFill>
                  <a:srgbClr val="FFC000"/>
                </a:solidFill>
                <a:effectLst>
                  <a:outerShdw blurRad="38100" dist="38100" dir="2700000" algn="tl">
                    <a:srgbClr val="000000">
                      <a:alpha val="43137"/>
                    </a:srgbClr>
                  </a:outerShdw>
                </a:effectLst>
              </a:rPr>
              <a:t>Syed Rizwan Farook/</a:t>
            </a:r>
            <a:r>
              <a:rPr lang="en-US" altLang="en-US" sz="2800" dirty="0" err="1">
                <a:solidFill>
                  <a:srgbClr val="FFC000"/>
                </a:solidFill>
                <a:effectLst>
                  <a:outerShdw blurRad="38100" dist="38100" dir="2700000" algn="tl">
                    <a:srgbClr val="000000">
                      <a:alpha val="43137"/>
                    </a:srgbClr>
                  </a:outerShdw>
                </a:effectLst>
              </a:rPr>
              <a:t>Tashfeen</a:t>
            </a:r>
            <a:r>
              <a:rPr lang="en-US" altLang="en-US" sz="2800" dirty="0">
                <a:solidFill>
                  <a:srgbClr val="FFC000"/>
                </a:solidFill>
                <a:effectLst>
                  <a:outerShdw blurRad="38100" dist="38100" dir="2700000" algn="tl">
                    <a:srgbClr val="000000">
                      <a:alpha val="43137"/>
                    </a:srgbClr>
                  </a:outerShdw>
                </a:effectLst>
              </a:rPr>
              <a:t> Malik</a:t>
            </a:r>
            <a:br>
              <a:rPr lang="en-US" altLang="en-US" sz="2800" dirty="0">
                <a:solidFill>
                  <a:srgbClr val="FFC000"/>
                </a:solidFill>
                <a:effectLst>
                  <a:outerShdw blurRad="38100" dist="38100" dir="2700000" algn="tl">
                    <a:srgbClr val="000000">
                      <a:alpha val="43137"/>
                    </a:srgbClr>
                  </a:outerShdw>
                </a:effectLst>
              </a:rPr>
            </a:br>
            <a:r>
              <a:rPr lang="en-US" altLang="en-US" sz="2800" dirty="0">
                <a:solidFill>
                  <a:srgbClr val="FFC000"/>
                </a:solidFill>
                <a:effectLst>
                  <a:outerShdw blurRad="38100" dist="38100" dir="2700000" algn="tl">
                    <a:srgbClr val="000000">
                      <a:alpha val="43137"/>
                    </a:srgbClr>
                  </a:outerShdw>
                </a:effectLst>
              </a:rPr>
              <a:t>INLAND REGIONAL CENTER </a:t>
            </a:r>
            <a:br>
              <a:rPr lang="en-US" altLang="en-US" sz="2800" dirty="0">
                <a:solidFill>
                  <a:srgbClr val="FFC000"/>
                </a:solidFill>
                <a:effectLst>
                  <a:outerShdw blurRad="38100" dist="38100" dir="2700000" algn="tl">
                    <a:srgbClr val="000000">
                      <a:alpha val="43137"/>
                    </a:srgbClr>
                  </a:outerShdw>
                </a:effectLst>
              </a:rPr>
            </a:br>
            <a:r>
              <a:rPr lang="en-US" altLang="en-US" sz="2800" dirty="0">
                <a:solidFill>
                  <a:srgbClr val="FFC000"/>
                </a:solidFill>
                <a:effectLst>
                  <a:outerShdw blurRad="38100" dist="38100" dir="2700000" algn="tl">
                    <a:srgbClr val="000000">
                      <a:alpha val="43137"/>
                    </a:srgbClr>
                  </a:outerShdw>
                </a:effectLst>
              </a:rPr>
              <a:t>SAN BERNADINO, CA 12-2-15</a:t>
            </a:r>
          </a:p>
        </p:txBody>
      </p:sp>
      <p:sp>
        <p:nvSpPr>
          <p:cNvPr id="10243" name="Rectangle 3"/>
          <p:cNvSpPr>
            <a:spLocks noGrp="1" noChangeArrowheads="1"/>
          </p:cNvSpPr>
          <p:nvPr>
            <p:ph type="body" sz="half" idx="1"/>
          </p:nvPr>
        </p:nvSpPr>
        <p:spPr>
          <a:xfrm>
            <a:off x="245012" y="1677442"/>
            <a:ext cx="4975574" cy="5190444"/>
          </a:xfrm>
        </p:spPr>
        <p:txBody>
          <a:bodyPr>
            <a:normAutofit/>
          </a:bodyPr>
          <a:lstStyle/>
          <a:p>
            <a:pPr eaLnBrk="1" hangingPunct="1">
              <a:lnSpc>
                <a:spcPct val="80000"/>
              </a:lnSpc>
              <a:buFont typeface="Wingdings" panose="05000000000000000000" pitchFamily="2" charset="2"/>
              <a:buChar char="§"/>
              <a:defRPr/>
            </a:pPr>
            <a:r>
              <a:rPr lang="en-US" sz="2200" dirty="0">
                <a:effectLst/>
              </a:rPr>
              <a:t>Married Couple of Pakistani descent. Wife was foreign national</a:t>
            </a:r>
          </a:p>
          <a:p>
            <a:pPr eaLnBrk="1" hangingPunct="1">
              <a:lnSpc>
                <a:spcPct val="80000"/>
              </a:lnSpc>
              <a:buFont typeface="Wingdings" panose="05000000000000000000" pitchFamily="2" charset="2"/>
              <a:buChar char="§"/>
              <a:defRPr/>
            </a:pPr>
            <a:r>
              <a:rPr lang="en-US" sz="2200" dirty="0">
                <a:effectLst/>
              </a:rPr>
              <a:t>14 Dead and 22 Wounded</a:t>
            </a:r>
          </a:p>
          <a:p>
            <a:pPr>
              <a:lnSpc>
                <a:spcPct val="80000"/>
              </a:lnSpc>
              <a:buFont typeface="Wingdings" panose="05000000000000000000" pitchFamily="2" charset="2"/>
              <a:buChar char="§"/>
              <a:defRPr/>
            </a:pPr>
            <a:r>
              <a:rPr lang="en-US" sz="2200" dirty="0">
                <a:effectLst/>
              </a:rPr>
              <a:t>Left their 6 month old daughter with grandparents before attack</a:t>
            </a:r>
          </a:p>
          <a:p>
            <a:pPr eaLnBrk="1" hangingPunct="1">
              <a:lnSpc>
                <a:spcPct val="80000"/>
              </a:lnSpc>
              <a:buFont typeface="Wingdings" panose="05000000000000000000" pitchFamily="2" charset="2"/>
              <a:buChar char="§"/>
              <a:defRPr/>
            </a:pPr>
            <a:r>
              <a:rPr lang="en-US" sz="2200" dirty="0">
                <a:effectLst/>
              </a:rPr>
              <a:t>Weapons: AR-15, and 9mm pistols which were bought by a neighbor in Corona, CA</a:t>
            </a:r>
          </a:p>
          <a:p>
            <a:pPr>
              <a:lnSpc>
                <a:spcPct val="80000"/>
              </a:lnSpc>
              <a:buFont typeface="Wingdings" panose="05000000000000000000" pitchFamily="2" charset="2"/>
              <a:buChar char="§"/>
              <a:defRPr/>
            </a:pPr>
            <a:r>
              <a:rPr lang="en-US" sz="2200" dirty="0">
                <a:effectLst/>
              </a:rPr>
              <a:t>Killed in shootout with police</a:t>
            </a:r>
          </a:p>
          <a:p>
            <a:pPr eaLnBrk="1" hangingPunct="1">
              <a:lnSpc>
                <a:spcPct val="80000"/>
              </a:lnSpc>
              <a:buFont typeface="Wingdings" panose="05000000000000000000" pitchFamily="2" charset="2"/>
              <a:buChar char="§"/>
              <a:defRPr/>
            </a:pPr>
            <a:r>
              <a:rPr lang="en-US" sz="2200" dirty="0">
                <a:effectLst/>
              </a:rPr>
              <a:t>Rationale</a:t>
            </a:r>
          </a:p>
          <a:p>
            <a:pPr lvl="1">
              <a:lnSpc>
                <a:spcPct val="80000"/>
              </a:lnSpc>
              <a:buFont typeface="Wingdings" panose="05000000000000000000" pitchFamily="2" charset="2"/>
              <a:buChar char="§"/>
              <a:defRPr/>
            </a:pPr>
            <a:r>
              <a:rPr lang="en-US" sz="2200" dirty="0">
                <a:solidFill>
                  <a:srgbClr val="2A5B7F">
                    <a:lumMod val="40000"/>
                    <a:lumOff val="60000"/>
                  </a:srgbClr>
                </a:solidFill>
                <a:effectLst/>
              </a:rPr>
              <a:t>Radicalized via the internet in support of ISIS ideology. Believed in Jihadism and </a:t>
            </a:r>
            <a:r>
              <a:rPr lang="en-US" sz="2200" dirty="0" err="1">
                <a:solidFill>
                  <a:srgbClr val="2A5B7F">
                    <a:lumMod val="40000"/>
                    <a:lumOff val="60000"/>
                  </a:srgbClr>
                </a:solidFill>
                <a:effectLst/>
              </a:rPr>
              <a:t>Martydom</a:t>
            </a:r>
            <a:r>
              <a:rPr lang="en-US" sz="2200" dirty="0">
                <a:solidFill>
                  <a:srgbClr val="2A5B7F">
                    <a:lumMod val="40000"/>
                    <a:lumOff val="60000"/>
                  </a:srgbClr>
                </a:solidFill>
                <a:effectLst/>
              </a:rPr>
              <a:t>. No direct contact with terrorist organizations   </a:t>
            </a:r>
          </a:p>
          <a:p>
            <a:pPr eaLnBrk="1" hangingPunct="1">
              <a:lnSpc>
                <a:spcPct val="80000"/>
              </a:lnSpc>
              <a:defRPr/>
            </a:pPr>
            <a:endParaRPr lang="en-US" sz="2400" dirty="0"/>
          </a:p>
        </p:txBody>
      </p:sp>
      <p:sp>
        <p:nvSpPr>
          <p:cNvPr id="7" name="Rectangle 6"/>
          <p:cNvSpPr>
            <a:spLocks noGrp="1" noChangeArrowheads="1"/>
          </p:cNvSpPr>
          <p:nvPr>
            <p:ph type="sldNum" sz="quarter" idx="12"/>
          </p:nvPr>
        </p:nvSpPr>
        <p:spPr>
          <a:xfrm>
            <a:off x="7885509" y="5883276"/>
            <a:ext cx="565159" cy="365125"/>
          </a:xfrm>
          <a:ln/>
        </p:spPr>
        <p:txBody>
          <a:bodyPr/>
          <a:lstStyle/>
          <a:p>
            <a:fld id="{D694C178-7256-46E0-AD15-9966311236D1}" type="slidenum">
              <a:rPr lang="en-US" altLang="en-US" smtClean="0"/>
              <a:pPr/>
              <a:t>15</a:t>
            </a:fld>
            <a:endParaRPr lang="en-US" altLang="en-US"/>
          </a:p>
        </p:txBody>
      </p:sp>
      <p:pic>
        <p:nvPicPr>
          <p:cNvPr id="4" name="Picture 3">
            <a:extLst>
              <a:ext uri="{FF2B5EF4-FFF2-40B4-BE49-F238E27FC236}">
                <a16:creationId xmlns:a16="http://schemas.microsoft.com/office/drawing/2014/main" id="{483DBF02-8AA5-4AC3-8444-FEADBBB2FD7B}"/>
              </a:ext>
            </a:extLst>
          </p:cNvPr>
          <p:cNvPicPr>
            <a:picLocks noChangeAspect="1"/>
          </p:cNvPicPr>
          <p:nvPr/>
        </p:nvPicPr>
        <p:blipFill>
          <a:blip r:embed="rId2"/>
          <a:stretch>
            <a:fillRect/>
          </a:stretch>
        </p:blipFill>
        <p:spPr>
          <a:xfrm>
            <a:off x="5020662" y="3686324"/>
            <a:ext cx="3963677" cy="2228850"/>
          </a:xfrm>
          <a:prstGeom prst="rect">
            <a:avLst/>
          </a:prstGeom>
        </p:spPr>
      </p:pic>
      <p:pic>
        <p:nvPicPr>
          <p:cNvPr id="5" name="Picture 4">
            <a:extLst>
              <a:ext uri="{FF2B5EF4-FFF2-40B4-BE49-F238E27FC236}">
                <a16:creationId xmlns:a16="http://schemas.microsoft.com/office/drawing/2014/main" id="{8AFD78ED-8B01-4378-AE1E-21ED74107F07}"/>
              </a:ext>
            </a:extLst>
          </p:cNvPr>
          <p:cNvPicPr>
            <a:picLocks noChangeAspect="1"/>
          </p:cNvPicPr>
          <p:nvPr/>
        </p:nvPicPr>
        <p:blipFill>
          <a:blip r:embed="rId3"/>
          <a:stretch>
            <a:fillRect/>
          </a:stretch>
        </p:blipFill>
        <p:spPr>
          <a:xfrm>
            <a:off x="5257800" y="1498324"/>
            <a:ext cx="3429000" cy="1930676"/>
          </a:xfrm>
          <a:prstGeom prst="rect">
            <a:avLst/>
          </a:prstGeom>
        </p:spPr>
      </p:pic>
    </p:spTree>
    <p:extLst>
      <p:ext uri="{BB962C8B-B14F-4D97-AF65-F5344CB8AC3E}">
        <p14:creationId xmlns:p14="http://schemas.microsoft.com/office/powerpoint/2010/main" val="26721911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474082" y="4982011"/>
            <a:ext cx="3592144" cy="1600282"/>
          </a:xfrm>
          <a:prstGeom prst="rect">
            <a:avLst/>
          </a:prstGeom>
        </p:spPr>
      </p:pic>
      <p:sp>
        <p:nvSpPr>
          <p:cNvPr id="18434" name="Rectangle 2"/>
          <p:cNvSpPr>
            <a:spLocks noGrp="1" noChangeArrowheads="1"/>
          </p:cNvSpPr>
          <p:nvPr>
            <p:ph type="title"/>
          </p:nvPr>
        </p:nvSpPr>
        <p:spPr>
          <a:xfrm>
            <a:off x="475488" y="152400"/>
            <a:ext cx="8229600" cy="1143000"/>
          </a:xfrm>
        </p:spPr>
        <p:txBody>
          <a:bodyPr>
            <a:noAutofit/>
          </a:bodyPr>
          <a:lstStyle/>
          <a:p>
            <a:pPr eaLnBrk="1" hangingPunct="1">
              <a:defRPr/>
            </a:pPr>
            <a:r>
              <a:rPr lang="en-US" sz="2800" dirty="0" err="1">
                <a:solidFill>
                  <a:srgbClr val="FFC000"/>
                </a:solidFill>
                <a:effectLst>
                  <a:outerShdw blurRad="38100" dist="38100" dir="2700000" algn="tl">
                    <a:srgbClr val="000000">
                      <a:alpha val="43137"/>
                    </a:srgbClr>
                  </a:outerShdw>
                </a:effectLst>
              </a:rPr>
              <a:t>Lakshar</a:t>
            </a:r>
            <a:r>
              <a:rPr lang="en-US" sz="2800" dirty="0">
                <a:solidFill>
                  <a:srgbClr val="FFC000"/>
                </a:solidFill>
                <a:effectLst>
                  <a:outerShdw blurRad="38100" dist="38100" dir="2700000" algn="tl">
                    <a:srgbClr val="000000">
                      <a:alpha val="43137"/>
                    </a:srgbClr>
                  </a:outerShdw>
                </a:effectLst>
              </a:rPr>
              <a:t> E </a:t>
            </a:r>
            <a:r>
              <a:rPr lang="en-US" sz="2800" dirty="0" err="1">
                <a:solidFill>
                  <a:srgbClr val="FFC000"/>
                </a:solidFill>
                <a:effectLst>
                  <a:outerShdw blurRad="38100" dist="38100" dir="2700000" algn="tl">
                    <a:srgbClr val="000000">
                      <a:alpha val="43137"/>
                    </a:srgbClr>
                  </a:outerShdw>
                </a:effectLst>
              </a:rPr>
              <a:t>TAIBa</a:t>
            </a:r>
            <a:br>
              <a:rPr lang="en-US" sz="2800" dirty="0">
                <a:solidFill>
                  <a:srgbClr val="FFC000"/>
                </a:solidFill>
                <a:effectLst>
                  <a:outerShdw blurRad="38100" dist="38100" dir="2700000" algn="tl">
                    <a:srgbClr val="000000">
                      <a:alpha val="43137"/>
                    </a:srgbClr>
                  </a:outerShdw>
                </a:effectLst>
              </a:rPr>
            </a:br>
            <a:r>
              <a:rPr lang="en-US" sz="2800" dirty="0">
                <a:solidFill>
                  <a:srgbClr val="FFC000"/>
                </a:solidFill>
                <a:effectLst>
                  <a:outerShdw blurRad="38100" dist="38100" dir="2700000" algn="tl">
                    <a:srgbClr val="000000">
                      <a:alpha val="43137"/>
                    </a:srgbClr>
                  </a:outerShdw>
                </a:effectLst>
              </a:rPr>
              <a:t>Multiple Locations </a:t>
            </a:r>
            <a:br>
              <a:rPr lang="en-US" sz="2800" dirty="0">
                <a:solidFill>
                  <a:srgbClr val="FFC000"/>
                </a:solidFill>
                <a:effectLst>
                  <a:outerShdw blurRad="38100" dist="38100" dir="2700000" algn="tl">
                    <a:srgbClr val="000000">
                      <a:alpha val="43137"/>
                    </a:srgbClr>
                  </a:outerShdw>
                </a:effectLst>
              </a:rPr>
            </a:br>
            <a:r>
              <a:rPr lang="en-US" sz="2800" dirty="0" err="1">
                <a:solidFill>
                  <a:srgbClr val="FFC000"/>
                </a:solidFill>
                <a:effectLst>
                  <a:outerShdw blurRad="38100" dist="38100" dir="2700000" algn="tl">
                    <a:srgbClr val="000000">
                      <a:alpha val="43137"/>
                    </a:srgbClr>
                  </a:outerShdw>
                </a:effectLst>
              </a:rPr>
              <a:t>Mumbia</a:t>
            </a:r>
            <a:r>
              <a:rPr lang="en-US" sz="2800" dirty="0">
                <a:solidFill>
                  <a:srgbClr val="FFC000"/>
                </a:solidFill>
                <a:effectLst>
                  <a:outerShdw blurRad="38100" dist="38100" dir="2700000" algn="tl">
                    <a:srgbClr val="000000">
                      <a:alpha val="43137"/>
                    </a:srgbClr>
                  </a:outerShdw>
                </a:effectLst>
              </a:rPr>
              <a:t>, INDIA 4-16-2007</a:t>
            </a:r>
          </a:p>
        </p:txBody>
      </p:sp>
      <p:sp>
        <p:nvSpPr>
          <p:cNvPr id="18435" name="Rectangle 3"/>
          <p:cNvSpPr>
            <a:spLocks noGrp="1" noChangeArrowheads="1"/>
          </p:cNvSpPr>
          <p:nvPr>
            <p:ph type="body" sz="half" idx="1"/>
          </p:nvPr>
        </p:nvSpPr>
        <p:spPr>
          <a:xfrm>
            <a:off x="244860" y="1371600"/>
            <a:ext cx="5470140" cy="5486400"/>
          </a:xfrm>
        </p:spPr>
        <p:txBody>
          <a:bodyPr>
            <a:normAutofit fontScale="55000" lnSpcReduction="20000"/>
          </a:bodyPr>
          <a:lstStyle/>
          <a:p>
            <a:pPr eaLnBrk="1" hangingPunct="1">
              <a:buFont typeface="Wingdings" panose="05000000000000000000" pitchFamily="2" charset="2"/>
              <a:buChar char="§"/>
              <a:defRPr/>
            </a:pPr>
            <a:r>
              <a:rPr lang="en-US" sz="3600" dirty="0">
                <a:effectLst/>
              </a:rPr>
              <a:t>Planned and trained for a year, had steroids and amphetamines in their systems</a:t>
            </a:r>
          </a:p>
          <a:p>
            <a:pPr eaLnBrk="1" hangingPunct="1">
              <a:buFont typeface="Wingdings" panose="05000000000000000000" pitchFamily="2" charset="2"/>
              <a:buChar char="§"/>
              <a:defRPr/>
            </a:pPr>
            <a:r>
              <a:rPr lang="en-US" sz="3600" dirty="0">
                <a:effectLst/>
              </a:rPr>
              <a:t>10 attackers in split into 4 elements</a:t>
            </a:r>
          </a:p>
          <a:p>
            <a:pPr>
              <a:buFont typeface="Wingdings" panose="05000000000000000000" pitchFamily="2" charset="2"/>
              <a:buChar char="§"/>
              <a:defRPr/>
            </a:pPr>
            <a:r>
              <a:rPr lang="en-US" sz="3600" dirty="0">
                <a:effectLst/>
              </a:rPr>
              <a:t>Attacked 10 targets over 3 days. Started fires and left explosives as the moved from location to location</a:t>
            </a:r>
          </a:p>
          <a:p>
            <a:pPr eaLnBrk="1" hangingPunct="1">
              <a:buFont typeface="Wingdings" panose="05000000000000000000" pitchFamily="2" charset="2"/>
              <a:buChar char="§"/>
              <a:defRPr/>
            </a:pPr>
            <a:r>
              <a:rPr lang="en-US" sz="3600" dirty="0">
                <a:effectLst/>
              </a:rPr>
              <a:t>164 Dead, 308 Wounded</a:t>
            </a:r>
          </a:p>
          <a:p>
            <a:pPr eaLnBrk="1" hangingPunct="1">
              <a:buFont typeface="Wingdings" panose="05000000000000000000" pitchFamily="2" charset="2"/>
              <a:buChar char="§"/>
              <a:defRPr/>
            </a:pPr>
            <a:r>
              <a:rPr lang="en-US" sz="3600" dirty="0">
                <a:effectLst/>
              </a:rPr>
              <a:t>Weapons: Assorted Small Arms, Grenades, and explosives </a:t>
            </a:r>
          </a:p>
          <a:p>
            <a:pPr eaLnBrk="1" hangingPunct="1">
              <a:buFont typeface="Wingdings" panose="05000000000000000000" pitchFamily="2" charset="2"/>
              <a:buChar char="§"/>
              <a:defRPr/>
            </a:pPr>
            <a:r>
              <a:rPr lang="en-US" sz="3600" dirty="0">
                <a:effectLst/>
              </a:rPr>
              <a:t>All but one killed by Indian NSG &amp; MARCOS during the battle </a:t>
            </a:r>
          </a:p>
          <a:p>
            <a:pPr>
              <a:buFont typeface="Wingdings" panose="05000000000000000000" pitchFamily="2" charset="2"/>
              <a:buChar char="§"/>
              <a:defRPr/>
            </a:pPr>
            <a:r>
              <a:rPr lang="en-US" sz="3600" dirty="0">
                <a:effectLst/>
              </a:rPr>
              <a:t>Rationale:</a:t>
            </a:r>
          </a:p>
          <a:p>
            <a:pPr lvl="1">
              <a:buFont typeface="Wingdings" panose="05000000000000000000" pitchFamily="2" charset="2"/>
              <a:buChar char="§"/>
              <a:defRPr/>
            </a:pPr>
            <a:r>
              <a:rPr lang="en-US" sz="3600" dirty="0">
                <a:solidFill>
                  <a:schemeClr val="bg2">
                    <a:lumMod val="60000"/>
                    <a:lumOff val="40000"/>
                  </a:schemeClr>
                </a:solidFill>
                <a:effectLst/>
              </a:rPr>
              <a:t>Religiously motivated terrorist attack</a:t>
            </a:r>
          </a:p>
          <a:p>
            <a:pPr eaLnBrk="1" hangingPunct="1">
              <a:buFont typeface="Wingdings" panose="05000000000000000000" pitchFamily="2" charset="2"/>
              <a:buChar char="§"/>
              <a:defRPr/>
            </a:pPr>
            <a:endParaRPr lang="en-US" sz="2200" dirty="0">
              <a:effectLst/>
            </a:endParaRPr>
          </a:p>
          <a:p>
            <a:pPr eaLnBrk="1" hangingPunct="1">
              <a:buFont typeface="Wingdings" panose="05000000000000000000" pitchFamily="2" charset="2"/>
              <a:buChar char="§"/>
              <a:defRPr/>
            </a:pPr>
            <a:endParaRPr lang="en-US" sz="2200" dirty="0">
              <a:effectLst/>
            </a:endParaRPr>
          </a:p>
          <a:p>
            <a:pPr marL="0" indent="0" eaLnBrk="1" hangingPunct="1">
              <a:buNone/>
              <a:defRPr/>
            </a:pPr>
            <a:endParaRPr lang="en-US" dirty="0">
              <a:effectLst>
                <a:outerShdw blurRad="38100" dist="38100" dir="2700000" algn="tl">
                  <a:srgbClr val="C0C0C0"/>
                </a:outerShdw>
              </a:effectLst>
            </a:endParaRPr>
          </a:p>
        </p:txBody>
      </p:sp>
      <p:sp>
        <p:nvSpPr>
          <p:cNvPr id="7" name="Rectangle 6"/>
          <p:cNvSpPr>
            <a:spLocks noGrp="1" noChangeArrowheads="1"/>
          </p:cNvSpPr>
          <p:nvPr>
            <p:ph type="sldNum" sz="quarter" idx="12"/>
          </p:nvPr>
        </p:nvSpPr>
        <p:spPr>
          <a:ln/>
        </p:spPr>
        <p:txBody>
          <a:bodyPr/>
          <a:lstStyle/>
          <a:p>
            <a:fld id="{F3F6B3D8-0C47-4208-85F8-A0B61E891FD4}" type="slidenum">
              <a:rPr lang="en-US" altLang="en-US"/>
              <a:pPr/>
              <a:t>16</a:t>
            </a:fld>
            <a:endParaRPr lang="en-US" altLang="en-US"/>
          </a:p>
        </p:txBody>
      </p:sp>
      <p:pic>
        <p:nvPicPr>
          <p:cNvPr id="3" name="Picture 2"/>
          <p:cNvPicPr>
            <a:picLocks noChangeAspect="1"/>
          </p:cNvPicPr>
          <p:nvPr/>
        </p:nvPicPr>
        <p:blipFill>
          <a:blip r:embed="rId3"/>
          <a:stretch>
            <a:fillRect/>
          </a:stretch>
        </p:blipFill>
        <p:spPr>
          <a:xfrm>
            <a:off x="5474082" y="1512506"/>
            <a:ext cx="2400299" cy="1695450"/>
          </a:xfrm>
          <a:prstGeom prst="rect">
            <a:avLst/>
          </a:prstGeom>
        </p:spPr>
      </p:pic>
      <p:pic>
        <p:nvPicPr>
          <p:cNvPr id="2" name="Picture 1"/>
          <p:cNvPicPr>
            <a:picLocks noChangeAspect="1"/>
          </p:cNvPicPr>
          <p:nvPr/>
        </p:nvPicPr>
        <p:blipFill>
          <a:blip r:embed="rId4"/>
          <a:stretch>
            <a:fillRect/>
          </a:stretch>
        </p:blipFill>
        <p:spPr>
          <a:xfrm>
            <a:off x="7334174" y="2606465"/>
            <a:ext cx="1809826" cy="2635669"/>
          </a:xfrm>
          <a:prstGeom prst="rect">
            <a:avLst/>
          </a:prstGeom>
        </p:spPr>
      </p:pic>
    </p:spTree>
    <p:extLst>
      <p:ext uri="{BB962C8B-B14F-4D97-AF65-F5344CB8AC3E}">
        <p14:creationId xmlns:p14="http://schemas.microsoft.com/office/powerpoint/2010/main" val="26978362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457200"/>
            <a:ext cx="8229600" cy="1219200"/>
          </a:xfrm>
        </p:spPr>
        <p:txBody>
          <a:bodyPr/>
          <a:lstStyle/>
          <a:p>
            <a:pPr eaLnBrk="1" hangingPunct="1">
              <a:defRPr/>
            </a:pPr>
            <a:r>
              <a:rPr sz="3600" b="1" dirty="0">
                <a:solidFill>
                  <a:srgbClr val="FFC000"/>
                </a:solidFill>
              </a:rPr>
              <a:t>Prevention &amp; Detection of Active Shooter Events</a:t>
            </a:r>
          </a:p>
        </p:txBody>
      </p:sp>
      <p:sp>
        <p:nvSpPr>
          <p:cNvPr id="2" name="Content Placeholder 1"/>
          <p:cNvSpPr>
            <a:spLocks noGrp="1"/>
          </p:cNvSpPr>
          <p:nvPr>
            <p:ph idx="1"/>
          </p:nvPr>
        </p:nvSpPr>
        <p:spPr>
          <a:xfrm>
            <a:off x="457200" y="1676400"/>
            <a:ext cx="7772400" cy="4724400"/>
          </a:xfrm>
        </p:spPr>
        <p:txBody>
          <a:bodyPr>
            <a:normAutofit fontScale="92500" lnSpcReduction="10000"/>
          </a:bodyPr>
          <a:lstStyle/>
          <a:p>
            <a:pPr eaLnBrk="1" hangingPunct="1">
              <a:buFont typeface="Wingdings" panose="05000000000000000000" pitchFamily="2" charset="2"/>
              <a:buChar char="§"/>
              <a:defRPr/>
            </a:pPr>
            <a:r>
              <a:rPr lang="en-US" sz="2800" dirty="0"/>
              <a:t>Harden the target (security upgrades)</a:t>
            </a:r>
          </a:p>
          <a:p>
            <a:pPr lvl="1" eaLnBrk="1" hangingPunct="1">
              <a:buFont typeface="Wingdings" panose="05000000000000000000" pitchFamily="2" charset="2"/>
              <a:buChar char="§"/>
              <a:defRPr/>
            </a:pPr>
            <a:r>
              <a:rPr lang="en-US" dirty="0">
                <a:solidFill>
                  <a:schemeClr val="bg2">
                    <a:lumMod val="40000"/>
                    <a:lumOff val="60000"/>
                  </a:schemeClr>
                </a:solidFill>
              </a:rPr>
              <a:t>Video surveillance of open areas</a:t>
            </a:r>
          </a:p>
          <a:p>
            <a:pPr lvl="1" eaLnBrk="1" hangingPunct="1">
              <a:buFont typeface="Wingdings" panose="05000000000000000000" pitchFamily="2" charset="2"/>
              <a:buChar char="§"/>
              <a:defRPr/>
            </a:pPr>
            <a:r>
              <a:rPr lang="en-US" dirty="0">
                <a:solidFill>
                  <a:schemeClr val="bg2">
                    <a:lumMod val="40000"/>
                    <a:lumOff val="60000"/>
                  </a:schemeClr>
                </a:solidFill>
              </a:rPr>
              <a:t>Peep holes on doors</a:t>
            </a:r>
          </a:p>
          <a:p>
            <a:pPr lvl="1" eaLnBrk="1" hangingPunct="1">
              <a:buFont typeface="Wingdings" panose="05000000000000000000" pitchFamily="2" charset="2"/>
              <a:buChar char="§"/>
              <a:defRPr/>
            </a:pPr>
            <a:r>
              <a:rPr lang="en-US" dirty="0">
                <a:solidFill>
                  <a:schemeClr val="bg2">
                    <a:lumMod val="40000"/>
                    <a:lumOff val="60000"/>
                  </a:schemeClr>
                </a:solidFill>
              </a:rPr>
              <a:t>Emergency lighting</a:t>
            </a:r>
          </a:p>
          <a:p>
            <a:pPr eaLnBrk="1" hangingPunct="1">
              <a:buFont typeface="Wingdings" panose="05000000000000000000" pitchFamily="2" charset="2"/>
              <a:buChar char="§"/>
              <a:defRPr/>
            </a:pPr>
            <a:r>
              <a:rPr lang="en-US" sz="2800" dirty="0"/>
              <a:t>Report suspicious activity to police and your administration</a:t>
            </a:r>
          </a:p>
          <a:p>
            <a:pPr lvl="1" eaLnBrk="1" hangingPunct="1">
              <a:buFont typeface="Wingdings" panose="05000000000000000000" pitchFamily="2" charset="2"/>
              <a:buChar char="§"/>
              <a:defRPr/>
            </a:pPr>
            <a:r>
              <a:rPr lang="en-US" dirty="0">
                <a:solidFill>
                  <a:schemeClr val="bg2">
                    <a:lumMod val="40000"/>
                    <a:lumOff val="60000"/>
                  </a:schemeClr>
                </a:solidFill>
              </a:rPr>
              <a:t>Implement an anonymous reporting system</a:t>
            </a:r>
          </a:p>
          <a:p>
            <a:pPr lvl="1" eaLnBrk="1" hangingPunct="1">
              <a:buFont typeface="Wingdings" panose="05000000000000000000" pitchFamily="2" charset="2"/>
              <a:buChar char="§"/>
              <a:defRPr/>
            </a:pPr>
            <a:r>
              <a:rPr lang="en-US" dirty="0">
                <a:solidFill>
                  <a:schemeClr val="bg2">
                    <a:lumMod val="40000"/>
                    <a:lumOff val="60000"/>
                  </a:schemeClr>
                </a:solidFill>
              </a:rPr>
              <a:t>Consider a multi-disciplinary team to assess potential threats</a:t>
            </a:r>
          </a:p>
          <a:p>
            <a:pPr eaLnBrk="1" hangingPunct="1">
              <a:buFont typeface="Wingdings" panose="05000000000000000000" pitchFamily="2" charset="2"/>
              <a:buChar char="§"/>
              <a:defRPr/>
            </a:pPr>
            <a:r>
              <a:rPr lang="en-US" sz="2800" dirty="0"/>
              <a:t>Train and prepare!</a:t>
            </a:r>
          </a:p>
          <a:p>
            <a:pPr lvl="1">
              <a:buFont typeface="Wingdings" panose="05000000000000000000" pitchFamily="2" charset="2"/>
              <a:buChar char="§"/>
              <a:defRPr/>
            </a:pPr>
            <a:r>
              <a:rPr lang="en-US" dirty="0">
                <a:solidFill>
                  <a:schemeClr val="bg2">
                    <a:lumMod val="40000"/>
                    <a:lumOff val="60000"/>
                  </a:schemeClr>
                </a:solidFill>
              </a:rPr>
              <a:t>Identify an escape route</a:t>
            </a:r>
          </a:p>
          <a:p>
            <a:pPr lvl="1" eaLnBrk="1" hangingPunct="1">
              <a:buFont typeface="Wingdings" panose="05000000000000000000" pitchFamily="2" charset="2"/>
              <a:buChar char="§"/>
              <a:defRPr/>
            </a:pPr>
            <a:r>
              <a:rPr lang="en-US" dirty="0">
                <a:solidFill>
                  <a:schemeClr val="bg2">
                    <a:lumMod val="40000"/>
                    <a:lumOff val="60000"/>
                  </a:schemeClr>
                </a:solidFill>
              </a:rPr>
              <a:t>A survivor mindset is critical</a:t>
            </a:r>
          </a:p>
          <a:p>
            <a:pPr marL="0" indent="0" eaLnBrk="1" hangingPunct="1">
              <a:buFont typeface="Wingdings 2" pitchFamily="18" charset="2"/>
              <a:buNone/>
              <a:defRPr/>
            </a:pPr>
            <a:endParaRPr lang="en-US" sz="28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3400" y="533400"/>
            <a:ext cx="8229600" cy="1066800"/>
          </a:xfrm>
        </p:spPr>
        <p:txBody>
          <a:bodyPr>
            <a:normAutofit fontScale="90000"/>
          </a:bodyPr>
          <a:lstStyle/>
          <a:p>
            <a:pPr eaLnBrk="1" hangingPunct="1">
              <a:defRPr/>
            </a:pPr>
            <a:r>
              <a:rPr sz="5300" b="1" dirty="0">
                <a:solidFill>
                  <a:srgbClr val="C00000"/>
                </a:solidFill>
              </a:rPr>
              <a:t>Red Flag </a:t>
            </a:r>
            <a:r>
              <a:rPr sz="5300" b="1" dirty="0">
                <a:solidFill>
                  <a:srgbClr val="FFC000"/>
                </a:solidFill>
              </a:rPr>
              <a:t>Indicators</a:t>
            </a:r>
            <a:endParaRPr sz="3100" dirty="0">
              <a:solidFill>
                <a:srgbClr val="FFC000"/>
              </a:solidFill>
              <a:latin typeface="+mn-lt"/>
            </a:endParaRPr>
          </a:p>
        </p:txBody>
      </p:sp>
      <p:sp>
        <p:nvSpPr>
          <p:cNvPr id="26625" name="Content Placeholder 1"/>
          <p:cNvSpPr>
            <a:spLocks noGrp="1"/>
          </p:cNvSpPr>
          <p:nvPr>
            <p:ph idx="1"/>
          </p:nvPr>
        </p:nvSpPr>
        <p:spPr>
          <a:xfrm>
            <a:off x="657225" y="3962400"/>
            <a:ext cx="7391400" cy="2133600"/>
          </a:xfrm>
        </p:spPr>
        <p:txBody>
          <a:bodyPr/>
          <a:lstStyle/>
          <a:p>
            <a:pPr marL="0" indent="0" eaLnBrk="1" hangingPunct="1">
              <a:buFont typeface="Wingdings 2" pitchFamily="18" charset="2"/>
              <a:buNone/>
            </a:pPr>
            <a:r>
              <a:rPr lang="en-US" sz="2400"/>
              <a:t>A “</a:t>
            </a:r>
            <a:r>
              <a:rPr lang="en-US" sz="2400">
                <a:solidFill>
                  <a:srgbClr val="C00000"/>
                </a:solidFill>
              </a:rPr>
              <a:t>red flag</a:t>
            </a:r>
            <a:r>
              <a:rPr lang="en-US" sz="2400"/>
              <a:t>” indicator is a questionable, suspicious or inappropriate behavior that may be presented through someone’s appearance, spoken or written words, or specific actions.</a:t>
            </a:r>
          </a:p>
        </p:txBody>
      </p:sp>
      <p:sp>
        <p:nvSpPr>
          <p:cNvPr id="4" name="TextBox 3"/>
          <p:cNvSpPr txBox="1"/>
          <p:nvPr/>
        </p:nvSpPr>
        <p:spPr>
          <a:xfrm>
            <a:off x="542925" y="1981200"/>
            <a:ext cx="7620000" cy="1384300"/>
          </a:xfrm>
          <a:prstGeom prst="rect">
            <a:avLst/>
          </a:prstGeom>
          <a:noFill/>
        </p:spPr>
        <p:txBody>
          <a:bodyPr>
            <a:spAutoFit/>
          </a:bodyPr>
          <a:lstStyle/>
          <a:p>
            <a:pPr>
              <a:defRPr/>
            </a:pPr>
            <a:r>
              <a:rPr lang="en-US" sz="2800" dirty="0">
                <a:solidFill>
                  <a:schemeClr val="tx2">
                    <a:lumMod val="90000"/>
                  </a:schemeClr>
                </a:solidFill>
                <a:latin typeface="+mn-lt"/>
              </a:rPr>
              <a:t>Although no single set of warning signs are reliable predictors of an Active Shooter, there can be “</a:t>
            </a:r>
            <a:r>
              <a:rPr lang="en-US" sz="2800" dirty="0">
                <a:solidFill>
                  <a:srgbClr val="C00000"/>
                </a:solidFill>
                <a:latin typeface="+mn-lt"/>
              </a:rPr>
              <a:t>red flags</a:t>
            </a:r>
            <a:r>
              <a:rPr lang="en-US" sz="2800" dirty="0">
                <a:solidFill>
                  <a:schemeClr val="tx2">
                    <a:lumMod val="90000"/>
                  </a:schemeClr>
                </a:solidFill>
                <a:latin typeface="+mn-lt"/>
              </a:rPr>
              <a:t>”.</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5347" y="457200"/>
            <a:ext cx="7765321" cy="1326321"/>
          </a:xfrm>
        </p:spPr>
        <p:txBody>
          <a:bodyPr>
            <a:normAutofit/>
          </a:bodyPr>
          <a:lstStyle/>
          <a:p>
            <a:pPr eaLnBrk="1" hangingPunct="1">
              <a:defRPr/>
            </a:pPr>
            <a:r>
              <a:rPr sz="4000" dirty="0">
                <a:solidFill>
                  <a:srgbClr val="FFC000"/>
                </a:solidFill>
              </a:rPr>
              <a:t>Examples of </a:t>
            </a:r>
            <a:r>
              <a:rPr sz="4000" b="1" dirty="0">
                <a:solidFill>
                  <a:srgbClr val="FF0000"/>
                </a:solidFill>
              </a:rPr>
              <a:t>Red Flag</a:t>
            </a:r>
            <a:r>
              <a:rPr sz="4000" dirty="0">
                <a:solidFill>
                  <a:srgbClr val="FF0000"/>
                </a:solidFill>
              </a:rPr>
              <a:t> </a:t>
            </a:r>
            <a:r>
              <a:rPr sz="4000" dirty="0">
                <a:solidFill>
                  <a:srgbClr val="FFC000"/>
                </a:solidFill>
              </a:rPr>
              <a:t>indicators</a:t>
            </a:r>
            <a:r>
              <a:rPr sz="4000" dirty="0">
                <a:solidFill>
                  <a:srgbClr val="FFFF00"/>
                </a:solidFill>
              </a:rPr>
              <a:t>: </a:t>
            </a:r>
          </a:p>
        </p:txBody>
      </p:sp>
      <p:sp>
        <p:nvSpPr>
          <p:cNvPr id="2" name="Content Placeholder 1"/>
          <p:cNvSpPr>
            <a:spLocks noGrp="1"/>
          </p:cNvSpPr>
          <p:nvPr>
            <p:ph idx="1"/>
          </p:nvPr>
        </p:nvSpPr>
        <p:spPr>
          <a:xfrm>
            <a:off x="453207" y="1935922"/>
            <a:ext cx="8229600" cy="4267200"/>
          </a:xfrm>
        </p:spPr>
        <p:txBody>
          <a:bodyPr/>
          <a:lstStyle/>
          <a:p>
            <a:pPr eaLnBrk="1" hangingPunct="1">
              <a:defRPr/>
            </a:pPr>
            <a:r>
              <a:rPr lang="en-US" dirty="0"/>
              <a:t>Behaviors which regularly interfere with working environment</a:t>
            </a:r>
          </a:p>
          <a:p>
            <a:pPr eaLnBrk="1" hangingPunct="1">
              <a:defRPr/>
            </a:pPr>
            <a:r>
              <a:rPr lang="en-US" dirty="0"/>
              <a:t>Overly aggressive behavior or threats toward others</a:t>
            </a:r>
          </a:p>
          <a:p>
            <a:pPr eaLnBrk="1" hangingPunct="1">
              <a:defRPr/>
            </a:pPr>
            <a:r>
              <a:rPr lang="en-US" dirty="0"/>
              <a:t>Poor decision-making and coping skills </a:t>
            </a:r>
          </a:p>
          <a:p>
            <a:pPr eaLnBrk="1" hangingPunct="1">
              <a:defRPr/>
            </a:pPr>
            <a:r>
              <a:rPr lang="en-US" dirty="0"/>
              <a:t>Low frustration tolerance; overreaction to circumstances; anger management problems</a:t>
            </a:r>
          </a:p>
          <a:p>
            <a:pPr eaLnBrk="1" hangingPunct="1">
              <a:defRPr/>
            </a:pPr>
            <a:r>
              <a:rPr lang="en-US" dirty="0"/>
              <a:t>Notable change in behavior or appearance </a:t>
            </a:r>
          </a:p>
          <a:p>
            <a:pPr eaLnBrk="1" hangingPunct="1">
              <a:defRPr/>
            </a:pPr>
            <a:r>
              <a:rPr lang="en-US" dirty="0"/>
              <a:t>Writings, comments or social network postings endorsing violence; an unusual interest in violence </a:t>
            </a:r>
          </a:p>
          <a:p>
            <a:pPr marL="0" indent="0" eaLnBrk="1" hangingPunct="1">
              <a:buFont typeface="Wingdings 2" pitchFamily="18" charset="2"/>
              <a:buNone/>
              <a:defRPr/>
            </a:pPr>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304800"/>
            <a:ext cx="8229600" cy="762000"/>
          </a:xfrm>
        </p:spPr>
        <p:txBody>
          <a:bodyPr>
            <a:normAutofit fontScale="90000"/>
          </a:bodyPr>
          <a:lstStyle/>
          <a:p>
            <a:pPr eaLnBrk="1" hangingPunct="1">
              <a:defRPr/>
            </a:pPr>
            <a:r>
              <a:rPr b="1" dirty="0">
                <a:solidFill>
                  <a:srgbClr val="FFC000"/>
                </a:solidFill>
              </a:rPr>
              <a:t>Definition of an Active Shooter</a:t>
            </a:r>
          </a:p>
        </p:txBody>
      </p:sp>
      <p:sp>
        <p:nvSpPr>
          <p:cNvPr id="4" name="TextBox 3"/>
          <p:cNvSpPr txBox="1"/>
          <p:nvPr/>
        </p:nvSpPr>
        <p:spPr>
          <a:xfrm>
            <a:off x="685800" y="1219200"/>
            <a:ext cx="7848600" cy="4832092"/>
          </a:xfrm>
          <a:prstGeom prst="rect">
            <a:avLst/>
          </a:prstGeom>
          <a:noFill/>
        </p:spPr>
        <p:txBody>
          <a:bodyPr>
            <a:spAutoFit/>
          </a:bodyPr>
          <a:lstStyle/>
          <a:p>
            <a:pPr>
              <a:defRPr/>
            </a:pPr>
            <a:r>
              <a:rPr lang="en-US" sz="2800" dirty="0">
                <a:latin typeface="+mn-lt"/>
              </a:rPr>
              <a:t>An Active Shooter is a subject or subjects actively engaged in killing or attempting to kill people in a confined and populated area; Active Shooters primarily use firearms and there is no pattern or method to their selection of victims</a:t>
            </a:r>
          </a:p>
          <a:p>
            <a:pPr marL="457200" indent="-457200">
              <a:buFont typeface="Wingdings" panose="05000000000000000000" pitchFamily="2" charset="2"/>
              <a:buChar char="§"/>
              <a:defRPr/>
            </a:pPr>
            <a:r>
              <a:rPr lang="en-US" sz="2800" dirty="0">
                <a:latin typeface="+mn-lt"/>
              </a:rPr>
              <a:t>Shooting spree may be random or systematic </a:t>
            </a:r>
          </a:p>
          <a:p>
            <a:pPr marL="457200" indent="-457200">
              <a:buFont typeface="Wingdings" panose="05000000000000000000" pitchFamily="2" charset="2"/>
              <a:buChar char="§"/>
              <a:defRPr/>
            </a:pPr>
            <a:r>
              <a:rPr lang="en-US" sz="2800" dirty="0">
                <a:latin typeface="+mn-lt"/>
              </a:rPr>
              <a:t>Objective is mass murder rather than other criminal intent</a:t>
            </a:r>
          </a:p>
          <a:p>
            <a:pPr>
              <a:defRPr/>
            </a:pPr>
            <a:endParaRPr lang="en-US" sz="2800" dirty="0">
              <a:latin typeface="+mn-l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533400"/>
            <a:ext cx="9220200" cy="1219200"/>
          </a:xfrm>
        </p:spPr>
        <p:txBody>
          <a:bodyPr>
            <a:noAutofit/>
          </a:bodyPr>
          <a:lstStyle/>
          <a:p>
            <a:pPr eaLnBrk="1" hangingPunct="1">
              <a:defRPr/>
            </a:pPr>
            <a:r>
              <a:rPr sz="4400" dirty="0">
                <a:solidFill>
                  <a:srgbClr val="FFC000"/>
                </a:solidFill>
              </a:rPr>
              <a:t>Surviving an Active Shooter</a:t>
            </a:r>
          </a:p>
        </p:txBody>
      </p:sp>
      <p:pic>
        <p:nvPicPr>
          <p:cNvPr id="4" name="Picture 3"/>
          <p:cNvPicPr>
            <a:picLocks noChangeAspect="1"/>
          </p:cNvPicPr>
          <p:nvPr/>
        </p:nvPicPr>
        <p:blipFill>
          <a:blip r:embed="rId3"/>
          <a:stretch>
            <a:fillRect/>
          </a:stretch>
        </p:blipFill>
        <p:spPr>
          <a:xfrm>
            <a:off x="461010" y="2362200"/>
            <a:ext cx="8286750" cy="3438525"/>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3400" y="152400"/>
            <a:ext cx="7772400" cy="1066800"/>
          </a:xfrm>
        </p:spPr>
        <p:txBody>
          <a:bodyPr/>
          <a:lstStyle/>
          <a:p>
            <a:pPr eaLnBrk="1" hangingPunct="1">
              <a:defRPr/>
            </a:pPr>
            <a:r>
              <a:rPr sz="4800" b="1" dirty="0">
                <a:solidFill>
                  <a:srgbClr val="FFC000"/>
                </a:solidFill>
              </a:rPr>
              <a:t>RUN = Evacuate</a:t>
            </a:r>
          </a:p>
        </p:txBody>
      </p:sp>
      <p:sp>
        <p:nvSpPr>
          <p:cNvPr id="30721" name="Content Placeholder 1"/>
          <p:cNvSpPr>
            <a:spLocks noGrp="1"/>
          </p:cNvSpPr>
          <p:nvPr>
            <p:ph idx="1"/>
          </p:nvPr>
        </p:nvSpPr>
        <p:spPr>
          <a:xfrm>
            <a:off x="457200" y="1143000"/>
            <a:ext cx="8229600" cy="4953000"/>
          </a:xfrm>
        </p:spPr>
        <p:txBody>
          <a:bodyPr>
            <a:normAutofit fontScale="92500" lnSpcReduction="20000"/>
          </a:bodyPr>
          <a:lstStyle/>
          <a:p>
            <a:pPr eaLnBrk="1" hangingPunct="1"/>
            <a:r>
              <a:rPr lang="en-US" sz="3200"/>
              <a:t>Decide if you can escape safely </a:t>
            </a:r>
          </a:p>
          <a:p>
            <a:pPr eaLnBrk="1" hangingPunct="1"/>
            <a:r>
              <a:rPr lang="en-US" sz="3200"/>
              <a:t>If it is safe, </a:t>
            </a:r>
            <a:r>
              <a:rPr lang="en-US" sz="3200" u="sng"/>
              <a:t>run</a:t>
            </a:r>
            <a:r>
              <a:rPr lang="en-US" sz="3200"/>
              <a:t> as fast as you can away from the direction of the gunshots</a:t>
            </a:r>
          </a:p>
          <a:p>
            <a:pPr eaLnBrk="1" hangingPunct="1"/>
            <a:r>
              <a:rPr lang="en-US" sz="3200"/>
              <a:t>DO NOT stop running until you are far away from the area</a:t>
            </a:r>
          </a:p>
          <a:p>
            <a:pPr eaLnBrk="1" hangingPunct="1"/>
            <a:r>
              <a:rPr lang="en-US" sz="3200"/>
              <a:t>Leave your belongings behind</a:t>
            </a:r>
          </a:p>
          <a:p>
            <a:pPr eaLnBrk="1" hangingPunct="1"/>
            <a:r>
              <a:rPr lang="en-US" sz="3200"/>
              <a:t>Help others escape, if possible</a:t>
            </a:r>
          </a:p>
          <a:p>
            <a:pPr eaLnBrk="1" hangingPunct="1"/>
            <a:r>
              <a:rPr lang="en-US" sz="3200"/>
              <a:t>Prevent individuals from entering the area, but not at the risk of your own safety</a:t>
            </a:r>
          </a:p>
          <a:p>
            <a:pPr eaLnBrk="1" hangingPunct="1"/>
            <a:endParaRPr lang="en-US" sz="320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52450" y="228600"/>
            <a:ext cx="8229600" cy="1219200"/>
          </a:xfrm>
        </p:spPr>
        <p:txBody>
          <a:bodyPr>
            <a:normAutofit fontScale="90000"/>
          </a:bodyPr>
          <a:lstStyle/>
          <a:p>
            <a:pPr eaLnBrk="1" hangingPunct="1">
              <a:defRPr/>
            </a:pPr>
            <a:r>
              <a:rPr sz="4800" dirty="0">
                <a:solidFill>
                  <a:srgbClr val="FFC000"/>
                </a:solidFill>
              </a:rPr>
              <a:t>RUN (other considerations) </a:t>
            </a:r>
          </a:p>
        </p:txBody>
      </p:sp>
      <p:sp>
        <p:nvSpPr>
          <p:cNvPr id="31745" name="Content Placeholder 1"/>
          <p:cNvSpPr>
            <a:spLocks noGrp="1"/>
          </p:cNvSpPr>
          <p:nvPr>
            <p:ph idx="1"/>
          </p:nvPr>
        </p:nvSpPr>
        <p:spPr>
          <a:xfrm>
            <a:off x="457200" y="1524000"/>
            <a:ext cx="7543800" cy="4800600"/>
          </a:xfrm>
        </p:spPr>
        <p:txBody>
          <a:bodyPr>
            <a:normAutofit lnSpcReduction="10000"/>
          </a:bodyPr>
          <a:lstStyle/>
          <a:p>
            <a:pPr eaLnBrk="1" hangingPunct="1"/>
            <a:r>
              <a:rPr lang="en-US" sz="3200"/>
              <a:t>Get away from the threat and identify a safe place</a:t>
            </a:r>
          </a:p>
          <a:p>
            <a:pPr eaLnBrk="1" hangingPunct="1"/>
            <a:r>
              <a:rPr lang="en-US" sz="3200"/>
              <a:t>When fleeing from danger, keep buildings, cars or other objects between you and the threat</a:t>
            </a:r>
          </a:p>
          <a:p>
            <a:pPr eaLnBrk="1" hangingPunct="1"/>
            <a:r>
              <a:rPr lang="en-US" sz="3200"/>
              <a:t>Do not attempt to move wounded people</a:t>
            </a:r>
          </a:p>
          <a:p>
            <a:pPr eaLnBrk="1" hangingPunct="1"/>
            <a:r>
              <a:rPr lang="en-US" sz="3200"/>
              <a:t>Call 911 when safe</a:t>
            </a:r>
          </a:p>
        </p:txBody>
      </p:sp>
      <p:sp>
        <p:nvSpPr>
          <p:cNvPr id="31747" name="TextBox 3"/>
          <p:cNvSpPr txBox="1">
            <a:spLocks noChangeArrowheads="1"/>
          </p:cNvSpPr>
          <p:nvPr/>
        </p:nvSpPr>
        <p:spPr bwMode="auto">
          <a:xfrm>
            <a:off x="5105400" y="3429000"/>
            <a:ext cx="3657600" cy="3048000"/>
          </a:xfrm>
          <a:prstGeom prst="rect">
            <a:avLst/>
          </a:prstGeom>
          <a:noFill/>
          <a:ln w="9525">
            <a:noFill/>
            <a:miter lim="800000"/>
            <a:headEnd/>
            <a:tailEnd/>
          </a:ln>
        </p:spPr>
        <p:txBody>
          <a:bodyPr>
            <a:spAutoFit/>
          </a:bodyPr>
          <a:lstStyle/>
          <a:p>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04800"/>
            <a:ext cx="8229600" cy="838200"/>
          </a:xfrm>
        </p:spPr>
        <p:txBody>
          <a:bodyPr/>
          <a:lstStyle/>
          <a:p>
            <a:pPr eaLnBrk="1" hangingPunct="1">
              <a:defRPr/>
            </a:pPr>
            <a:r>
              <a:rPr sz="4800" b="1" dirty="0">
                <a:solidFill>
                  <a:srgbClr val="FFC000"/>
                </a:solidFill>
              </a:rPr>
              <a:t>HIDE = Lockdown </a:t>
            </a:r>
          </a:p>
        </p:txBody>
      </p:sp>
      <p:sp>
        <p:nvSpPr>
          <p:cNvPr id="2" name="Content Placeholder 1"/>
          <p:cNvSpPr>
            <a:spLocks noGrp="1"/>
          </p:cNvSpPr>
          <p:nvPr>
            <p:ph idx="1"/>
          </p:nvPr>
        </p:nvSpPr>
        <p:spPr>
          <a:xfrm>
            <a:off x="381000" y="1219200"/>
            <a:ext cx="8229600" cy="2819400"/>
          </a:xfrm>
        </p:spPr>
        <p:txBody>
          <a:bodyPr>
            <a:normAutofit fontScale="92500" lnSpcReduction="20000"/>
          </a:bodyPr>
          <a:lstStyle/>
          <a:p>
            <a:pPr eaLnBrk="1" hangingPunct="1">
              <a:defRPr/>
            </a:pPr>
            <a:r>
              <a:rPr lang="en-US" sz="2400" dirty="0"/>
              <a:t>If escape is not feasible; hide and create a stronghold</a:t>
            </a:r>
            <a:endParaRPr lang="en-US" dirty="0"/>
          </a:p>
          <a:p>
            <a:pPr eaLnBrk="1" hangingPunct="1">
              <a:defRPr/>
            </a:pPr>
            <a:r>
              <a:rPr lang="en-US" sz="2400" dirty="0"/>
              <a:t>Lock the door, turn off the lights and close the blinds</a:t>
            </a:r>
          </a:p>
          <a:p>
            <a:pPr eaLnBrk="1" hangingPunct="1">
              <a:defRPr/>
            </a:pPr>
            <a:r>
              <a:rPr lang="en-US" sz="2400" dirty="0"/>
              <a:t>Take cover behind large items</a:t>
            </a:r>
          </a:p>
          <a:p>
            <a:pPr eaLnBrk="1" hangingPunct="1">
              <a:defRPr/>
            </a:pPr>
            <a:r>
              <a:rPr lang="en-US" sz="2400" dirty="0"/>
              <a:t>Silence your cell phones and turn off vibrate mode</a:t>
            </a:r>
          </a:p>
          <a:p>
            <a:pPr eaLnBrk="1" hangingPunct="1">
              <a:defRPr/>
            </a:pPr>
            <a:r>
              <a:rPr lang="en-US" sz="2400" dirty="0"/>
              <a:t>Remain quiet</a:t>
            </a:r>
          </a:p>
          <a:p>
            <a:pPr eaLnBrk="1" hangingPunct="1">
              <a:defRPr/>
            </a:pPr>
            <a:r>
              <a:rPr lang="en-US" sz="2400" dirty="0"/>
              <a:t>Move away from doors and windows</a:t>
            </a:r>
          </a:p>
          <a:p>
            <a:pPr eaLnBrk="1" hangingPunct="1">
              <a:defRPr/>
            </a:pPr>
            <a:endParaRPr lang="en-US" sz="2400" dirty="0"/>
          </a:p>
          <a:p>
            <a:pPr marL="0" indent="0" eaLnBrk="1" hangingPunct="1">
              <a:buFont typeface="Wingdings 2" pitchFamily="18" charset="2"/>
              <a:buNone/>
              <a:defRPr/>
            </a:pPr>
            <a:endParaRPr lang="en-US" dirty="0"/>
          </a:p>
          <a:p>
            <a:pPr eaLnBrk="1" hangingPunct="1">
              <a:defRPr/>
            </a:pPr>
            <a:endParaRPr lang="en-US" i="1" u="sng" dirty="0"/>
          </a:p>
          <a:p>
            <a:pPr eaLnBrk="1" hangingPunct="1">
              <a:defRPr/>
            </a:pPr>
            <a:endParaRPr lang="en-US" dirty="0"/>
          </a:p>
        </p:txBody>
      </p:sp>
      <p:pic>
        <p:nvPicPr>
          <p:cNvPr id="32771" name="Picture 4" descr="Barricades 003"/>
          <p:cNvPicPr>
            <a:picLocks noChangeAspect="1" noChangeArrowheads="1"/>
          </p:cNvPicPr>
          <p:nvPr/>
        </p:nvPicPr>
        <p:blipFill>
          <a:blip r:embed="rId2"/>
          <a:srcRect/>
          <a:stretch>
            <a:fillRect/>
          </a:stretch>
        </p:blipFill>
        <p:spPr bwMode="auto">
          <a:xfrm>
            <a:off x="838200" y="3962400"/>
            <a:ext cx="7799388" cy="2743200"/>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81000"/>
            <a:ext cx="7772400" cy="838200"/>
          </a:xfrm>
        </p:spPr>
        <p:txBody>
          <a:bodyPr>
            <a:normAutofit fontScale="90000"/>
          </a:bodyPr>
          <a:lstStyle/>
          <a:p>
            <a:pPr marL="273050" indent="-273050" eaLnBrk="1" hangingPunct="1">
              <a:spcBef>
                <a:spcPts val="600"/>
              </a:spcBef>
              <a:defRPr/>
            </a:pPr>
            <a:br>
              <a:rPr sz="2600" spc="0" dirty="0">
                <a:ln>
                  <a:noFill/>
                </a:ln>
                <a:solidFill>
                  <a:prstClr val="white"/>
                </a:solidFill>
                <a:effectLst/>
                <a:ea typeface="+mn-ea"/>
                <a:cs typeface="+mn-cs"/>
              </a:rPr>
            </a:br>
            <a:r>
              <a:rPr sz="3600" spc="0" dirty="0">
                <a:ln>
                  <a:noFill/>
                </a:ln>
                <a:solidFill>
                  <a:srgbClr val="FFC000"/>
                </a:solidFill>
                <a:effectLst>
                  <a:outerShdw blurRad="38100" dist="38100" dir="2700000" algn="tl">
                    <a:srgbClr val="000000">
                      <a:alpha val="43137"/>
                    </a:srgbClr>
                  </a:outerShdw>
                </a:effectLst>
              </a:rPr>
              <a:t>Reinforce the locked doors with chairs, desks, and other items</a:t>
            </a:r>
            <a:endParaRPr sz="3600" b="1" u="sng" dirty="0">
              <a:solidFill>
                <a:srgbClr val="FFC000"/>
              </a:solidFill>
              <a:effectLst>
                <a:outerShdw blurRad="38100" dist="38100" dir="2700000" algn="tl">
                  <a:srgbClr val="000000">
                    <a:alpha val="43137"/>
                  </a:srgbClr>
                </a:outerShdw>
              </a:effectLst>
            </a:endParaRPr>
          </a:p>
        </p:txBody>
      </p:sp>
      <p:pic>
        <p:nvPicPr>
          <p:cNvPr id="33794" name="Picture 1"/>
          <p:cNvPicPr>
            <a:picLocks noGrp="1" noChangeAspect="1"/>
          </p:cNvPicPr>
          <p:nvPr>
            <p:ph idx="1"/>
          </p:nvPr>
        </p:nvPicPr>
        <p:blipFill>
          <a:blip r:embed="rId2"/>
          <a:srcRect/>
          <a:stretch>
            <a:fillRect/>
          </a:stretch>
        </p:blipFill>
        <p:spPr>
          <a:xfrm>
            <a:off x="381000" y="1219200"/>
            <a:ext cx="2438400" cy="2667000"/>
          </a:xfrm>
        </p:spPr>
      </p:pic>
      <p:pic>
        <p:nvPicPr>
          <p:cNvPr id="33795" name="Picture 2"/>
          <p:cNvPicPr>
            <a:picLocks noChangeAspect="1"/>
          </p:cNvPicPr>
          <p:nvPr/>
        </p:nvPicPr>
        <p:blipFill>
          <a:blip r:embed="rId3"/>
          <a:srcRect/>
          <a:stretch>
            <a:fillRect/>
          </a:stretch>
        </p:blipFill>
        <p:spPr bwMode="auto">
          <a:xfrm>
            <a:off x="228600" y="3970338"/>
            <a:ext cx="2819400" cy="2627312"/>
          </a:xfrm>
          <a:prstGeom prst="rect">
            <a:avLst/>
          </a:prstGeom>
          <a:noFill/>
          <a:ln w="9525">
            <a:noFill/>
            <a:miter lim="800000"/>
            <a:headEnd/>
            <a:tailEnd/>
          </a:ln>
        </p:spPr>
      </p:pic>
      <p:pic>
        <p:nvPicPr>
          <p:cNvPr id="9" name="Picture 5" descr="5"/>
          <p:cNvPicPr>
            <a:picLocks noChangeAspect="1" noChangeArrowheads="1"/>
          </p:cNvPicPr>
          <p:nvPr/>
        </p:nvPicPr>
        <p:blipFill>
          <a:blip r:embed="rId4"/>
          <a:srcRect/>
          <a:stretch>
            <a:fillRect/>
          </a:stretch>
        </p:blipFill>
        <p:spPr bwMode="auto">
          <a:xfrm>
            <a:off x="6132513" y="1995488"/>
            <a:ext cx="2643187" cy="3846512"/>
          </a:xfrm>
          <a:prstGeom prst="rect">
            <a:avLst/>
          </a:prstGeom>
          <a:noFill/>
          <a:ln w="9525">
            <a:noFill/>
            <a:miter lim="800000"/>
            <a:headEnd/>
            <a:tailEnd/>
          </a:ln>
        </p:spPr>
      </p:pic>
      <p:pic>
        <p:nvPicPr>
          <p:cNvPr id="10" name="Picture 5" descr="wire wrapped on door"/>
          <p:cNvPicPr>
            <a:picLocks noChangeAspect="1" noChangeArrowheads="1"/>
          </p:cNvPicPr>
          <p:nvPr/>
        </p:nvPicPr>
        <p:blipFill>
          <a:blip r:embed="rId5"/>
          <a:srcRect/>
          <a:stretch>
            <a:fillRect/>
          </a:stretch>
        </p:blipFill>
        <p:spPr bwMode="auto">
          <a:xfrm>
            <a:off x="3095625" y="2098675"/>
            <a:ext cx="2932113" cy="37433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linds(horizontal)">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1" y="304800"/>
            <a:ext cx="8229600" cy="1219200"/>
          </a:xfrm>
        </p:spPr>
        <p:txBody>
          <a:bodyPr>
            <a:normAutofit/>
          </a:bodyPr>
          <a:lstStyle/>
          <a:p>
            <a:pPr>
              <a:spcBef>
                <a:spcPct val="50000"/>
              </a:spcBef>
              <a:defRPr/>
            </a:pPr>
            <a:r>
              <a:rPr sz="3200" spc="0" dirty="0">
                <a:ln>
                  <a:noFill/>
                </a:ln>
                <a:solidFill>
                  <a:srgbClr val="FFC000"/>
                </a:solidFill>
                <a:effectLst/>
                <a:ea typeface="+mn-ea"/>
                <a:cs typeface="+mn-cs"/>
              </a:rPr>
              <a:t>Erect barricades on </a:t>
            </a:r>
            <a:r>
              <a:rPr sz="3200" b="1" u="sng" spc="0" dirty="0">
                <a:ln>
                  <a:noFill/>
                </a:ln>
                <a:solidFill>
                  <a:srgbClr val="FFC000"/>
                </a:solidFill>
                <a:effectLst/>
                <a:ea typeface="+mn-ea"/>
                <a:cs typeface="+mn-cs"/>
              </a:rPr>
              <a:t>ALL</a:t>
            </a:r>
            <a:r>
              <a:rPr sz="3200" spc="0" dirty="0">
                <a:ln>
                  <a:noFill/>
                </a:ln>
                <a:solidFill>
                  <a:srgbClr val="FFC000"/>
                </a:solidFill>
                <a:effectLst/>
                <a:ea typeface="+mn-ea"/>
                <a:cs typeface="+mn-cs"/>
              </a:rPr>
              <a:t> doors</a:t>
            </a:r>
            <a:br>
              <a:rPr sz="3200" spc="0" dirty="0">
                <a:ln>
                  <a:noFill/>
                </a:ln>
                <a:solidFill>
                  <a:srgbClr val="FFFF00"/>
                </a:solidFill>
                <a:effectLst/>
                <a:ea typeface="+mn-ea"/>
                <a:cs typeface="+mn-cs"/>
              </a:rPr>
            </a:br>
            <a:endParaRPr dirty="0">
              <a:solidFill>
                <a:srgbClr val="FFFF00"/>
              </a:solidFill>
            </a:endParaRPr>
          </a:p>
        </p:txBody>
      </p:sp>
      <p:pic>
        <p:nvPicPr>
          <p:cNvPr id="4" name="Picture 8" descr="Piedmont Hill HS barricades 001"/>
          <p:cNvPicPr>
            <a:picLocks noGrp="1" noChangeAspect="1" noChangeArrowheads="1"/>
          </p:cNvPicPr>
          <p:nvPr>
            <p:ph idx="1"/>
          </p:nvPr>
        </p:nvPicPr>
        <p:blipFill>
          <a:blip r:embed="rId3"/>
          <a:srcRect/>
          <a:stretch>
            <a:fillRect/>
          </a:stretch>
        </p:blipFill>
        <p:spPr>
          <a:xfrm>
            <a:off x="1054100" y="1125378"/>
            <a:ext cx="6807200" cy="5105400"/>
          </a:xfrm>
        </p:spPr>
      </p:pic>
      <p:sp>
        <p:nvSpPr>
          <p:cNvPr id="34819" name="Rectangle 5"/>
          <p:cNvSpPr>
            <a:spLocks noChangeArrowheads="1"/>
          </p:cNvSpPr>
          <p:nvPr/>
        </p:nvSpPr>
        <p:spPr bwMode="auto">
          <a:xfrm>
            <a:off x="685800" y="2644775"/>
            <a:ext cx="1981200" cy="1568450"/>
          </a:xfrm>
          <a:prstGeom prst="rect">
            <a:avLst/>
          </a:prstGeom>
          <a:noFill/>
          <a:ln w="9525">
            <a:noFill/>
            <a:miter lim="800000"/>
            <a:headEnd/>
            <a:tailEnd/>
          </a:ln>
        </p:spPr>
        <p:txBody>
          <a:bodyPr>
            <a:spAutoFit/>
          </a:bodyPr>
          <a:lstStyle/>
          <a:p>
            <a:pPr algn="ctr" eaLnBrk="0" hangingPunct="0">
              <a:spcBef>
                <a:spcPct val="50000"/>
              </a:spcBef>
            </a:pPr>
            <a:r>
              <a:rPr lang="en-US" sz="3200" dirty="0">
                <a:solidFill>
                  <a:srgbClr val="FFFF00"/>
                </a:solidFill>
                <a:latin typeface="Verdana" pitchFamily="34" charset="0"/>
              </a:rPr>
              <a:t>Fill in the voids</a:t>
            </a:r>
          </a:p>
        </p:txBody>
      </p:sp>
      <p:sp>
        <p:nvSpPr>
          <p:cNvPr id="7" name="Line 11"/>
          <p:cNvSpPr>
            <a:spLocks noChangeShapeType="1"/>
          </p:cNvSpPr>
          <p:nvPr/>
        </p:nvSpPr>
        <p:spPr bwMode="auto">
          <a:xfrm>
            <a:off x="2133600" y="3429000"/>
            <a:ext cx="2895600" cy="1143000"/>
          </a:xfrm>
          <a:prstGeom prst="line">
            <a:avLst/>
          </a:prstGeom>
          <a:noFill/>
          <a:ln w="57150">
            <a:solidFill>
              <a:srgbClr val="FFFF00"/>
            </a:solidFill>
            <a:round/>
            <a:headEnd/>
            <a:tailEnd type="triangle" w="med" len="med"/>
          </a:ln>
          <a:effectLst/>
        </p:spPr>
        <p:txBody>
          <a:bodyPr/>
          <a:lstStyle/>
          <a:p>
            <a:pPr fontAlgn="auto">
              <a:spcBef>
                <a:spcPts val="0"/>
              </a:spcBef>
              <a:spcAft>
                <a:spcPts val="0"/>
              </a:spcAft>
              <a:defRPr/>
            </a:pPr>
            <a:endParaRPr lang="en-US" kern="0">
              <a:solidFill>
                <a:sysClr val="windowText" lastClr="000000"/>
              </a:solidFill>
            </a:endParaRPr>
          </a:p>
        </p:txBody>
      </p:sp>
      <p:sp>
        <p:nvSpPr>
          <p:cNvPr id="8" name="Line 12"/>
          <p:cNvSpPr>
            <a:spLocks noChangeShapeType="1"/>
          </p:cNvSpPr>
          <p:nvPr/>
        </p:nvSpPr>
        <p:spPr bwMode="auto">
          <a:xfrm>
            <a:off x="2133600" y="3419475"/>
            <a:ext cx="1828800" cy="0"/>
          </a:xfrm>
          <a:prstGeom prst="line">
            <a:avLst/>
          </a:prstGeom>
          <a:noFill/>
          <a:ln w="57150">
            <a:solidFill>
              <a:srgbClr val="FFFF00"/>
            </a:solidFill>
            <a:round/>
            <a:headEnd/>
            <a:tailEnd type="triangle" w="med" len="med"/>
          </a:ln>
          <a:effectLst/>
        </p:spPr>
        <p:txBody>
          <a:bodyPr/>
          <a:lstStyle/>
          <a:p>
            <a:pPr fontAlgn="auto">
              <a:spcBef>
                <a:spcPts val="0"/>
              </a:spcBef>
              <a:spcAft>
                <a:spcPts val="0"/>
              </a:spcAft>
              <a:defRPr/>
            </a:pPr>
            <a:endParaRPr lang="en-US" kern="0">
              <a:solidFill>
                <a:sysClr val="windowText" lastClr="000000"/>
              </a:solidFill>
            </a:endParaRPr>
          </a:p>
        </p:txBody>
      </p:sp>
      <p:sp>
        <p:nvSpPr>
          <p:cNvPr id="2" name="TextBox 1"/>
          <p:cNvSpPr txBox="1"/>
          <p:nvPr/>
        </p:nvSpPr>
        <p:spPr>
          <a:xfrm>
            <a:off x="914400" y="6246018"/>
            <a:ext cx="7086600" cy="461963"/>
          </a:xfrm>
          <a:prstGeom prst="rect">
            <a:avLst/>
          </a:prstGeom>
          <a:noFill/>
        </p:spPr>
        <p:txBody>
          <a:bodyPr>
            <a:spAutoFit/>
          </a:bodyPr>
          <a:lstStyle/>
          <a:p>
            <a:pPr algn="ctr">
              <a:defRPr/>
            </a:pPr>
            <a:r>
              <a:rPr lang="en-US" sz="2400" dirty="0">
                <a:solidFill>
                  <a:srgbClr val="FFFF00"/>
                </a:solidFill>
                <a:latin typeface="+mn-lt"/>
              </a:rPr>
              <a:t>Suspect will take the Path of Least Resistance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1000"/>
                                        <p:tgtEl>
                                          <p:spTgt spid="7"/>
                                        </p:tgtEl>
                                      </p:cBhvr>
                                    </p:animEffect>
                                  </p:childTnLst>
                                </p:cTn>
                              </p:par>
                              <p:par>
                                <p:cTn id="11" presetID="9"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dissolve">
                                      <p:cBhvr>
                                        <p:cTn id="1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2400"/>
            <a:ext cx="8229600" cy="838200"/>
          </a:xfrm>
        </p:spPr>
        <p:txBody>
          <a:bodyPr/>
          <a:lstStyle/>
          <a:p>
            <a:pPr eaLnBrk="1" hangingPunct="1">
              <a:defRPr/>
            </a:pPr>
            <a:r>
              <a:rPr dirty="0">
                <a:solidFill>
                  <a:srgbClr val="FFC000"/>
                </a:solidFill>
              </a:rPr>
              <a:t>Good example of a barricade</a:t>
            </a:r>
          </a:p>
        </p:txBody>
      </p:sp>
      <p:pic>
        <p:nvPicPr>
          <p:cNvPr id="4" name="Content Placeholder 3" descr="Barricades 002"/>
          <p:cNvPicPr>
            <a:picLocks noGrp="1" noChangeAspect="1" noChangeArrowheads="1"/>
          </p:cNvPicPr>
          <p:nvPr>
            <p:ph idx="1"/>
          </p:nvPr>
        </p:nvPicPr>
        <p:blipFill>
          <a:blip r:embed="rId2"/>
          <a:srcRect/>
          <a:stretch>
            <a:fillRect/>
          </a:stretch>
        </p:blipFill>
        <p:spPr>
          <a:xfrm>
            <a:off x="685800" y="1143000"/>
            <a:ext cx="7391400" cy="5181600"/>
          </a:xfrm>
        </p:spPr>
      </p:pic>
      <p:sp>
        <p:nvSpPr>
          <p:cNvPr id="35843" name="Rectangle 4"/>
          <p:cNvSpPr>
            <a:spLocks noChangeArrowheads="1"/>
          </p:cNvSpPr>
          <p:nvPr/>
        </p:nvSpPr>
        <p:spPr bwMode="auto">
          <a:xfrm>
            <a:off x="2787650" y="3200400"/>
            <a:ext cx="4984750" cy="3970338"/>
          </a:xfrm>
          <a:prstGeom prst="rect">
            <a:avLst/>
          </a:prstGeom>
          <a:noFill/>
          <a:ln w="9525">
            <a:noFill/>
            <a:miter lim="800000"/>
            <a:headEnd/>
            <a:tailEnd/>
          </a:ln>
        </p:spPr>
        <p:txBody>
          <a:bodyPr>
            <a:spAutoFit/>
          </a:bodyPr>
          <a:lstStyle/>
          <a:p>
            <a:endParaRPr lang="en-US"/>
          </a:p>
          <a:p>
            <a:endParaRPr lang="en-US"/>
          </a:p>
          <a:p>
            <a:endParaRPr lang="en-US"/>
          </a:p>
          <a:p>
            <a:endParaRPr lang="en-US"/>
          </a:p>
          <a:p>
            <a:r>
              <a:rPr lang="en-US"/>
              <a:t>	</a:t>
            </a:r>
          </a:p>
          <a:p>
            <a:endParaRPr lang="en-US"/>
          </a:p>
          <a:p>
            <a:endParaRPr lang="en-US"/>
          </a:p>
          <a:p>
            <a:pPr algn="ctr"/>
            <a:r>
              <a:rPr lang="en-US" sz="3600">
                <a:solidFill>
                  <a:srgbClr val="FFFF00"/>
                </a:solidFill>
                <a:latin typeface="Verdana" pitchFamily="34" charset="0"/>
              </a:rPr>
              <a:t>Reinforce the primary barricade</a:t>
            </a:r>
          </a:p>
          <a:p>
            <a:endParaRPr lang="en-US" u="sng"/>
          </a:p>
          <a:p>
            <a:endParaRPr lang="en-US"/>
          </a:p>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4" descr="doorbarricaded"/>
          <p:cNvPicPr>
            <a:picLocks noChangeAspect="1" noChangeArrowheads="1"/>
          </p:cNvPicPr>
          <p:nvPr/>
        </p:nvPicPr>
        <p:blipFill>
          <a:blip r:embed="rId2"/>
          <a:srcRect/>
          <a:stretch>
            <a:fillRect/>
          </a:stretch>
        </p:blipFill>
        <p:spPr bwMode="auto">
          <a:xfrm>
            <a:off x="762000" y="990600"/>
            <a:ext cx="7689850" cy="4795838"/>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609600"/>
            <a:ext cx="8229600" cy="990600"/>
          </a:xfrm>
        </p:spPr>
        <p:txBody>
          <a:bodyPr>
            <a:normAutofit fontScale="90000"/>
          </a:bodyPr>
          <a:lstStyle/>
          <a:p>
            <a:pPr eaLnBrk="1" hangingPunct="1">
              <a:defRPr/>
            </a:pPr>
            <a:r>
              <a:rPr sz="4800" dirty="0">
                <a:solidFill>
                  <a:srgbClr val="FFC000"/>
                </a:solidFill>
              </a:rPr>
              <a:t>HIDE (other considerations)</a:t>
            </a:r>
          </a:p>
        </p:txBody>
      </p:sp>
      <p:sp>
        <p:nvSpPr>
          <p:cNvPr id="37889" name="Content Placeholder 1"/>
          <p:cNvSpPr>
            <a:spLocks noGrp="1"/>
          </p:cNvSpPr>
          <p:nvPr>
            <p:ph idx="1"/>
          </p:nvPr>
        </p:nvSpPr>
        <p:spPr>
          <a:xfrm>
            <a:off x="533400" y="1828800"/>
            <a:ext cx="8229600" cy="4572000"/>
          </a:xfrm>
        </p:spPr>
        <p:txBody>
          <a:bodyPr/>
          <a:lstStyle/>
          <a:p>
            <a:pPr eaLnBrk="1" hangingPunct="1">
              <a:buFont typeface="Wingdings" panose="05000000000000000000" pitchFamily="2" charset="2"/>
              <a:buChar char="Ø"/>
            </a:pPr>
            <a:r>
              <a:rPr lang="en-US" sz="2800" dirty="0">
                <a:effectLst/>
              </a:rPr>
              <a:t>Call 911 when it is safe to do so</a:t>
            </a:r>
          </a:p>
          <a:p>
            <a:pPr lvl="1">
              <a:buFont typeface="Wingdings" panose="05000000000000000000" pitchFamily="2" charset="2"/>
              <a:buChar char="Ø"/>
            </a:pPr>
            <a:r>
              <a:rPr lang="en-US" sz="2000" dirty="0">
                <a:solidFill>
                  <a:schemeClr val="bg2">
                    <a:lumMod val="40000"/>
                    <a:lumOff val="60000"/>
                  </a:schemeClr>
                </a:solidFill>
                <a:effectLst/>
              </a:rPr>
              <a:t>Be prepared to provide what, who, where, when</a:t>
            </a:r>
          </a:p>
          <a:p>
            <a:pPr eaLnBrk="1" hangingPunct="1">
              <a:lnSpc>
                <a:spcPct val="80000"/>
              </a:lnSpc>
              <a:buFont typeface="Wingdings" panose="05000000000000000000" pitchFamily="2" charset="2"/>
              <a:buChar char="Ø"/>
            </a:pPr>
            <a:r>
              <a:rPr lang="en-US" sz="2800" dirty="0">
                <a:effectLst/>
              </a:rPr>
              <a:t>Once you have secured the door do not open it for anyone. Police will enter the room when the situation is over.</a:t>
            </a:r>
            <a:r>
              <a:rPr lang="en-US" sz="2800" dirty="0">
                <a:solidFill>
                  <a:srgbClr val="3366FF"/>
                </a:solidFill>
                <a:effectLst/>
              </a:rPr>
              <a:t> </a:t>
            </a:r>
          </a:p>
          <a:p>
            <a:pPr eaLnBrk="1" hangingPunct="1">
              <a:lnSpc>
                <a:spcPct val="80000"/>
              </a:lnSpc>
              <a:buFont typeface="Wingdings" panose="05000000000000000000" pitchFamily="2" charset="2"/>
              <a:buChar char="Ø"/>
            </a:pPr>
            <a:endParaRPr lang="en-US" sz="1400" dirty="0">
              <a:solidFill>
                <a:srgbClr val="3366FF"/>
              </a:solidFill>
              <a:effectLst/>
            </a:endParaRPr>
          </a:p>
          <a:p>
            <a:pPr eaLnBrk="1" hangingPunct="1">
              <a:lnSpc>
                <a:spcPct val="80000"/>
              </a:lnSpc>
              <a:buFont typeface="Wingdings" panose="05000000000000000000" pitchFamily="2" charset="2"/>
              <a:buChar char="Ø"/>
            </a:pPr>
            <a:r>
              <a:rPr lang="en-US" sz="2800" dirty="0">
                <a:effectLst/>
              </a:rPr>
              <a:t>Prepare yourself mentally and physically for the possibility of engaging the shooter</a:t>
            </a:r>
          </a:p>
          <a:p>
            <a:pPr lvl="1">
              <a:lnSpc>
                <a:spcPct val="80000"/>
              </a:lnSpc>
              <a:buFont typeface="Wingdings" panose="05000000000000000000" pitchFamily="2" charset="2"/>
              <a:buChar char="Ø"/>
            </a:pPr>
            <a:r>
              <a:rPr lang="en-US" sz="2000" dirty="0">
                <a:solidFill>
                  <a:schemeClr val="bg2">
                    <a:lumMod val="40000"/>
                    <a:lumOff val="60000"/>
                  </a:schemeClr>
                </a:solidFill>
                <a:effectLst/>
              </a:rPr>
              <a:t>Put yourself in a position to surprise the suspect(s) if they enter the room. </a:t>
            </a:r>
          </a:p>
          <a:p>
            <a:pPr eaLnBrk="1" hangingPunct="1">
              <a:lnSpc>
                <a:spcPct val="80000"/>
              </a:lnSpc>
              <a:buFont typeface="Wingdings" panose="05000000000000000000" pitchFamily="2" charset="2"/>
              <a:buChar char="Ø"/>
            </a:pPr>
            <a:endParaRPr lang="en-US" sz="2800" dirty="0">
              <a:effectLst/>
            </a:endParaRPr>
          </a:p>
          <a:p>
            <a:pPr eaLnBrk="1" hangingPunct="1"/>
            <a:endParaRPr lang="en-US" sz="280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eaLnBrk="1" hangingPunct="1">
              <a:defRPr/>
            </a:pPr>
            <a:r>
              <a:rPr sz="4800" b="1" dirty="0">
                <a:solidFill>
                  <a:srgbClr val="FFC000"/>
                </a:solidFill>
              </a:rPr>
              <a:t>FIGHT= Fight for your Life</a:t>
            </a:r>
          </a:p>
        </p:txBody>
      </p:sp>
      <p:sp>
        <p:nvSpPr>
          <p:cNvPr id="38913" name="Content Placeholder 8"/>
          <p:cNvSpPr>
            <a:spLocks noGrp="1"/>
          </p:cNvSpPr>
          <p:nvPr>
            <p:ph idx="1"/>
          </p:nvPr>
        </p:nvSpPr>
        <p:spPr>
          <a:xfrm>
            <a:off x="529407" y="1935922"/>
            <a:ext cx="8077200" cy="4267200"/>
          </a:xfrm>
        </p:spPr>
        <p:txBody>
          <a:bodyPr>
            <a:normAutofit fontScale="92500" lnSpcReduction="20000"/>
          </a:bodyPr>
          <a:lstStyle/>
          <a:p>
            <a:pPr eaLnBrk="1" hangingPunct="1">
              <a:buFont typeface="Wingdings" panose="05000000000000000000" pitchFamily="2" charset="2"/>
              <a:buChar char="Ø"/>
            </a:pPr>
            <a:r>
              <a:rPr lang="en-US" sz="3000" dirty="0"/>
              <a:t>This is a last resort </a:t>
            </a:r>
          </a:p>
          <a:p>
            <a:pPr eaLnBrk="1" hangingPunct="1">
              <a:buFont typeface="Wingdings" panose="05000000000000000000" pitchFamily="2" charset="2"/>
              <a:buChar char="Ø"/>
            </a:pPr>
            <a:r>
              <a:rPr lang="en-US" sz="3000" u="sng" dirty="0"/>
              <a:t>Commit to your actions!</a:t>
            </a:r>
            <a:endParaRPr lang="en-US" sz="3000" dirty="0"/>
          </a:p>
          <a:p>
            <a:pPr eaLnBrk="1" hangingPunct="1">
              <a:lnSpc>
                <a:spcPct val="90000"/>
              </a:lnSpc>
              <a:buFont typeface="Wingdings" panose="05000000000000000000" pitchFamily="2" charset="2"/>
              <a:buChar char="Ø"/>
            </a:pPr>
            <a:r>
              <a:rPr lang="en-US" sz="3000" dirty="0"/>
              <a:t>Act as aggressively as possible</a:t>
            </a:r>
          </a:p>
          <a:p>
            <a:pPr eaLnBrk="1" hangingPunct="1">
              <a:lnSpc>
                <a:spcPct val="90000"/>
              </a:lnSpc>
              <a:buFont typeface="Wingdings" panose="05000000000000000000" pitchFamily="2" charset="2"/>
              <a:buChar char="Ø"/>
            </a:pPr>
            <a:r>
              <a:rPr lang="en-US" sz="3000" dirty="0"/>
              <a:t>Improvise weapons (Fire extinguisher/Office Equipment</a:t>
            </a:r>
          </a:p>
          <a:p>
            <a:pPr eaLnBrk="1" hangingPunct="1">
              <a:lnSpc>
                <a:spcPct val="90000"/>
              </a:lnSpc>
              <a:buFont typeface="Wingdings" panose="05000000000000000000" pitchFamily="2" charset="2"/>
              <a:buChar char="Ø"/>
            </a:pPr>
            <a:r>
              <a:rPr lang="en-US" sz="3000" dirty="0"/>
              <a:t>Attack in a group </a:t>
            </a:r>
          </a:p>
          <a:p>
            <a:pPr eaLnBrk="1" hangingPunct="1">
              <a:lnSpc>
                <a:spcPct val="90000"/>
              </a:lnSpc>
              <a:buFont typeface="Wingdings" panose="05000000000000000000" pitchFamily="2" charset="2"/>
              <a:buChar char="Ø"/>
            </a:pPr>
            <a:r>
              <a:rPr lang="en-US" sz="3000" dirty="0"/>
              <a:t>Yell and make loud noises to disorient the shooter</a:t>
            </a:r>
          </a:p>
          <a:p>
            <a:pPr eaLnBrk="1" hangingPunct="1">
              <a:lnSpc>
                <a:spcPct val="90000"/>
              </a:lnSpc>
              <a:buFont typeface="Wingdings" panose="05000000000000000000" pitchFamily="2" charset="2"/>
              <a:buChar char="Ø"/>
            </a:pPr>
            <a:r>
              <a:rPr lang="en-US" sz="3000" dirty="0"/>
              <a:t>If possible, grab the shooter’s limbs and head, take them to the ground and hold them there. </a:t>
            </a:r>
          </a:p>
          <a:p>
            <a:pPr eaLnBrk="1" hangingPunct="1">
              <a:buFont typeface="Wingdings 2" pitchFamily="18" charset="2"/>
              <a:buNone/>
            </a:pP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457200"/>
            <a:ext cx="8229600" cy="990600"/>
          </a:xfrm>
        </p:spPr>
        <p:txBody>
          <a:bodyPr/>
          <a:lstStyle/>
          <a:p>
            <a:pPr eaLnBrk="1" hangingPunct="1">
              <a:defRPr/>
            </a:pPr>
            <a:r>
              <a:rPr b="1" dirty="0">
                <a:solidFill>
                  <a:srgbClr val="FFC000"/>
                </a:solidFill>
              </a:rPr>
              <a:t>Active Shooter Events</a:t>
            </a:r>
          </a:p>
        </p:txBody>
      </p:sp>
      <p:sp>
        <p:nvSpPr>
          <p:cNvPr id="6" name="TextBox 5"/>
          <p:cNvSpPr txBox="1"/>
          <p:nvPr/>
        </p:nvSpPr>
        <p:spPr>
          <a:xfrm>
            <a:off x="4447032" y="1743029"/>
            <a:ext cx="4267200" cy="4401205"/>
          </a:xfrm>
          <a:prstGeom prst="rect">
            <a:avLst/>
          </a:prstGeom>
          <a:noFill/>
        </p:spPr>
        <p:txBody>
          <a:bodyPr>
            <a:spAutoFit/>
          </a:bodyPr>
          <a:lstStyle/>
          <a:p>
            <a:pPr marL="457200" indent="-457200">
              <a:buFont typeface="Wingdings" panose="05000000000000000000" pitchFamily="2" charset="2"/>
              <a:buChar char="§"/>
              <a:defRPr/>
            </a:pPr>
            <a:r>
              <a:rPr lang="en-US" sz="3200" dirty="0">
                <a:latin typeface="+mn-lt"/>
              </a:rPr>
              <a:t>Unpredictable</a:t>
            </a:r>
          </a:p>
          <a:p>
            <a:pPr marL="457200" indent="-457200">
              <a:buFont typeface="Wingdings" panose="05000000000000000000" pitchFamily="2" charset="2"/>
              <a:buChar char="§"/>
              <a:defRPr/>
            </a:pPr>
            <a:endParaRPr lang="en-US" sz="2800" dirty="0">
              <a:latin typeface="+mn-lt"/>
            </a:endParaRPr>
          </a:p>
          <a:p>
            <a:pPr marL="457200" indent="-457200">
              <a:buFont typeface="Wingdings" panose="05000000000000000000" pitchFamily="2" charset="2"/>
              <a:buChar char="§"/>
              <a:defRPr/>
            </a:pPr>
            <a:r>
              <a:rPr lang="en-US" sz="3200" dirty="0">
                <a:latin typeface="+mn-lt"/>
              </a:rPr>
              <a:t>Evolve quickly</a:t>
            </a:r>
          </a:p>
          <a:p>
            <a:pPr marL="457200" indent="-457200">
              <a:buFont typeface="Wingdings" panose="05000000000000000000" pitchFamily="2" charset="2"/>
              <a:buChar char="§"/>
              <a:defRPr/>
            </a:pPr>
            <a:endParaRPr lang="en-US" sz="2800" dirty="0">
              <a:latin typeface="+mn-lt"/>
            </a:endParaRPr>
          </a:p>
          <a:p>
            <a:pPr marL="457200" indent="-457200">
              <a:buFont typeface="Wingdings" panose="05000000000000000000" pitchFamily="2" charset="2"/>
              <a:buChar char="§"/>
              <a:defRPr/>
            </a:pPr>
            <a:r>
              <a:rPr lang="en-US" sz="3200" dirty="0">
                <a:latin typeface="+mn-lt"/>
              </a:rPr>
              <a:t>Continue until stopped by law enforcement, suicide or other intervention</a:t>
            </a:r>
          </a:p>
        </p:txBody>
      </p:sp>
      <p:pic>
        <p:nvPicPr>
          <p:cNvPr id="19461" name="Picture 6" descr="2ndarybarrierclass"/>
          <p:cNvPicPr>
            <a:picLocks noChangeAspect="1" noChangeArrowheads="1"/>
          </p:cNvPicPr>
          <p:nvPr/>
        </p:nvPicPr>
        <p:blipFill>
          <a:blip r:embed="rId2"/>
          <a:srcRect/>
          <a:stretch>
            <a:fillRect/>
          </a:stretch>
        </p:blipFill>
        <p:spPr bwMode="auto">
          <a:xfrm>
            <a:off x="245110" y="1837464"/>
            <a:ext cx="4083050" cy="2992438"/>
          </a:xfrm>
          <a:prstGeom prst="rect">
            <a:avLst/>
          </a:prstGeom>
          <a:noFill/>
          <a:ln w="9525">
            <a:noFill/>
            <a:miter lim="800000"/>
            <a:headEnd/>
            <a:tailEnd/>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sldNum" sz="quarter" idx="12"/>
          </p:nvPr>
        </p:nvSpPr>
        <p:spPr>
          <a:ln/>
        </p:spPr>
        <p:txBody>
          <a:bodyPr/>
          <a:lstStyle/>
          <a:p>
            <a:fld id="{54D6D909-DA3D-40E9-A83C-9F49A9E0ADE1}" type="slidenum">
              <a:rPr lang="en-US" altLang="en-US"/>
              <a:pPr/>
              <a:t>30</a:t>
            </a:fld>
            <a:endParaRPr lang="en-US" altLang="en-US"/>
          </a:p>
        </p:txBody>
      </p:sp>
      <p:sp>
        <p:nvSpPr>
          <p:cNvPr id="79874" name="Title 1"/>
          <p:cNvSpPr>
            <a:spLocks noGrp="1"/>
          </p:cNvSpPr>
          <p:nvPr>
            <p:ph type="title"/>
          </p:nvPr>
        </p:nvSpPr>
        <p:spPr>
          <a:xfrm>
            <a:off x="-76200" y="152400"/>
            <a:ext cx="9372600" cy="1206500"/>
          </a:xfrm>
        </p:spPr>
        <p:txBody>
          <a:bodyPr/>
          <a:lstStyle/>
          <a:p>
            <a:r>
              <a:rPr lang="en-US" altLang="en-US" sz="4000" dirty="0">
                <a:solidFill>
                  <a:srgbClr val="FFC000"/>
                </a:solidFill>
              </a:rPr>
              <a:t>Things to Consider </a:t>
            </a:r>
            <a:br>
              <a:rPr lang="en-US" altLang="en-US" sz="4000" dirty="0">
                <a:solidFill>
                  <a:srgbClr val="FFC000"/>
                </a:solidFill>
              </a:rPr>
            </a:br>
            <a:r>
              <a:rPr lang="en-US" altLang="en-US" sz="4000" dirty="0">
                <a:solidFill>
                  <a:srgbClr val="FFC000"/>
                </a:solidFill>
              </a:rPr>
              <a:t>Before Fighting Back</a:t>
            </a:r>
          </a:p>
        </p:txBody>
      </p:sp>
      <p:sp>
        <p:nvSpPr>
          <p:cNvPr id="79875" name="Text Placeholder 2"/>
          <p:cNvSpPr>
            <a:spLocks noGrp="1"/>
          </p:cNvSpPr>
          <p:nvPr>
            <p:ph type="body" sz="half" idx="1"/>
          </p:nvPr>
        </p:nvSpPr>
        <p:spPr>
          <a:xfrm>
            <a:off x="533400" y="1446213"/>
            <a:ext cx="8134350" cy="5410200"/>
          </a:xfrm>
        </p:spPr>
        <p:txBody>
          <a:bodyPr>
            <a:normAutofit/>
          </a:bodyPr>
          <a:lstStyle/>
          <a:p>
            <a:pPr lvl="1">
              <a:buFont typeface="Wingdings" panose="05000000000000000000" pitchFamily="2" charset="2"/>
              <a:buChar char="Ø"/>
            </a:pPr>
            <a:r>
              <a:rPr lang="en-US" altLang="en-US" sz="2000" dirty="0"/>
              <a:t> Chance of survival may be greater if you incapacitate the shooter but consider:</a:t>
            </a:r>
          </a:p>
          <a:p>
            <a:pPr lvl="1">
              <a:buFont typeface="Wingdings" panose="05000000000000000000" pitchFamily="2" charset="2"/>
              <a:buChar char="Ø"/>
            </a:pPr>
            <a:r>
              <a:rPr lang="en-US" altLang="en-US" sz="2000" dirty="0"/>
              <a:t> How many shooters are there?</a:t>
            </a:r>
          </a:p>
          <a:p>
            <a:pPr lvl="1">
              <a:buFont typeface="Wingdings" panose="05000000000000000000" pitchFamily="2" charset="2"/>
              <a:buChar char="Ø"/>
            </a:pPr>
            <a:r>
              <a:rPr lang="en-US" altLang="en-US" sz="2000" dirty="0"/>
              <a:t> How many of you are there?</a:t>
            </a:r>
          </a:p>
          <a:p>
            <a:pPr lvl="1">
              <a:buFont typeface="Wingdings" panose="05000000000000000000" pitchFamily="2" charset="2"/>
              <a:buChar char="Ø"/>
            </a:pPr>
            <a:r>
              <a:rPr lang="en-US" altLang="en-US" sz="2000" dirty="0"/>
              <a:t> How many of you will commit to an attack?</a:t>
            </a:r>
          </a:p>
          <a:p>
            <a:pPr lvl="1">
              <a:buFont typeface="Wingdings" panose="05000000000000000000" pitchFamily="2" charset="2"/>
              <a:buChar char="Ø"/>
            </a:pPr>
            <a:r>
              <a:rPr lang="en-US" altLang="en-US" sz="2000" dirty="0"/>
              <a:t> What objects do you have available to disable the person?</a:t>
            </a:r>
          </a:p>
          <a:p>
            <a:pPr lvl="1">
              <a:buFont typeface="Wingdings" panose="05000000000000000000" pitchFamily="2" charset="2"/>
              <a:buChar char="Ø"/>
            </a:pPr>
            <a:r>
              <a:rPr lang="en-US" altLang="en-US" sz="2000" dirty="0"/>
              <a:t> Do any of you have military training or experience handling firearms?</a:t>
            </a:r>
          </a:p>
          <a:p>
            <a:pPr lvl="1">
              <a:buFont typeface="Wingdings" panose="05000000000000000000" pitchFamily="2" charset="2"/>
              <a:buChar char="Ø"/>
            </a:pPr>
            <a:r>
              <a:rPr lang="en-US" altLang="en-US" sz="2000" dirty="0"/>
              <a:t> Does the group have a plan?</a:t>
            </a:r>
          </a:p>
          <a:p>
            <a:pPr lvl="1">
              <a:buFont typeface="Wingdings" panose="05000000000000000000" pitchFamily="2" charset="2"/>
              <a:buChar char="Ø"/>
            </a:pPr>
            <a:r>
              <a:rPr lang="en-US" altLang="en-US" sz="2000" dirty="0"/>
              <a:t> Are your odds good?</a:t>
            </a:r>
          </a:p>
        </p:txBody>
      </p:sp>
    </p:spTree>
    <p:extLst>
      <p:ext uri="{BB962C8B-B14F-4D97-AF65-F5344CB8AC3E}">
        <p14:creationId xmlns:p14="http://schemas.microsoft.com/office/powerpoint/2010/main" val="15614910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sldNum" sz="quarter" idx="12"/>
          </p:nvPr>
        </p:nvSpPr>
        <p:spPr>
          <a:ln/>
        </p:spPr>
        <p:txBody>
          <a:bodyPr/>
          <a:lstStyle/>
          <a:p>
            <a:fld id="{236E7776-BB2F-48DA-97D9-4F428EA4B69D}" type="slidenum">
              <a:rPr lang="en-US" altLang="en-US"/>
              <a:pPr/>
              <a:t>31</a:t>
            </a:fld>
            <a:endParaRPr lang="en-US" altLang="en-US"/>
          </a:p>
        </p:txBody>
      </p:sp>
      <p:sp>
        <p:nvSpPr>
          <p:cNvPr id="80898" name="Rectangle 4"/>
          <p:cNvSpPr>
            <a:spLocks noGrp="1" noChangeArrowheads="1"/>
          </p:cNvSpPr>
          <p:nvPr>
            <p:ph type="title"/>
          </p:nvPr>
        </p:nvSpPr>
        <p:spPr>
          <a:xfrm>
            <a:off x="457200" y="274638"/>
            <a:ext cx="8229600" cy="792162"/>
          </a:xfrm>
        </p:spPr>
        <p:txBody>
          <a:bodyPr>
            <a:noAutofit/>
          </a:bodyPr>
          <a:lstStyle/>
          <a:p>
            <a:pPr eaLnBrk="1" hangingPunct="1"/>
            <a:r>
              <a:rPr lang="en-US" altLang="en-US" sz="3600" dirty="0">
                <a:solidFill>
                  <a:srgbClr val="FFC000"/>
                </a:solidFill>
                <a:effectLst>
                  <a:outerShdw blurRad="38100" dist="38100" dir="2700000" algn="tl">
                    <a:srgbClr val="000000">
                      <a:alpha val="43137"/>
                    </a:srgbClr>
                  </a:outerShdw>
                </a:effectLst>
              </a:rPr>
              <a:t>When Your Decision is to Fight</a:t>
            </a:r>
          </a:p>
        </p:txBody>
      </p:sp>
      <p:sp>
        <p:nvSpPr>
          <p:cNvPr id="80899" name="Rectangle 5"/>
          <p:cNvSpPr>
            <a:spLocks noGrp="1" noChangeArrowheads="1"/>
          </p:cNvSpPr>
          <p:nvPr>
            <p:ph type="body" sz="half" idx="1"/>
          </p:nvPr>
        </p:nvSpPr>
        <p:spPr>
          <a:xfrm>
            <a:off x="0" y="1143000"/>
            <a:ext cx="7391400" cy="5562600"/>
          </a:xfrm>
        </p:spPr>
        <p:txBody>
          <a:bodyPr>
            <a:normAutofit/>
          </a:bodyPr>
          <a:lstStyle/>
          <a:p>
            <a:pPr lvl="1" eaLnBrk="1" hangingPunct="1">
              <a:buFont typeface="Wingdings" panose="05000000000000000000" pitchFamily="2" charset="2"/>
              <a:buChar char="Ø"/>
            </a:pPr>
            <a:r>
              <a:rPr lang="en-US" altLang="en-US" dirty="0"/>
              <a:t>Never attempt to wrestle a gun away from someone pointing it at you</a:t>
            </a:r>
          </a:p>
          <a:p>
            <a:pPr lvl="1" eaLnBrk="1" hangingPunct="1">
              <a:buFont typeface="Wingdings" panose="05000000000000000000" pitchFamily="2" charset="2"/>
              <a:buChar char="Ø"/>
            </a:pPr>
            <a:r>
              <a:rPr lang="en-US" altLang="en-US" dirty="0"/>
              <a:t>The closer you are to the shooter the better the chances of overcoming them chance of survival is greater when you</a:t>
            </a:r>
          </a:p>
          <a:p>
            <a:pPr lvl="2"/>
            <a:r>
              <a:rPr lang="en-US" altLang="en-US" dirty="0"/>
              <a:t> </a:t>
            </a:r>
            <a:r>
              <a:rPr lang="en-US" altLang="en-US" dirty="0">
                <a:solidFill>
                  <a:schemeClr val="bg2">
                    <a:lumMod val="40000"/>
                    <a:lumOff val="60000"/>
                  </a:schemeClr>
                </a:solidFill>
              </a:rPr>
              <a:t>are behind or out of vision of shooter</a:t>
            </a:r>
          </a:p>
          <a:p>
            <a:pPr lvl="2"/>
            <a:r>
              <a:rPr lang="en-US" altLang="en-US" dirty="0">
                <a:solidFill>
                  <a:schemeClr val="bg2">
                    <a:lumMod val="40000"/>
                    <a:lumOff val="60000"/>
                  </a:schemeClr>
                </a:solidFill>
              </a:rPr>
              <a:t> incapacitate the shooter</a:t>
            </a:r>
          </a:p>
          <a:p>
            <a:pPr lvl="2"/>
            <a:r>
              <a:rPr lang="en-US" altLang="en-US" dirty="0">
                <a:solidFill>
                  <a:schemeClr val="bg2">
                    <a:lumMod val="40000"/>
                    <a:lumOff val="60000"/>
                  </a:schemeClr>
                </a:solidFill>
              </a:rPr>
              <a:t> improvise a weapon </a:t>
            </a:r>
          </a:p>
          <a:p>
            <a:pPr lvl="3"/>
            <a:r>
              <a:rPr lang="en-US" altLang="en-US" dirty="0">
                <a:solidFill>
                  <a:schemeClr val="bg2">
                    <a:lumMod val="40000"/>
                    <a:lumOff val="60000"/>
                  </a:schemeClr>
                </a:solidFill>
              </a:rPr>
              <a:t>throw heavy, blunt or sharp object</a:t>
            </a:r>
          </a:p>
          <a:p>
            <a:pPr lvl="3"/>
            <a:r>
              <a:rPr lang="en-US" altLang="en-US" dirty="0">
                <a:solidFill>
                  <a:schemeClr val="bg2">
                    <a:lumMod val="40000"/>
                    <a:lumOff val="60000"/>
                  </a:schemeClr>
                </a:solidFill>
              </a:rPr>
              <a:t>hit shooter with something heavy (fire extinguisher)</a:t>
            </a:r>
          </a:p>
          <a:p>
            <a:pPr lvl="3"/>
            <a:r>
              <a:rPr lang="en-US" altLang="en-US" dirty="0">
                <a:solidFill>
                  <a:schemeClr val="bg2">
                    <a:lumMod val="40000"/>
                    <a:lumOff val="60000"/>
                  </a:schemeClr>
                </a:solidFill>
              </a:rPr>
              <a:t>use cart to shove them down or door open</a:t>
            </a:r>
          </a:p>
          <a:p>
            <a:pPr lvl="3"/>
            <a:r>
              <a:rPr lang="en-US" altLang="en-US" dirty="0">
                <a:solidFill>
                  <a:schemeClr val="bg2">
                    <a:lumMod val="40000"/>
                    <a:lumOff val="60000"/>
                  </a:schemeClr>
                </a:solidFill>
              </a:rPr>
              <a:t>jump on them </a:t>
            </a:r>
          </a:p>
          <a:p>
            <a:pPr lvl="3"/>
            <a:r>
              <a:rPr lang="en-US" altLang="en-US" dirty="0">
                <a:solidFill>
                  <a:schemeClr val="bg2">
                    <a:lumMod val="40000"/>
                    <a:lumOff val="60000"/>
                  </a:schemeClr>
                </a:solidFill>
              </a:rPr>
              <a:t>stab them with letter opener, scissors, etc.</a:t>
            </a:r>
          </a:p>
          <a:p>
            <a:pPr lvl="1"/>
            <a:r>
              <a:rPr lang="en-US" altLang="en-US" dirty="0"/>
              <a:t>Try to knock them down &amp; then pile on them</a:t>
            </a:r>
          </a:p>
          <a:p>
            <a:pPr lvl="1"/>
            <a:r>
              <a:rPr lang="en-US" altLang="en-US" dirty="0"/>
              <a:t>Go for hands, eyes, neck, personals                </a:t>
            </a:r>
          </a:p>
          <a:p>
            <a:pPr lvl="1"/>
            <a:r>
              <a:rPr lang="en-US" altLang="en-US" dirty="0">
                <a:solidFill>
                  <a:srgbClr val="FF0000"/>
                </a:solidFill>
              </a:rPr>
              <a:t>You must COMMIT 100%</a:t>
            </a:r>
          </a:p>
          <a:p>
            <a:pPr lvl="1"/>
            <a:endParaRPr lang="en-US" altLang="en-US" dirty="0"/>
          </a:p>
        </p:txBody>
      </p:sp>
      <p:pic>
        <p:nvPicPr>
          <p:cNvPr id="80900" name="Picture 7" descr="shooter2"/>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6579878" y="2971800"/>
            <a:ext cx="2335522" cy="31702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89657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5800" y="228600"/>
            <a:ext cx="7955014" cy="1219200"/>
          </a:xfrm>
        </p:spPr>
        <p:txBody>
          <a:bodyPr>
            <a:normAutofit/>
          </a:bodyPr>
          <a:lstStyle/>
          <a:p>
            <a:pPr eaLnBrk="1" hangingPunct="1">
              <a:defRPr/>
            </a:pPr>
            <a:r>
              <a:rPr lang="en-US" sz="4000" b="1" dirty="0">
                <a:solidFill>
                  <a:schemeClr val="bg2">
                    <a:lumMod val="60000"/>
                    <a:lumOff val="40000"/>
                  </a:schemeClr>
                </a:solidFill>
              </a:rPr>
              <a:t>Police Response</a:t>
            </a:r>
            <a:endParaRPr sz="4000" b="1" dirty="0">
              <a:solidFill>
                <a:schemeClr val="bg2">
                  <a:lumMod val="60000"/>
                  <a:lumOff val="40000"/>
                </a:schemeClr>
              </a:solidFill>
            </a:endParaRPr>
          </a:p>
        </p:txBody>
      </p:sp>
      <p:sp>
        <p:nvSpPr>
          <p:cNvPr id="45057" name="Content Placeholder 1"/>
          <p:cNvSpPr>
            <a:spLocks noGrp="1"/>
          </p:cNvSpPr>
          <p:nvPr>
            <p:ph idx="1"/>
          </p:nvPr>
        </p:nvSpPr>
        <p:spPr>
          <a:xfrm>
            <a:off x="457200" y="1600200"/>
            <a:ext cx="3886200" cy="4343400"/>
          </a:xfrm>
        </p:spPr>
        <p:txBody>
          <a:bodyPr>
            <a:normAutofit/>
          </a:bodyPr>
          <a:lstStyle/>
          <a:p>
            <a:pPr eaLnBrk="1" hangingPunct="1">
              <a:buFont typeface="Wingdings" panose="05000000000000000000" pitchFamily="2" charset="2"/>
              <a:buChar char="Ø"/>
            </a:pPr>
            <a:r>
              <a:rPr lang="en-US" sz="2200" dirty="0">
                <a:effectLst/>
              </a:rPr>
              <a:t>Their first priority is to eliminate the threat</a:t>
            </a:r>
          </a:p>
          <a:p>
            <a:pPr eaLnBrk="1" hangingPunct="1">
              <a:buFont typeface="Wingdings" panose="05000000000000000000" pitchFamily="2" charset="2"/>
              <a:buChar char="Ø"/>
            </a:pPr>
            <a:r>
              <a:rPr lang="en-US" sz="2200" dirty="0">
                <a:effectLst/>
              </a:rPr>
              <a:t>Officers will advance to the area where the last shots were heard</a:t>
            </a:r>
          </a:p>
          <a:p>
            <a:pPr eaLnBrk="1" hangingPunct="1">
              <a:buFont typeface="Wingdings" panose="05000000000000000000" pitchFamily="2" charset="2"/>
              <a:buChar char="Ø"/>
            </a:pPr>
            <a:r>
              <a:rPr lang="en-US" sz="2200" dirty="0">
                <a:effectLst/>
              </a:rPr>
              <a:t>Initial officers will not tend to injured victims nor stop to speak with you</a:t>
            </a:r>
          </a:p>
        </p:txBody>
      </p:sp>
      <p:sp>
        <p:nvSpPr>
          <p:cNvPr id="45059" name="TextBox 3"/>
          <p:cNvSpPr txBox="1">
            <a:spLocks noChangeArrowheads="1"/>
          </p:cNvSpPr>
          <p:nvPr/>
        </p:nvSpPr>
        <p:spPr bwMode="auto">
          <a:xfrm>
            <a:off x="6594475" y="2797175"/>
            <a:ext cx="1635125" cy="368300"/>
          </a:xfrm>
          <a:prstGeom prst="rect">
            <a:avLst/>
          </a:prstGeom>
          <a:noFill/>
          <a:ln w="9525">
            <a:noFill/>
            <a:miter lim="800000"/>
            <a:headEnd/>
            <a:tailEnd/>
          </a:ln>
        </p:spPr>
        <p:txBody>
          <a:bodyPr>
            <a:spAutoFit/>
          </a:bodyPr>
          <a:lstStyle/>
          <a:p>
            <a:endParaRPr lang="en-US"/>
          </a:p>
        </p:txBody>
      </p:sp>
      <p:pic>
        <p:nvPicPr>
          <p:cNvPr id="2" name="Picture 1"/>
          <p:cNvPicPr>
            <a:picLocks noChangeAspect="1"/>
          </p:cNvPicPr>
          <p:nvPr/>
        </p:nvPicPr>
        <p:blipFill>
          <a:blip r:embed="rId2"/>
          <a:stretch>
            <a:fillRect/>
          </a:stretch>
        </p:blipFill>
        <p:spPr>
          <a:xfrm>
            <a:off x="4548136" y="1828800"/>
            <a:ext cx="4092678" cy="2537460"/>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75537" y="457200"/>
            <a:ext cx="8229600" cy="838200"/>
          </a:xfrm>
        </p:spPr>
        <p:txBody>
          <a:bodyPr>
            <a:noAutofit/>
          </a:bodyPr>
          <a:lstStyle/>
          <a:p>
            <a:pPr eaLnBrk="1" hangingPunct="1">
              <a:defRPr/>
            </a:pPr>
            <a:r>
              <a:rPr sz="4000" b="1" dirty="0">
                <a:solidFill>
                  <a:schemeClr val="bg2">
                    <a:lumMod val="60000"/>
                    <a:lumOff val="40000"/>
                  </a:schemeClr>
                </a:solidFill>
              </a:rPr>
              <a:t>Additional Officers and Rescue Teams</a:t>
            </a:r>
          </a:p>
        </p:txBody>
      </p:sp>
      <p:sp>
        <p:nvSpPr>
          <p:cNvPr id="2" name="Content Placeholder 1"/>
          <p:cNvSpPr>
            <a:spLocks noGrp="1"/>
          </p:cNvSpPr>
          <p:nvPr>
            <p:ph idx="1"/>
          </p:nvPr>
        </p:nvSpPr>
        <p:spPr>
          <a:xfrm>
            <a:off x="457200" y="1547813"/>
            <a:ext cx="4648200" cy="4800600"/>
          </a:xfrm>
        </p:spPr>
        <p:txBody>
          <a:bodyPr>
            <a:normAutofit/>
          </a:bodyPr>
          <a:lstStyle/>
          <a:p>
            <a:pPr marL="0" indent="0" eaLnBrk="1" hangingPunct="1">
              <a:buFont typeface="Wingdings 2" pitchFamily="18" charset="2"/>
              <a:buNone/>
              <a:defRPr/>
            </a:pPr>
            <a:r>
              <a:rPr lang="en-US" dirty="0">
                <a:effectLst/>
              </a:rPr>
              <a:t>Officers may not be wearing </a:t>
            </a:r>
            <a:r>
              <a:rPr lang="en-US" sz="2200" dirty="0">
                <a:effectLst/>
              </a:rPr>
              <a:t>traditional police uniforms</a:t>
            </a:r>
          </a:p>
          <a:p>
            <a:pPr eaLnBrk="1" hangingPunct="1">
              <a:defRPr/>
            </a:pPr>
            <a:r>
              <a:rPr lang="en-US" sz="2200" dirty="0">
                <a:solidFill>
                  <a:schemeClr val="tx2"/>
                </a:solidFill>
                <a:effectLst/>
              </a:rPr>
              <a:t>Instead they may be in plain clothes or “tactical” gear with rifles, helmets and ballistic vests</a:t>
            </a:r>
          </a:p>
          <a:p>
            <a:pPr marL="0" indent="0" eaLnBrk="1" hangingPunct="1">
              <a:buFont typeface="Wingdings 2" pitchFamily="18" charset="2"/>
              <a:buNone/>
              <a:defRPr/>
            </a:pPr>
            <a:r>
              <a:rPr lang="en-US" sz="2200" dirty="0">
                <a:effectLst/>
              </a:rPr>
              <a:t>To minimize risk, everyone must be treated as a suspect until the suspect is identified</a:t>
            </a:r>
          </a:p>
          <a:p>
            <a:pPr eaLnBrk="1" hangingPunct="1">
              <a:defRPr/>
            </a:pPr>
            <a:r>
              <a:rPr lang="en-US" sz="2200" dirty="0">
                <a:solidFill>
                  <a:schemeClr val="tx2"/>
                </a:solidFill>
                <a:effectLst/>
              </a:rPr>
              <a:t>Officers will issue loud commands and may get physical</a:t>
            </a:r>
          </a:p>
          <a:p>
            <a:pPr eaLnBrk="1" hangingPunct="1">
              <a:defRPr/>
            </a:pPr>
            <a:endParaRPr lang="en-US" dirty="0"/>
          </a:p>
        </p:txBody>
      </p:sp>
      <p:sp>
        <p:nvSpPr>
          <p:cNvPr id="46083" name="TextBox 3"/>
          <p:cNvSpPr txBox="1">
            <a:spLocks noChangeArrowheads="1"/>
          </p:cNvSpPr>
          <p:nvPr/>
        </p:nvSpPr>
        <p:spPr bwMode="auto">
          <a:xfrm>
            <a:off x="6683375" y="3578225"/>
            <a:ext cx="185738" cy="369888"/>
          </a:xfrm>
          <a:prstGeom prst="rect">
            <a:avLst/>
          </a:prstGeom>
          <a:noFill/>
          <a:ln w="9525">
            <a:noFill/>
            <a:miter lim="800000"/>
            <a:headEnd/>
            <a:tailEnd/>
          </a:ln>
        </p:spPr>
        <p:txBody>
          <a:bodyPr wrap="none">
            <a:spAutoFit/>
          </a:bodyPr>
          <a:lstStyle/>
          <a:p>
            <a:endParaRPr lang="en-US"/>
          </a:p>
        </p:txBody>
      </p:sp>
      <p:pic>
        <p:nvPicPr>
          <p:cNvPr id="46084" name="Picture 2"/>
          <p:cNvPicPr>
            <a:picLocks noChangeAspect="1" noChangeArrowheads="1"/>
          </p:cNvPicPr>
          <p:nvPr/>
        </p:nvPicPr>
        <p:blipFill>
          <a:blip r:embed="rId2"/>
          <a:srcRect/>
          <a:stretch>
            <a:fillRect/>
          </a:stretch>
        </p:blipFill>
        <p:spPr bwMode="auto">
          <a:xfrm>
            <a:off x="5257800" y="2209800"/>
            <a:ext cx="3584060" cy="2925763"/>
          </a:xfrm>
          <a:prstGeom prst="rect">
            <a:avLst/>
          </a:prstGeom>
          <a:noFill/>
          <a:ln w="9525">
            <a:no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533400"/>
            <a:ext cx="8229600" cy="990600"/>
          </a:xfrm>
        </p:spPr>
        <p:txBody>
          <a:bodyPr>
            <a:noAutofit/>
          </a:bodyPr>
          <a:lstStyle/>
          <a:p>
            <a:pPr eaLnBrk="1" hangingPunct="1">
              <a:defRPr/>
            </a:pPr>
            <a:r>
              <a:rPr sz="4000" b="1" dirty="0">
                <a:solidFill>
                  <a:schemeClr val="bg2">
                    <a:lumMod val="60000"/>
                    <a:lumOff val="40000"/>
                  </a:schemeClr>
                </a:solidFill>
              </a:rPr>
              <a:t>Reacting to Law Enforcement</a:t>
            </a:r>
          </a:p>
        </p:txBody>
      </p:sp>
      <p:sp>
        <p:nvSpPr>
          <p:cNvPr id="47105" name="Content Placeholder 1"/>
          <p:cNvSpPr>
            <a:spLocks noGrp="1"/>
          </p:cNvSpPr>
          <p:nvPr>
            <p:ph idx="1"/>
          </p:nvPr>
        </p:nvSpPr>
        <p:spPr>
          <a:xfrm>
            <a:off x="478536" y="1524000"/>
            <a:ext cx="8229600" cy="5029200"/>
          </a:xfrm>
        </p:spPr>
        <p:txBody>
          <a:bodyPr>
            <a:normAutofit/>
          </a:bodyPr>
          <a:lstStyle/>
          <a:p>
            <a:pPr eaLnBrk="1" hangingPunct="1"/>
            <a:r>
              <a:rPr lang="en-US" dirty="0"/>
              <a:t>Remain calm</a:t>
            </a:r>
          </a:p>
          <a:p>
            <a:pPr eaLnBrk="1" hangingPunct="1"/>
            <a:r>
              <a:rPr lang="en-US" dirty="0"/>
              <a:t>DO NOT approach officers</a:t>
            </a:r>
          </a:p>
          <a:p>
            <a:pPr eaLnBrk="1" hangingPunct="1"/>
            <a:r>
              <a:rPr lang="en-US" dirty="0"/>
              <a:t>Follow all instructions by officers</a:t>
            </a:r>
          </a:p>
          <a:p>
            <a:pPr eaLnBrk="1" hangingPunct="1"/>
            <a:r>
              <a:rPr lang="en-US" dirty="0"/>
              <a:t>Put down any items and DO NOT pick up any weapons </a:t>
            </a:r>
          </a:p>
          <a:p>
            <a:pPr eaLnBrk="1" hangingPunct="1"/>
            <a:r>
              <a:rPr lang="en-US" dirty="0"/>
              <a:t>Raise hands,  spread fingers, drop anything</a:t>
            </a:r>
          </a:p>
          <a:p>
            <a:pPr eaLnBrk="1" hangingPunct="1"/>
            <a:r>
              <a:rPr lang="en-US" dirty="0"/>
              <a:t>Do not move injured victims</a:t>
            </a:r>
          </a:p>
          <a:p>
            <a:pPr eaLnBrk="1" hangingPunct="1"/>
            <a:r>
              <a:rPr lang="en-US" dirty="0"/>
              <a:t>Avoid quick movements</a:t>
            </a:r>
          </a:p>
          <a:p>
            <a:pPr eaLnBrk="1" hangingPunct="1"/>
            <a:r>
              <a:rPr lang="en-US" dirty="0"/>
              <a:t>Avoiding screaming or yelling at officers</a:t>
            </a:r>
          </a:p>
          <a:p>
            <a:pPr eaLnBrk="1" hangingPunct="1"/>
            <a:r>
              <a:rPr lang="en-US" dirty="0"/>
              <a:t>Point in direction of the shooter</a:t>
            </a:r>
          </a:p>
          <a:p>
            <a:pPr eaLnBrk="1" hangingPunct="1"/>
            <a:r>
              <a:rPr lang="en-US" dirty="0"/>
              <a:t>If you are barricaded in a room, DO NOT open door</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89432" y="127035"/>
            <a:ext cx="7765321" cy="1326321"/>
          </a:xfrm>
        </p:spPr>
        <p:txBody>
          <a:bodyPr>
            <a:normAutofit/>
          </a:bodyPr>
          <a:lstStyle/>
          <a:p>
            <a:pPr eaLnBrk="1" hangingPunct="1">
              <a:defRPr/>
            </a:pPr>
            <a:r>
              <a:rPr sz="4000" b="1" dirty="0">
                <a:solidFill>
                  <a:schemeClr val="accent4">
                    <a:lumMod val="60000"/>
                    <a:lumOff val="40000"/>
                  </a:schemeClr>
                </a:solidFill>
              </a:rPr>
              <a:t>Other Considerations</a:t>
            </a:r>
          </a:p>
        </p:txBody>
      </p:sp>
      <p:sp>
        <p:nvSpPr>
          <p:cNvPr id="2" name="Content Placeholder 1"/>
          <p:cNvSpPr>
            <a:spLocks noGrp="1"/>
          </p:cNvSpPr>
          <p:nvPr>
            <p:ph idx="1"/>
          </p:nvPr>
        </p:nvSpPr>
        <p:spPr>
          <a:xfrm>
            <a:off x="3886200" y="1524000"/>
            <a:ext cx="4800600" cy="4572000"/>
          </a:xfrm>
        </p:spPr>
        <p:txBody>
          <a:bodyPr/>
          <a:lstStyle/>
          <a:p>
            <a:pPr marL="0" indent="0" eaLnBrk="1" hangingPunct="1">
              <a:buFont typeface="Wingdings 2" pitchFamily="18" charset="2"/>
              <a:buNone/>
              <a:defRPr/>
            </a:pPr>
            <a:r>
              <a:rPr lang="en-US" dirty="0"/>
              <a:t>Be aware there may be situations where people:</a:t>
            </a:r>
          </a:p>
          <a:p>
            <a:pPr eaLnBrk="1" hangingPunct="1">
              <a:defRPr/>
            </a:pPr>
            <a:r>
              <a:rPr lang="en-US" dirty="0">
                <a:solidFill>
                  <a:schemeClr val="bg2">
                    <a:lumMod val="60000"/>
                    <a:lumOff val="40000"/>
                  </a:schemeClr>
                </a:solidFill>
              </a:rPr>
              <a:t>May have limited or no English proficiency</a:t>
            </a:r>
          </a:p>
          <a:p>
            <a:pPr eaLnBrk="1" hangingPunct="1">
              <a:defRPr/>
            </a:pPr>
            <a:r>
              <a:rPr lang="en-US" dirty="0">
                <a:solidFill>
                  <a:schemeClr val="bg2">
                    <a:lumMod val="60000"/>
                    <a:lumOff val="40000"/>
                  </a:schemeClr>
                </a:solidFill>
              </a:rPr>
              <a:t>May be hearing or sight impaired</a:t>
            </a:r>
          </a:p>
          <a:p>
            <a:pPr eaLnBrk="1" hangingPunct="1">
              <a:defRPr/>
            </a:pPr>
            <a:r>
              <a:rPr lang="en-US" dirty="0">
                <a:solidFill>
                  <a:schemeClr val="bg2">
                    <a:lumMod val="60000"/>
                    <a:lumOff val="40000"/>
                  </a:schemeClr>
                </a:solidFill>
              </a:rPr>
              <a:t>May be mobility impaired</a:t>
            </a:r>
          </a:p>
          <a:p>
            <a:pPr marL="0" indent="0" eaLnBrk="1" hangingPunct="1">
              <a:buFont typeface="Wingdings 2" pitchFamily="18" charset="2"/>
              <a:buNone/>
              <a:defRPr/>
            </a:pPr>
            <a:endParaRPr lang="en-US" sz="1800" dirty="0"/>
          </a:p>
          <a:p>
            <a:pPr marL="0" indent="0" eaLnBrk="1" hangingPunct="1">
              <a:buFont typeface="Wingdings 2" pitchFamily="18" charset="2"/>
              <a:buNone/>
              <a:defRPr/>
            </a:pPr>
            <a:r>
              <a:rPr lang="en-US" dirty="0"/>
              <a:t>Do the best you can to help without putting yourself at risk</a:t>
            </a:r>
          </a:p>
        </p:txBody>
      </p:sp>
      <p:sp>
        <p:nvSpPr>
          <p:cNvPr id="48131" name="TextBox 3"/>
          <p:cNvSpPr txBox="1">
            <a:spLocks noChangeArrowheads="1"/>
          </p:cNvSpPr>
          <p:nvPr/>
        </p:nvSpPr>
        <p:spPr bwMode="auto">
          <a:xfrm>
            <a:off x="1590675" y="3284538"/>
            <a:ext cx="184150" cy="368300"/>
          </a:xfrm>
          <a:prstGeom prst="rect">
            <a:avLst/>
          </a:prstGeom>
          <a:noFill/>
          <a:ln w="9525">
            <a:noFill/>
            <a:miter lim="800000"/>
            <a:headEnd/>
            <a:tailEnd/>
          </a:ln>
        </p:spPr>
        <p:txBody>
          <a:bodyPr wrap="none">
            <a:spAutoFit/>
          </a:bodyPr>
          <a:lstStyle/>
          <a:p>
            <a:endParaRPr lang="en-US"/>
          </a:p>
        </p:txBody>
      </p:sp>
      <p:pic>
        <p:nvPicPr>
          <p:cNvPr id="5" name="Picture 4" descr="Woman pushing a man in a wheelchair along a sidewalk.&#10;"/>
          <p:cNvPicPr>
            <a:picLocks noChangeAspect="1" noChangeArrowheads="1"/>
          </p:cNvPicPr>
          <p:nvPr/>
        </p:nvPicPr>
        <p:blipFill>
          <a:blip r:embed="rId2"/>
          <a:srcRect/>
          <a:stretch>
            <a:fillRect/>
          </a:stretch>
        </p:blipFill>
        <p:spPr bwMode="auto">
          <a:xfrm>
            <a:off x="762000" y="1817688"/>
            <a:ext cx="2632075" cy="3671887"/>
          </a:xfrm>
          <a:prstGeom prst="rect">
            <a:avLst/>
          </a:prstGeom>
          <a:noFill/>
          <a:ln w="9525">
            <a:solidFill>
              <a:srgbClr val="18314A"/>
            </a:solidFill>
            <a:miter lim="800000"/>
            <a:headEnd/>
            <a:tailEnd/>
          </a:ln>
          <a:effectLst>
            <a:outerShdw blurRad="63500" dist="38100" dir="2700000" algn="tl" rotWithShape="0">
              <a:srgbClr val="000000">
                <a:alpha val="39998"/>
              </a:srgbClr>
            </a:outerShdw>
          </a:effectLst>
        </p:spPr>
      </p:pic>
      <p:pic>
        <p:nvPicPr>
          <p:cNvPr id="48133" name="Picture 6" descr="kidwheelchair"/>
          <p:cNvPicPr>
            <a:picLocks noChangeAspect="1" noChangeArrowheads="1"/>
          </p:cNvPicPr>
          <p:nvPr/>
        </p:nvPicPr>
        <p:blipFill>
          <a:blip r:embed="rId3"/>
          <a:srcRect/>
          <a:stretch>
            <a:fillRect/>
          </a:stretch>
        </p:blipFill>
        <p:spPr bwMode="auto">
          <a:xfrm>
            <a:off x="381000" y="1676400"/>
            <a:ext cx="3429000" cy="4110038"/>
          </a:xfrm>
          <a:prstGeom prst="rect">
            <a:avLst/>
          </a:prstGeom>
          <a:noFill/>
          <a:ln w="9525">
            <a:no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685800"/>
            <a:ext cx="8229600" cy="914400"/>
          </a:xfrm>
        </p:spPr>
        <p:txBody>
          <a:bodyPr/>
          <a:lstStyle/>
          <a:p>
            <a:pPr eaLnBrk="1" hangingPunct="1">
              <a:defRPr/>
            </a:pPr>
            <a:r>
              <a:rPr b="1" u="sng">
                <a:solidFill>
                  <a:srgbClr val="5BFB79"/>
                </a:solidFill>
              </a:rPr>
              <a:t>Training Summary:</a:t>
            </a:r>
          </a:p>
        </p:txBody>
      </p:sp>
      <p:sp>
        <p:nvSpPr>
          <p:cNvPr id="53249" name="Content Placeholder 1"/>
          <p:cNvSpPr>
            <a:spLocks noGrp="1"/>
          </p:cNvSpPr>
          <p:nvPr>
            <p:ph idx="1"/>
          </p:nvPr>
        </p:nvSpPr>
        <p:spPr>
          <a:xfrm>
            <a:off x="533400" y="1752600"/>
            <a:ext cx="8153400" cy="4572000"/>
          </a:xfrm>
        </p:spPr>
        <p:txBody>
          <a:bodyPr>
            <a:normAutofit lnSpcReduction="10000"/>
          </a:bodyPr>
          <a:lstStyle/>
          <a:p>
            <a:pPr eaLnBrk="1" hangingPunct="1"/>
            <a:r>
              <a:rPr lang="en-US" sz="2800" dirty="0"/>
              <a:t>Plan &amp; prepare ahead of time</a:t>
            </a:r>
          </a:p>
          <a:p>
            <a:pPr eaLnBrk="1" hangingPunct="1"/>
            <a:r>
              <a:rPr lang="en-US" sz="2800" dirty="0"/>
              <a:t>Be aware of your environment </a:t>
            </a:r>
          </a:p>
          <a:p>
            <a:pPr lvl="1" eaLnBrk="1" hangingPunct="1">
              <a:buFont typeface="Wingdings" pitchFamily="2" charset="2"/>
              <a:buChar char="v"/>
            </a:pPr>
            <a:r>
              <a:rPr lang="en-US" sz="2800" dirty="0"/>
              <a:t>Always know your escape route</a:t>
            </a:r>
          </a:p>
          <a:p>
            <a:pPr eaLnBrk="1" hangingPunct="1"/>
            <a:r>
              <a:rPr lang="en-US" sz="2800" dirty="0"/>
              <a:t>Your survival options in an Active Shooter Event:  RUN, HIDE, FIGHT!</a:t>
            </a:r>
          </a:p>
          <a:p>
            <a:pPr eaLnBrk="1" hangingPunct="1"/>
            <a:r>
              <a:rPr lang="en-US" sz="2800" dirty="0"/>
              <a:t>Call 911 when it is safe to do so</a:t>
            </a:r>
          </a:p>
          <a:p>
            <a:pPr eaLnBrk="1" hangingPunct="1"/>
            <a:r>
              <a:rPr lang="en-US" sz="2800" u="sng" dirty="0"/>
              <a:t>Never</a:t>
            </a:r>
            <a:r>
              <a:rPr lang="en-US" sz="2800" dirty="0"/>
              <a:t> approach an officer during an active shooter situation</a:t>
            </a:r>
          </a:p>
          <a:p>
            <a:pPr eaLnBrk="1" hangingPunct="1"/>
            <a:endParaRPr lang="en-US" sz="28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sldNum" sz="quarter" idx="12"/>
          </p:nvPr>
        </p:nvSpPr>
        <p:spPr>
          <a:ln/>
        </p:spPr>
        <p:txBody>
          <a:bodyPr/>
          <a:lstStyle/>
          <a:p>
            <a:fld id="{43772C51-CF3B-4D4D-8480-D0744D0BB1B8}" type="slidenum">
              <a:rPr lang="en-US" altLang="en-US"/>
              <a:pPr/>
              <a:t>4</a:t>
            </a:fld>
            <a:endParaRPr lang="en-US" altLang="en-US"/>
          </a:p>
        </p:txBody>
      </p:sp>
      <p:sp>
        <p:nvSpPr>
          <p:cNvPr id="6146" name="Rectangle 2"/>
          <p:cNvSpPr>
            <a:spLocks noGrp="1" noChangeArrowheads="1"/>
          </p:cNvSpPr>
          <p:nvPr>
            <p:ph type="title"/>
          </p:nvPr>
        </p:nvSpPr>
        <p:spPr>
          <a:xfrm>
            <a:off x="457200" y="457200"/>
            <a:ext cx="8229600" cy="868362"/>
          </a:xfrm>
        </p:spPr>
        <p:txBody>
          <a:bodyPr>
            <a:normAutofit/>
          </a:bodyPr>
          <a:lstStyle/>
          <a:p>
            <a:pPr eaLnBrk="1" hangingPunct="1"/>
            <a:r>
              <a:rPr lang="en-US" altLang="en-US" sz="3200" dirty="0">
                <a:solidFill>
                  <a:srgbClr val="FFC000"/>
                </a:solidFill>
              </a:rPr>
              <a:t>The Active Shooter’s Intent</a:t>
            </a:r>
          </a:p>
        </p:txBody>
      </p:sp>
      <p:sp>
        <p:nvSpPr>
          <p:cNvPr id="6147" name="Rectangle 3"/>
          <p:cNvSpPr>
            <a:spLocks noGrp="1" noChangeArrowheads="1"/>
          </p:cNvSpPr>
          <p:nvPr>
            <p:ph type="body" sz="half" idx="1"/>
          </p:nvPr>
        </p:nvSpPr>
        <p:spPr>
          <a:xfrm>
            <a:off x="457200" y="1600200"/>
            <a:ext cx="4191000" cy="4419600"/>
          </a:xfrm>
        </p:spPr>
        <p:txBody>
          <a:bodyPr>
            <a:normAutofit fontScale="92500" lnSpcReduction="10000"/>
          </a:bodyPr>
          <a:lstStyle/>
          <a:p>
            <a:pPr eaLnBrk="1" hangingPunct="1">
              <a:buFont typeface="Wingdings" panose="05000000000000000000" pitchFamily="2" charset="2"/>
              <a:buChar char="§"/>
            </a:pPr>
            <a:r>
              <a:rPr lang="en-US" altLang="en-US" sz="2800" dirty="0">
                <a:effectLst/>
              </a:rPr>
              <a:t>Views the attack as attempting to correct a perceived wrong  </a:t>
            </a:r>
          </a:p>
          <a:p>
            <a:pPr eaLnBrk="1" hangingPunct="1">
              <a:buFont typeface="Wingdings" panose="05000000000000000000" pitchFamily="2" charset="2"/>
              <a:buChar char="§"/>
            </a:pPr>
            <a:r>
              <a:rPr lang="en-US" altLang="en-US" sz="2800" dirty="0">
                <a:effectLst/>
              </a:rPr>
              <a:t>Usually has a “hit” list and will search victims out</a:t>
            </a:r>
          </a:p>
          <a:p>
            <a:pPr eaLnBrk="1" hangingPunct="1">
              <a:buFont typeface="Wingdings" panose="05000000000000000000" pitchFamily="2" charset="2"/>
              <a:buChar char="§"/>
            </a:pPr>
            <a:r>
              <a:rPr lang="en-US" altLang="en-US" sz="2800" dirty="0">
                <a:effectLst/>
              </a:rPr>
              <a:t>The Shooter often takes out targets of opportunity on the way</a:t>
            </a:r>
          </a:p>
        </p:txBody>
      </p:sp>
      <p:sp>
        <p:nvSpPr>
          <p:cNvPr id="6148" name="ClipArt Placeholder 2"/>
          <p:cNvSpPr>
            <a:spLocks noGrp="1" noTextEdit="1"/>
          </p:cNvSpPr>
          <p:nvPr>
            <p:ph type="clipArt" sz="half" idx="2"/>
          </p:nvPr>
        </p:nvSpPr>
        <p:spPr>
          <a:xfrm>
            <a:off x="4657725" y="1600200"/>
            <a:ext cx="4038600" cy="4252913"/>
          </a:xfrm>
        </p:spPr>
      </p:sp>
      <p:pic>
        <p:nvPicPr>
          <p:cNvPr id="6149" name="Picture 7" descr="C:\Users\Kim\AppData\Local\Microsoft\Windows\Temporary Internet Files\Content.IE5\8I1DCFH3\MP900341726[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9917" y="1616076"/>
            <a:ext cx="405765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83069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sldNum" sz="quarter" idx="12"/>
          </p:nvPr>
        </p:nvSpPr>
        <p:spPr>
          <a:ln/>
        </p:spPr>
        <p:txBody>
          <a:bodyPr/>
          <a:lstStyle/>
          <a:p>
            <a:fld id="{B0700CB6-E59C-49CD-BB58-5F40BF4FE4C2}" type="slidenum">
              <a:rPr lang="en-US" altLang="en-US"/>
              <a:pPr/>
              <a:t>5</a:t>
            </a:fld>
            <a:endParaRPr lang="en-US" altLang="en-US"/>
          </a:p>
        </p:txBody>
      </p:sp>
      <p:sp>
        <p:nvSpPr>
          <p:cNvPr id="7170" name="Rectangle 2"/>
          <p:cNvSpPr>
            <a:spLocks noGrp="1" noChangeArrowheads="1"/>
          </p:cNvSpPr>
          <p:nvPr>
            <p:ph type="title"/>
          </p:nvPr>
        </p:nvSpPr>
        <p:spPr>
          <a:xfrm>
            <a:off x="152400" y="513335"/>
            <a:ext cx="8686800" cy="944562"/>
          </a:xfrm>
        </p:spPr>
        <p:txBody>
          <a:bodyPr>
            <a:normAutofit/>
          </a:bodyPr>
          <a:lstStyle/>
          <a:p>
            <a:pPr eaLnBrk="1" hangingPunct="1"/>
            <a:r>
              <a:rPr lang="en-US" altLang="en-US" sz="3200" dirty="0">
                <a:solidFill>
                  <a:srgbClr val="FFC000"/>
                </a:solidFill>
              </a:rPr>
              <a:t>An Active Shooter Expects To Die</a:t>
            </a:r>
          </a:p>
        </p:txBody>
      </p:sp>
      <p:sp>
        <p:nvSpPr>
          <p:cNvPr id="7171" name="Rectangle 3"/>
          <p:cNvSpPr>
            <a:spLocks noGrp="1" noChangeArrowheads="1"/>
          </p:cNvSpPr>
          <p:nvPr>
            <p:ph type="body" sz="half" idx="1"/>
          </p:nvPr>
        </p:nvSpPr>
        <p:spPr>
          <a:xfrm>
            <a:off x="304800" y="1473454"/>
            <a:ext cx="4191000" cy="4449763"/>
          </a:xfrm>
        </p:spPr>
        <p:txBody>
          <a:bodyPr>
            <a:noAutofit/>
          </a:bodyPr>
          <a:lstStyle/>
          <a:p>
            <a:pPr eaLnBrk="1" hangingPunct="1">
              <a:lnSpc>
                <a:spcPct val="90000"/>
              </a:lnSpc>
              <a:buFont typeface="Wingdings" panose="05000000000000000000" pitchFamily="2" charset="2"/>
              <a:buChar char="§"/>
            </a:pPr>
            <a:r>
              <a:rPr lang="en-US" altLang="en-US" sz="2800" dirty="0">
                <a:effectLst/>
              </a:rPr>
              <a:t>Not concerned with dying so has nothing to lose</a:t>
            </a:r>
          </a:p>
          <a:p>
            <a:pPr eaLnBrk="1" hangingPunct="1">
              <a:lnSpc>
                <a:spcPct val="90000"/>
              </a:lnSpc>
              <a:buFont typeface="Wingdings" panose="05000000000000000000" pitchFamily="2" charset="2"/>
              <a:buChar char="§"/>
            </a:pPr>
            <a:r>
              <a:rPr lang="en-US" altLang="en-US" sz="2800" dirty="0">
                <a:effectLst/>
              </a:rPr>
              <a:t>Moves throughout a building or area until either </a:t>
            </a:r>
          </a:p>
          <a:p>
            <a:pPr lvl="1" eaLnBrk="1" hangingPunct="1">
              <a:lnSpc>
                <a:spcPct val="90000"/>
              </a:lnSpc>
              <a:buFont typeface="Wingdings" panose="05000000000000000000" pitchFamily="2" charset="2"/>
              <a:buChar char="§"/>
            </a:pPr>
            <a:r>
              <a:rPr lang="en-US" altLang="en-US" sz="2400" dirty="0">
                <a:solidFill>
                  <a:schemeClr val="bg2">
                    <a:lumMod val="40000"/>
                    <a:lumOff val="60000"/>
                  </a:schemeClr>
                </a:solidFill>
                <a:effectLst/>
              </a:rPr>
              <a:t>stopped by police</a:t>
            </a:r>
          </a:p>
          <a:p>
            <a:pPr lvl="1" eaLnBrk="1" hangingPunct="1">
              <a:lnSpc>
                <a:spcPct val="90000"/>
              </a:lnSpc>
              <a:buFont typeface="Wingdings" panose="05000000000000000000" pitchFamily="2" charset="2"/>
              <a:buChar char="§"/>
            </a:pPr>
            <a:r>
              <a:rPr lang="en-US" altLang="en-US" sz="2400" dirty="0">
                <a:solidFill>
                  <a:schemeClr val="bg2">
                    <a:lumMod val="40000"/>
                    <a:lumOff val="60000"/>
                  </a:schemeClr>
                </a:solidFill>
                <a:effectLst/>
              </a:rPr>
              <a:t>commits suicide</a:t>
            </a:r>
          </a:p>
          <a:p>
            <a:pPr lvl="2" eaLnBrk="1" hangingPunct="1">
              <a:lnSpc>
                <a:spcPct val="90000"/>
              </a:lnSpc>
              <a:buFont typeface="Wingdings" panose="05000000000000000000" pitchFamily="2" charset="2"/>
              <a:buChar char="§"/>
            </a:pPr>
            <a:r>
              <a:rPr lang="en-US" altLang="en-US" sz="2400" dirty="0">
                <a:solidFill>
                  <a:schemeClr val="bg2">
                    <a:lumMod val="40000"/>
                    <a:lumOff val="60000"/>
                  </a:schemeClr>
                </a:solidFill>
                <a:effectLst/>
              </a:rPr>
              <a:t>self</a:t>
            </a:r>
          </a:p>
          <a:p>
            <a:pPr lvl="2" eaLnBrk="1" hangingPunct="1">
              <a:lnSpc>
                <a:spcPct val="90000"/>
              </a:lnSpc>
              <a:buFont typeface="Wingdings" panose="05000000000000000000" pitchFamily="2" charset="2"/>
              <a:buChar char="§"/>
            </a:pPr>
            <a:r>
              <a:rPr lang="en-US" altLang="en-US" sz="2400" dirty="0">
                <a:solidFill>
                  <a:schemeClr val="bg2">
                    <a:lumMod val="40000"/>
                    <a:lumOff val="60000"/>
                  </a:schemeClr>
                </a:solidFill>
                <a:effectLst/>
              </a:rPr>
              <a:t>suicide by cop </a:t>
            </a:r>
          </a:p>
          <a:p>
            <a:pPr lvl="1" eaLnBrk="1" hangingPunct="1">
              <a:lnSpc>
                <a:spcPct val="90000"/>
              </a:lnSpc>
              <a:buFont typeface="Wingdings" panose="05000000000000000000" pitchFamily="2" charset="2"/>
              <a:buChar char="§"/>
            </a:pPr>
            <a:r>
              <a:rPr lang="en-US" altLang="en-US" sz="2400" dirty="0">
                <a:solidFill>
                  <a:schemeClr val="bg2">
                    <a:lumMod val="40000"/>
                    <a:lumOff val="60000"/>
                  </a:schemeClr>
                </a:solidFill>
                <a:effectLst/>
              </a:rPr>
              <a:t>stopped by others</a:t>
            </a:r>
          </a:p>
        </p:txBody>
      </p:sp>
      <p:pic>
        <p:nvPicPr>
          <p:cNvPr id="7172" name="Picture 6" descr="thumbnail"/>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5715000" y="1832165"/>
            <a:ext cx="2583164" cy="2688599"/>
          </a:xfr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stretch>
            <a:fillRect/>
          </a:stretch>
        </p:blipFill>
        <p:spPr>
          <a:xfrm>
            <a:off x="5379836" y="4114800"/>
            <a:ext cx="2505673" cy="2530059"/>
          </a:xfrm>
          <a:prstGeom prst="rect">
            <a:avLst/>
          </a:prstGeom>
        </p:spPr>
      </p:pic>
    </p:spTree>
    <p:extLst>
      <p:ext uri="{BB962C8B-B14F-4D97-AF65-F5344CB8AC3E}">
        <p14:creationId xmlns:p14="http://schemas.microsoft.com/office/powerpoint/2010/main" val="11675757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432" y="103695"/>
            <a:ext cx="7765321" cy="1326321"/>
          </a:xfrm>
        </p:spPr>
        <p:txBody>
          <a:bodyPr>
            <a:normAutofit/>
          </a:bodyPr>
          <a:lstStyle/>
          <a:p>
            <a:pPr algn="ctr" eaLnBrk="1" hangingPunct="1">
              <a:defRPr/>
            </a:pPr>
            <a:r>
              <a:rPr lang="en-US" sz="3200" b="1" dirty="0">
                <a:solidFill>
                  <a:srgbClr val="FFC000"/>
                </a:solidFill>
                <a:effectLst>
                  <a:outerShdw blurRad="38100" dist="38100" dir="2700000" algn="tl">
                    <a:srgbClr val="000000">
                      <a:alpha val="43137"/>
                    </a:srgbClr>
                  </a:outerShdw>
                </a:effectLst>
              </a:rPr>
              <a:t>ACTIVE SHOOTER </a:t>
            </a:r>
            <a:r>
              <a:rPr sz="3200" b="1" dirty="0">
                <a:solidFill>
                  <a:srgbClr val="FFC000"/>
                </a:solidFill>
                <a:effectLst>
                  <a:outerShdw blurRad="38100" dist="38100" dir="2700000" algn="tl">
                    <a:srgbClr val="000000">
                      <a:alpha val="43137"/>
                    </a:srgbClr>
                  </a:outerShdw>
                </a:effectLst>
              </a:rPr>
              <a:t>Modus Operandi</a:t>
            </a:r>
          </a:p>
        </p:txBody>
      </p:sp>
      <p:sp>
        <p:nvSpPr>
          <p:cNvPr id="10" name="Content Placeholder 9"/>
          <p:cNvSpPr>
            <a:spLocks noGrp="1"/>
          </p:cNvSpPr>
          <p:nvPr>
            <p:ph idx="1"/>
          </p:nvPr>
        </p:nvSpPr>
        <p:spPr>
          <a:xfrm>
            <a:off x="147704" y="1164926"/>
            <a:ext cx="8229600" cy="4572000"/>
          </a:xfrm>
        </p:spPr>
        <p:txBody>
          <a:bodyPr>
            <a:normAutofit/>
          </a:bodyPr>
          <a:lstStyle/>
          <a:p>
            <a:pPr>
              <a:buFont typeface="Wingdings" panose="05000000000000000000" pitchFamily="2" charset="2"/>
              <a:buChar char="§"/>
            </a:pPr>
            <a:r>
              <a:rPr lang="en-US" sz="4000" dirty="0">
                <a:effectLst/>
              </a:rPr>
              <a:t>Lone Wolf</a:t>
            </a:r>
          </a:p>
          <a:p>
            <a:pPr>
              <a:buFont typeface="Wingdings" panose="05000000000000000000" pitchFamily="2" charset="2"/>
              <a:buChar char="§"/>
            </a:pPr>
            <a:r>
              <a:rPr lang="en-US" sz="4000" dirty="0">
                <a:effectLst/>
              </a:rPr>
              <a:t>2/3</a:t>
            </a:r>
          </a:p>
          <a:p>
            <a:pPr>
              <a:buFont typeface="Wingdings" panose="05000000000000000000" pitchFamily="2" charset="2"/>
              <a:buChar char="§"/>
            </a:pPr>
            <a:r>
              <a:rPr lang="en-US" sz="4000" dirty="0">
                <a:effectLst/>
              </a:rPr>
              <a:t>Assault Team </a:t>
            </a:r>
          </a:p>
        </p:txBody>
      </p:sp>
      <p:pic>
        <p:nvPicPr>
          <p:cNvPr id="5" name="Picture 4"/>
          <p:cNvPicPr>
            <a:picLocks noChangeAspect="1"/>
          </p:cNvPicPr>
          <p:nvPr/>
        </p:nvPicPr>
        <p:blipFill>
          <a:blip r:embed="rId3"/>
          <a:stretch>
            <a:fillRect/>
          </a:stretch>
        </p:blipFill>
        <p:spPr>
          <a:xfrm>
            <a:off x="7173591" y="590798"/>
            <a:ext cx="1727060" cy="2857500"/>
          </a:xfrm>
          <a:prstGeom prst="rect">
            <a:avLst/>
          </a:prstGeom>
        </p:spPr>
      </p:pic>
      <p:pic>
        <p:nvPicPr>
          <p:cNvPr id="2" name="Picture 1"/>
          <p:cNvPicPr>
            <a:picLocks noChangeAspect="1"/>
          </p:cNvPicPr>
          <p:nvPr/>
        </p:nvPicPr>
        <p:blipFill>
          <a:blip r:embed="rId4"/>
          <a:stretch>
            <a:fillRect/>
          </a:stretch>
        </p:blipFill>
        <p:spPr>
          <a:xfrm>
            <a:off x="5761325" y="2138209"/>
            <a:ext cx="2713638" cy="2713638"/>
          </a:xfrm>
          <a:prstGeom prst="rect">
            <a:avLst/>
          </a:prstGeom>
        </p:spPr>
      </p:pic>
      <p:pic>
        <p:nvPicPr>
          <p:cNvPr id="6" name="Picture 5"/>
          <p:cNvPicPr>
            <a:picLocks noChangeAspect="1"/>
          </p:cNvPicPr>
          <p:nvPr/>
        </p:nvPicPr>
        <p:blipFill>
          <a:blip r:embed="rId5"/>
          <a:stretch>
            <a:fillRect/>
          </a:stretch>
        </p:blipFill>
        <p:spPr>
          <a:xfrm>
            <a:off x="5524622" y="4802489"/>
            <a:ext cx="3048000" cy="1714500"/>
          </a:xfrm>
          <a:prstGeom prst="rect">
            <a:avLst/>
          </a:prstGeom>
        </p:spPr>
      </p:pic>
      <p:pic>
        <p:nvPicPr>
          <p:cNvPr id="9" name="Picture 8"/>
          <p:cNvPicPr>
            <a:picLocks noChangeAspect="1"/>
          </p:cNvPicPr>
          <p:nvPr/>
        </p:nvPicPr>
        <p:blipFill>
          <a:blip r:embed="rId6"/>
          <a:stretch>
            <a:fillRect/>
          </a:stretch>
        </p:blipFill>
        <p:spPr>
          <a:xfrm>
            <a:off x="4002687" y="1270667"/>
            <a:ext cx="2641461" cy="1981096"/>
          </a:xfrm>
          <a:prstGeom prst="rect">
            <a:avLst/>
          </a:prstGeom>
        </p:spPr>
      </p:pic>
      <p:pic>
        <p:nvPicPr>
          <p:cNvPr id="12" name="Picture 11"/>
          <p:cNvPicPr>
            <a:picLocks noChangeAspect="1"/>
          </p:cNvPicPr>
          <p:nvPr/>
        </p:nvPicPr>
        <p:blipFill>
          <a:blip r:embed="rId7"/>
          <a:stretch>
            <a:fillRect/>
          </a:stretch>
        </p:blipFill>
        <p:spPr>
          <a:xfrm>
            <a:off x="457200" y="4290454"/>
            <a:ext cx="5810250" cy="1933575"/>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75488" y="228600"/>
            <a:ext cx="8229600" cy="1143000"/>
          </a:xfrm>
        </p:spPr>
        <p:txBody>
          <a:bodyPr>
            <a:noAutofit/>
          </a:bodyPr>
          <a:lstStyle/>
          <a:p>
            <a:pPr eaLnBrk="1" hangingPunct="1">
              <a:defRPr/>
            </a:pPr>
            <a:r>
              <a:rPr lang="en-US" sz="2800" dirty="0">
                <a:solidFill>
                  <a:srgbClr val="FFC000"/>
                </a:solidFill>
                <a:effectLst>
                  <a:outerShdw blurRad="38100" dist="38100" dir="2700000" algn="tl">
                    <a:srgbClr val="000000">
                      <a:alpha val="43137"/>
                    </a:srgbClr>
                  </a:outerShdw>
                </a:effectLst>
              </a:rPr>
              <a:t>Cho Seung-Hui </a:t>
            </a:r>
            <a:br>
              <a:rPr lang="en-US" sz="2800" dirty="0">
                <a:solidFill>
                  <a:srgbClr val="FFC000"/>
                </a:solidFill>
                <a:effectLst>
                  <a:outerShdw blurRad="38100" dist="38100" dir="2700000" algn="tl">
                    <a:srgbClr val="000000">
                      <a:alpha val="43137"/>
                    </a:srgbClr>
                  </a:outerShdw>
                </a:effectLst>
              </a:rPr>
            </a:br>
            <a:r>
              <a:rPr lang="en-US" sz="2800" dirty="0">
                <a:solidFill>
                  <a:srgbClr val="FFC000"/>
                </a:solidFill>
                <a:effectLst>
                  <a:outerShdw blurRad="38100" dist="38100" dir="2700000" algn="tl">
                    <a:srgbClr val="000000">
                      <a:alpha val="43137"/>
                    </a:srgbClr>
                  </a:outerShdw>
                </a:effectLst>
              </a:rPr>
              <a:t>Virginia Tech </a:t>
            </a:r>
            <a:br>
              <a:rPr lang="en-US" sz="2800" dirty="0">
                <a:solidFill>
                  <a:srgbClr val="FFC000"/>
                </a:solidFill>
                <a:effectLst>
                  <a:outerShdw blurRad="38100" dist="38100" dir="2700000" algn="tl">
                    <a:srgbClr val="000000">
                      <a:alpha val="43137"/>
                    </a:srgbClr>
                  </a:outerShdw>
                </a:effectLst>
              </a:rPr>
            </a:br>
            <a:r>
              <a:rPr lang="en-US" sz="2800" dirty="0">
                <a:solidFill>
                  <a:srgbClr val="FFC000"/>
                </a:solidFill>
                <a:effectLst>
                  <a:outerShdw blurRad="38100" dist="38100" dir="2700000" algn="tl">
                    <a:srgbClr val="000000">
                      <a:alpha val="43137"/>
                    </a:srgbClr>
                  </a:outerShdw>
                </a:effectLst>
              </a:rPr>
              <a:t>BLACKSBURG, VA 4-16-2007</a:t>
            </a:r>
          </a:p>
        </p:txBody>
      </p:sp>
      <p:sp>
        <p:nvSpPr>
          <p:cNvPr id="18435" name="Rectangle 3"/>
          <p:cNvSpPr>
            <a:spLocks noGrp="1" noChangeArrowheads="1"/>
          </p:cNvSpPr>
          <p:nvPr>
            <p:ph type="body" sz="half" idx="1"/>
          </p:nvPr>
        </p:nvSpPr>
        <p:spPr>
          <a:xfrm>
            <a:off x="445008" y="1512507"/>
            <a:ext cx="5117592" cy="5105400"/>
          </a:xfrm>
        </p:spPr>
        <p:txBody>
          <a:bodyPr>
            <a:normAutofit/>
          </a:bodyPr>
          <a:lstStyle/>
          <a:p>
            <a:pPr eaLnBrk="1" hangingPunct="1">
              <a:buFont typeface="Wingdings" pitchFamily="2" charset="2"/>
              <a:buChar char="Ø"/>
              <a:defRPr/>
            </a:pPr>
            <a:r>
              <a:rPr lang="en-US" sz="2200" dirty="0">
                <a:effectLst/>
              </a:rPr>
              <a:t>History of mental illness</a:t>
            </a:r>
          </a:p>
          <a:p>
            <a:pPr eaLnBrk="1" hangingPunct="1">
              <a:buFont typeface="Wingdings" pitchFamily="2" charset="2"/>
              <a:buChar char="Ø"/>
              <a:defRPr/>
            </a:pPr>
            <a:r>
              <a:rPr lang="en-US" sz="2200" dirty="0">
                <a:effectLst/>
              </a:rPr>
              <a:t>Posted pictures before &amp; mailed info to NBC during</a:t>
            </a:r>
          </a:p>
          <a:p>
            <a:pPr eaLnBrk="1" hangingPunct="1">
              <a:buFont typeface="Wingdings" pitchFamily="2" charset="2"/>
              <a:buChar char="Ø"/>
              <a:defRPr/>
            </a:pPr>
            <a:r>
              <a:rPr lang="en-US" sz="2200" dirty="0">
                <a:effectLst/>
              </a:rPr>
              <a:t>32 Dead and 23 Wounded</a:t>
            </a:r>
          </a:p>
          <a:p>
            <a:pPr eaLnBrk="1" hangingPunct="1">
              <a:buFont typeface="Wingdings" pitchFamily="2" charset="2"/>
              <a:buChar char="Ø"/>
              <a:defRPr/>
            </a:pPr>
            <a:r>
              <a:rPr lang="en-US" sz="2200" dirty="0">
                <a:effectLst/>
              </a:rPr>
              <a:t>Weapons: </a:t>
            </a:r>
            <a:r>
              <a:rPr lang="en-US" sz="2200" dirty="0" err="1">
                <a:effectLst/>
              </a:rPr>
              <a:t>Glock</a:t>
            </a:r>
            <a:r>
              <a:rPr lang="en-US" sz="2200" dirty="0">
                <a:effectLst/>
              </a:rPr>
              <a:t> 19, Walther P22</a:t>
            </a:r>
          </a:p>
          <a:p>
            <a:pPr eaLnBrk="1" hangingPunct="1">
              <a:buFont typeface="Wingdings" pitchFamily="2" charset="2"/>
              <a:buChar char="Ø"/>
              <a:defRPr/>
            </a:pPr>
            <a:r>
              <a:rPr lang="en-US" sz="2200" dirty="0">
                <a:effectLst/>
              </a:rPr>
              <a:t>Committed suicide at scene</a:t>
            </a:r>
          </a:p>
          <a:p>
            <a:pPr eaLnBrk="1" hangingPunct="1">
              <a:buFont typeface="Wingdings" pitchFamily="2" charset="2"/>
              <a:buChar char="Ø"/>
              <a:defRPr/>
            </a:pPr>
            <a:r>
              <a:rPr lang="en-US" sz="2200" dirty="0">
                <a:effectLst/>
              </a:rPr>
              <a:t>Rationale: </a:t>
            </a:r>
          </a:p>
          <a:p>
            <a:pPr lvl="1" eaLnBrk="1" hangingPunct="1">
              <a:buFont typeface="Wingdings" pitchFamily="2" charset="2"/>
              <a:buChar char="v"/>
              <a:defRPr/>
            </a:pPr>
            <a:r>
              <a:rPr lang="en-US" sz="2200" dirty="0">
                <a:solidFill>
                  <a:schemeClr val="bg2">
                    <a:lumMod val="20000"/>
                    <a:lumOff val="80000"/>
                  </a:schemeClr>
                </a:solidFill>
                <a:effectLst/>
              </a:rPr>
              <a:t>Savior oppressed &amp; rejected</a:t>
            </a:r>
          </a:p>
          <a:p>
            <a:pPr lvl="1" eaLnBrk="1" hangingPunct="1">
              <a:buFont typeface="Wingdings" pitchFamily="2" charset="2"/>
              <a:buChar char="v"/>
              <a:defRPr/>
            </a:pPr>
            <a:r>
              <a:rPr lang="en-US" sz="2200" dirty="0">
                <a:solidFill>
                  <a:schemeClr val="bg2">
                    <a:lumMod val="20000"/>
                    <a:lumOff val="80000"/>
                  </a:schemeClr>
                </a:solidFill>
                <a:effectLst/>
              </a:rPr>
              <a:t>Romantic dispute?</a:t>
            </a:r>
          </a:p>
          <a:p>
            <a:pPr lvl="1" eaLnBrk="1" hangingPunct="1">
              <a:buFont typeface="Wingdings" pitchFamily="2" charset="2"/>
              <a:buChar char="v"/>
              <a:defRPr/>
            </a:pPr>
            <a:r>
              <a:rPr lang="en-US" sz="2200" dirty="0">
                <a:solidFill>
                  <a:schemeClr val="bg2">
                    <a:lumMod val="20000"/>
                    <a:lumOff val="80000"/>
                  </a:schemeClr>
                </a:solidFill>
                <a:effectLst/>
              </a:rPr>
              <a:t>Teased about speech disorder</a:t>
            </a:r>
          </a:p>
          <a:p>
            <a:pPr eaLnBrk="1" hangingPunct="1">
              <a:defRPr/>
            </a:pPr>
            <a:endParaRPr lang="en-US" dirty="0">
              <a:effectLst>
                <a:outerShdw blurRad="38100" dist="38100" dir="2700000" algn="tl">
                  <a:srgbClr val="C0C0C0"/>
                </a:outerShdw>
              </a:effectLst>
            </a:endParaRPr>
          </a:p>
        </p:txBody>
      </p:sp>
      <p:sp>
        <p:nvSpPr>
          <p:cNvPr id="7" name="Rectangle 6"/>
          <p:cNvSpPr>
            <a:spLocks noGrp="1" noChangeArrowheads="1"/>
          </p:cNvSpPr>
          <p:nvPr>
            <p:ph type="sldNum" sz="quarter" idx="12"/>
          </p:nvPr>
        </p:nvSpPr>
        <p:spPr>
          <a:ln/>
        </p:spPr>
        <p:txBody>
          <a:bodyPr/>
          <a:lstStyle/>
          <a:p>
            <a:fld id="{F3F6B3D8-0C47-4208-85F8-A0B61E891FD4}" type="slidenum">
              <a:rPr lang="en-US" altLang="en-US"/>
              <a:pPr/>
              <a:t>7</a:t>
            </a:fld>
            <a:endParaRPr lang="en-US" altLang="en-US"/>
          </a:p>
        </p:txBody>
      </p:sp>
      <p:pic>
        <p:nvPicPr>
          <p:cNvPr id="18438" name="Picture 6" descr="See full size imag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4943" y="2504628"/>
            <a:ext cx="1702889" cy="1560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8AD420D3-4512-43A1-B197-52533B40D420}"/>
              </a:ext>
            </a:extLst>
          </p:cNvPr>
          <p:cNvPicPr>
            <a:picLocks noChangeAspect="1"/>
          </p:cNvPicPr>
          <p:nvPr/>
        </p:nvPicPr>
        <p:blipFill>
          <a:blip r:embed="rId4"/>
          <a:stretch>
            <a:fillRect/>
          </a:stretch>
        </p:blipFill>
        <p:spPr>
          <a:xfrm>
            <a:off x="5696060" y="4115283"/>
            <a:ext cx="3002932" cy="2286000"/>
          </a:xfrm>
          <a:prstGeom prst="rect">
            <a:avLst/>
          </a:prstGeom>
        </p:spPr>
      </p:pic>
      <p:pic>
        <p:nvPicPr>
          <p:cNvPr id="18437" name="ClipArt Placeholder 5" descr="See full size image">
            <a:hlinkClick r:id="rId5"/>
          </p:cNvPr>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5603401" y="1458054"/>
            <a:ext cx="1784285" cy="1655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91565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152400"/>
            <a:ext cx="8229600" cy="1143000"/>
          </a:xfrm>
        </p:spPr>
        <p:txBody>
          <a:bodyPr>
            <a:noAutofit/>
          </a:bodyPr>
          <a:lstStyle/>
          <a:p>
            <a:pPr eaLnBrk="1" hangingPunct="1">
              <a:defRPr/>
            </a:pPr>
            <a:r>
              <a:rPr lang="en-US" sz="2800" dirty="0">
                <a:solidFill>
                  <a:srgbClr val="FFC000"/>
                </a:solidFill>
                <a:effectLst>
                  <a:outerShdw blurRad="38100" dist="38100" dir="2700000" algn="tl">
                    <a:srgbClr val="000000">
                      <a:alpha val="43137"/>
                    </a:srgbClr>
                  </a:outerShdw>
                </a:effectLst>
              </a:rPr>
              <a:t>Omar Mateen </a:t>
            </a:r>
            <a:br>
              <a:rPr lang="en-US" sz="2800" dirty="0">
                <a:solidFill>
                  <a:srgbClr val="FFC000"/>
                </a:solidFill>
                <a:effectLst>
                  <a:outerShdw blurRad="38100" dist="38100" dir="2700000" algn="tl">
                    <a:srgbClr val="000000">
                      <a:alpha val="43137"/>
                    </a:srgbClr>
                  </a:outerShdw>
                </a:effectLst>
              </a:rPr>
            </a:br>
            <a:r>
              <a:rPr lang="en-US" sz="2800" dirty="0">
                <a:solidFill>
                  <a:srgbClr val="FFC000"/>
                </a:solidFill>
                <a:effectLst>
                  <a:outerShdw blurRad="38100" dist="38100" dir="2700000" algn="tl">
                    <a:srgbClr val="000000">
                      <a:alpha val="43137"/>
                    </a:srgbClr>
                  </a:outerShdw>
                </a:effectLst>
              </a:rPr>
              <a:t>PULSE Nightclub </a:t>
            </a:r>
            <a:br>
              <a:rPr lang="en-US" sz="2800" dirty="0">
                <a:solidFill>
                  <a:srgbClr val="FFC000"/>
                </a:solidFill>
                <a:effectLst>
                  <a:outerShdw blurRad="38100" dist="38100" dir="2700000" algn="tl">
                    <a:srgbClr val="000000">
                      <a:alpha val="43137"/>
                    </a:srgbClr>
                  </a:outerShdw>
                </a:effectLst>
              </a:rPr>
            </a:br>
            <a:r>
              <a:rPr lang="en-US" sz="2800" dirty="0">
                <a:solidFill>
                  <a:srgbClr val="FFC000"/>
                </a:solidFill>
                <a:effectLst>
                  <a:outerShdw blurRad="38100" dist="38100" dir="2700000" algn="tl">
                    <a:srgbClr val="000000">
                      <a:alpha val="43137"/>
                    </a:srgbClr>
                  </a:outerShdw>
                </a:effectLst>
              </a:rPr>
              <a:t>ORLANDO, FL 4-16-2007</a:t>
            </a:r>
          </a:p>
        </p:txBody>
      </p:sp>
      <p:sp>
        <p:nvSpPr>
          <p:cNvPr id="18435" name="Rectangle 3"/>
          <p:cNvSpPr>
            <a:spLocks noGrp="1" noChangeArrowheads="1"/>
          </p:cNvSpPr>
          <p:nvPr>
            <p:ph type="body" sz="half" idx="1"/>
          </p:nvPr>
        </p:nvSpPr>
        <p:spPr>
          <a:xfrm>
            <a:off x="381000" y="1408812"/>
            <a:ext cx="4876800" cy="5105400"/>
          </a:xfrm>
        </p:spPr>
        <p:txBody>
          <a:bodyPr>
            <a:noAutofit/>
          </a:bodyPr>
          <a:lstStyle/>
          <a:p>
            <a:pPr eaLnBrk="1" hangingPunct="1">
              <a:buFont typeface="Wingdings" panose="05000000000000000000" pitchFamily="2" charset="2"/>
              <a:buChar char="§"/>
              <a:defRPr/>
            </a:pPr>
            <a:r>
              <a:rPr lang="en-US" sz="2200" dirty="0">
                <a:effectLst/>
              </a:rPr>
              <a:t>Claimed affiliation with ISIS</a:t>
            </a:r>
          </a:p>
          <a:p>
            <a:pPr eaLnBrk="1" hangingPunct="1">
              <a:buFont typeface="Wingdings" panose="05000000000000000000" pitchFamily="2" charset="2"/>
              <a:buChar char="§"/>
              <a:defRPr/>
            </a:pPr>
            <a:r>
              <a:rPr lang="en-US" sz="2200" dirty="0">
                <a:effectLst/>
              </a:rPr>
              <a:t>Failed to become a FL State Trooper and Corrections officer</a:t>
            </a:r>
          </a:p>
          <a:p>
            <a:pPr eaLnBrk="1" hangingPunct="1">
              <a:buFont typeface="Wingdings" panose="05000000000000000000" pitchFamily="2" charset="2"/>
              <a:buChar char="§"/>
              <a:defRPr/>
            </a:pPr>
            <a:r>
              <a:rPr lang="en-US" sz="2200" dirty="0">
                <a:effectLst/>
              </a:rPr>
              <a:t> 49 Dead and 58 Wounded</a:t>
            </a:r>
          </a:p>
          <a:p>
            <a:pPr eaLnBrk="1" hangingPunct="1">
              <a:buFont typeface="Wingdings" panose="05000000000000000000" pitchFamily="2" charset="2"/>
              <a:buChar char="§"/>
              <a:defRPr/>
            </a:pPr>
            <a:r>
              <a:rPr lang="en-US" sz="2200" dirty="0">
                <a:effectLst/>
              </a:rPr>
              <a:t> Weapons: Sig Sauer MCX, Glock 17</a:t>
            </a:r>
          </a:p>
          <a:p>
            <a:pPr eaLnBrk="1" hangingPunct="1">
              <a:buFont typeface="Wingdings" panose="05000000000000000000" pitchFamily="2" charset="2"/>
              <a:buChar char="§"/>
              <a:defRPr/>
            </a:pPr>
            <a:r>
              <a:rPr lang="en-US" sz="2200" dirty="0">
                <a:effectLst/>
              </a:rPr>
              <a:t>Killed in shootout with Orlando SWAT</a:t>
            </a:r>
          </a:p>
          <a:p>
            <a:pPr eaLnBrk="1" hangingPunct="1">
              <a:buFont typeface="Wingdings" panose="05000000000000000000" pitchFamily="2" charset="2"/>
              <a:buChar char="§"/>
              <a:defRPr/>
            </a:pPr>
            <a:r>
              <a:rPr lang="en-US" sz="2200" dirty="0">
                <a:effectLst/>
              </a:rPr>
              <a:t>Rationale: </a:t>
            </a:r>
          </a:p>
          <a:p>
            <a:pPr lvl="1" eaLnBrk="1" hangingPunct="1">
              <a:buFont typeface="Wingdings" panose="05000000000000000000" pitchFamily="2" charset="2"/>
              <a:buChar char="§"/>
              <a:defRPr/>
            </a:pPr>
            <a:r>
              <a:rPr lang="en-US" sz="2200" dirty="0">
                <a:solidFill>
                  <a:schemeClr val="bg2">
                    <a:lumMod val="40000"/>
                    <a:lumOff val="60000"/>
                  </a:schemeClr>
                </a:solidFill>
                <a:effectLst/>
              </a:rPr>
              <a:t>Officials believed he was gay and was spurned by </a:t>
            </a:r>
            <a:r>
              <a:rPr lang="en-US" sz="2200" dirty="0" err="1">
                <a:solidFill>
                  <a:schemeClr val="bg2">
                    <a:lumMod val="40000"/>
                    <a:lumOff val="60000"/>
                  </a:schemeClr>
                </a:solidFill>
                <a:effectLst/>
              </a:rPr>
              <a:t>latino</a:t>
            </a:r>
            <a:r>
              <a:rPr lang="en-US" sz="2200" dirty="0">
                <a:solidFill>
                  <a:schemeClr val="bg2">
                    <a:lumMod val="40000"/>
                    <a:lumOff val="60000"/>
                  </a:schemeClr>
                </a:solidFill>
                <a:effectLst/>
              </a:rPr>
              <a:t> men</a:t>
            </a:r>
          </a:p>
        </p:txBody>
      </p:sp>
      <p:sp>
        <p:nvSpPr>
          <p:cNvPr id="7" name="Rectangle 6"/>
          <p:cNvSpPr>
            <a:spLocks noGrp="1" noChangeArrowheads="1"/>
          </p:cNvSpPr>
          <p:nvPr>
            <p:ph type="sldNum" sz="quarter" idx="12"/>
          </p:nvPr>
        </p:nvSpPr>
        <p:spPr>
          <a:xfrm>
            <a:off x="7885509" y="5883276"/>
            <a:ext cx="565159" cy="365125"/>
          </a:xfrm>
          <a:ln/>
        </p:spPr>
        <p:txBody>
          <a:bodyPr/>
          <a:lstStyle/>
          <a:p>
            <a:fld id="{F3F6B3D8-0C47-4208-85F8-A0B61E891FD4}" type="slidenum">
              <a:rPr lang="en-US" altLang="en-US" smtClean="0">
                <a:solidFill>
                  <a:srgbClr val="FEFAC9"/>
                </a:solidFill>
              </a:rPr>
              <a:pPr/>
              <a:t>8</a:t>
            </a:fld>
            <a:endParaRPr lang="en-US" altLang="en-US">
              <a:solidFill>
                <a:srgbClr val="FEFAC9"/>
              </a:solidFill>
            </a:endParaRPr>
          </a:p>
        </p:txBody>
      </p:sp>
      <p:pic>
        <p:nvPicPr>
          <p:cNvPr id="3" name="Picture 2"/>
          <p:cNvPicPr>
            <a:picLocks noChangeAspect="1"/>
          </p:cNvPicPr>
          <p:nvPr/>
        </p:nvPicPr>
        <p:blipFill>
          <a:blip r:embed="rId3"/>
          <a:stretch>
            <a:fillRect/>
          </a:stretch>
        </p:blipFill>
        <p:spPr>
          <a:xfrm>
            <a:off x="6276975" y="3834775"/>
            <a:ext cx="1714500" cy="2286000"/>
          </a:xfrm>
          <a:prstGeom prst="rect">
            <a:avLst/>
          </a:prstGeom>
        </p:spPr>
      </p:pic>
      <p:pic>
        <p:nvPicPr>
          <p:cNvPr id="4" name="Picture 3"/>
          <p:cNvPicPr>
            <a:picLocks noChangeAspect="1"/>
          </p:cNvPicPr>
          <p:nvPr/>
        </p:nvPicPr>
        <p:blipFill>
          <a:blip r:embed="rId4"/>
          <a:stretch>
            <a:fillRect/>
          </a:stretch>
        </p:blipFill>
        <p:spPr>
          <a:xfrm>
            <a:off x="5257800" y="1601957"/>
            <a:ext cx="3752850" cy="2048499"/>
          </a:xfrm>
          <a:prstGeom prst="rect">
            <a:avLst/>
          </a:prstGeom>
        </p:spPr>
      </p:pic>
    </p:spTree>
    <p:extLst>
      <p:ext uri="{BB962C8B-B14F-4D97-AF65-F5344CB8AC3E}">
        <p14:creationId xmlns:p14="http://schemas.microsoft.com/office/powerpoint/2010/main" val="4907696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152400"/>
            <a:ext cx="8229600" cy="1143000"/>
          </a:xfrm>
        </p:spPr>
        <p:txBody>
          <a:bodyPr>
            <a:noAutofit/>
          </a:bodyPr>
          <a:lstStyle/>
          <a:p>
            <a:pPr eaLnBrk="1" hangingPunct="1">
              <a:defRPr/>
            </a:pPr>
            <a:r>
              <a:rPr lang="en-US" sz="2800" dirty="0">
                <a:solidFill>
                  <a:srgbClr val="FFC000"/>
                </a:solidFill>
                <a:effectLst>
                  <a:outerShdw blurRad="38100" dist="38100" dir="2700000" algn="tl">
                    <a:srgbClr val="000000">
                      <a:alpha val="43137"/>
                    </a:srgbClr>
                  </a:outerShdw>
                </a:effectLst>
              </a:rPr>
              <a:t>CONNOR BETTS </a:t>
            </a:r>
            <a:br>
              <a:rPr lang="en-US" sz="2800" dirty="0">
                <a:solidFill>
                  <a:srgbClr val="FFC000"/>
                </a:solidFill>
                <a:effectLst>
                  <a:outerShdw blurRad="38100" dist="38100" dir="2700000" algn="tl">
                    <a:srgbClr val="000000">
                      <a:alpha val="43137"/>
                    </a:srgbClr>
                  </a:outerShdw>
                </a:effectLst>
              </a:rPr>
            </a:br>
            <a:r>
              <a:rPr lang="en-US" sz="2800" dirty="0">
                <a:solidFill>
                  <a:srgbClr val="FFC000"/>
                </a:solidFill>
                <a:effectLst>
                  <a:outerShdw blurRad="38100" dist="38100" dir="2700000" algn="tl">
                    <a:srgbClr val="000000">
                      <a:alpha val="43137"/>
                    </a:srgbClr>
                  </a:outerShdw>
                </a:effectLst>
              </a:rPr>
              <a:t>NED </a:t>
            </a:r>
            <a:r>
              <a:rPr lang="en-US" sz="2800" dirty="0" err="1">
                <a:solidFill>
                  <a:srgbClr val="FFC000"/>
                </a:solidFill>
                <a:effectLst>
                  <a:outerShdw blurRad="38100" dist="38100" dir="2700000" algn="tl">
                    <a:srgbClr val="000000">
                      <a:alpha val="43137"/>
                    </a:srgbClr>
                  </a:outerShdw>
                </a:effectLst>
              </a:rPr>
              <a:t>pEPPERS</a:t>
            </a:r>
            <a:r>
              <a:rPr lang="en-US" sz="2800" dirty="0">
                <a:solidFill>
                  <a:srgbClr val="FFC000"/>
                </a:solidFill>
                <a:effectLst>
                  <a:outerShdw blurRad="38100" dist="38100" dir="2700000" algn="tl">
                    <a:srgbClr val="000000">
                      <a:alpha val="43137"/>
                    </a:srgbClr>
                  </a:outerShdw>
                </a:effectLst>
              </a:rPr>
              <a:t> BAR</a:t>
            </a:r>
            <a:br>
              <a:rPr lang="en-US" sz="2800" dirty="0">
                <a:solidFill>
                  <a:srgbClr val="FFC000"/>
                </a:solidFill>
                <a:effectLst>
                  <a:outerShdw blurRad="38100" dist="38100" dir="2700000" algn="tl">
                    <a:srgbClr val="000000">
                      <a:alpha val="43137"/>
                    </a:srgbClr>
                  </a:outerShdw>
                </a:effectLst>
              </a:rPr>
            </a:br>
            <a:r>
              <a:rPr lang="en-US" sz="2800" dirty="0">
                <a:solidFill>
                  <a:srgbClr val="FFC000"/>
                </a:solidFill>
                <a:effectLst>
                  <a:outerShdw blurRad="38100" dist="38100" dir="2700000" algn="tl">
                    <a:srgbClr val="000000">
                      <a:alpha val="43137"/>
                    </a:srgbClr>
                  </a:outerShdw>
                </a:effectLst>
              </a:rPr>
              <a:t>DAYTON, OH 9-4-2019</a:t>
            </a:r>
          </a:p>
        </p:txBody>
      </p:sp>
      <p:sp>
        <p:nvSpPr>
          <p:cNvPr id="18435" name="Rectangle 3"/>
          <p:cNvSpPr>
            <a:spLocks noGrp="1" noChangeArrowheads="1"/>
          </p:cNvSpPr>
          <p:nvPr>
            <p:ph type="body" sz="half" idx="1"/>
          </p:nvPr>
        </p:nvSpPr>
        <p:spPr>
          <a:xfrm>
            <a:off x="381000" y="1295400"/>
            <a:ext cx="4876800" cy="5105400"/>
          </a:xfrm>
        </p:spPr>
        <p:txBody>
          <a:bodyPr>
            <a:noAutofit/>
          </a:bodyPr>
          <a:lstStyle/>
          <a:p>
            <a:pPr>
              <a:buFont typeface="Wingdings" panose="05000000000000000000" pitchFamily="2" charset="2"/>
              <a:buChar char="§"/>
              <a:defRPr/>
            </a:pPr>
            <a:r>
              <a:rPr lang="en-US" sz="2200" dirty="0">
                <a:effectLst/>
              </a:rPr>
              <a:t>Opened fire from across the street and attempted to enter crowded bar</a:t>
            </a:r>
          </a:p>
          <a:p>
            <a:pPr>
              <a:buFont typeface="Wingdings" panose="05000000000000000000" pitchFamily="2" charset="2"/>
              <a:buChar char="§"/>
              <a:defRPr/>
            </a:pPr>
            <a:r>
              <a:rPr lang="en-US" sz="2200" dirty="0">
                <a:effectLst/>
              </a:rPr>
              <a:t>9 Dead and 17 Wounded. His sister was on of the first people he killed</a:t>
            </a:r>
          </a:p>
          <a:p>
            <a:pPr eaLnBrk="1" hangingPunct="1">
              <a:buFont typeface="Wingdings" panose="05000000000000000000" pitchFamily="2" charset="2"/>
              <a:buChar char="§"/>
              <a:defRPr/>
            </a:pPr>
            <a:r>
              <a:rPr lang="en-US" sz="2200" dirty="0">
                <a:effectLst/>
              </a:rPr>
              <a:t> Weapons: AR-15 with 100 round drum</a:t>
            </a:r>
          </a:p>
          <a:p>
            <a:pPr eaLnBrk="1" hangingPunct="1">
              <a:buFont typeface="Wingdings" panose="05000000000000000000" pitchFamily="2" charset="2"/>
              <a:buChar char="§"/>
              <a:defRPr/>
            </a:pPr>
            <a:r>
              <a:rPr lang="en-US" sz="2200" dirty="0">
                <a:effectLst/>
              </a:rPr>
              <a:t>Killed in shootout with Dayton PD within 32 seconds</a:t>
            </a:r>
          </a:p>
          <a:p>
            <a:pPr eaLnBrk="1" hangingPunct="1">
              <a:buFont typeface="Wingdings" panose="05000000000000000000" pitchFamily="2" charset="2"/>
              <a:buChar char="§"/>
              <a:defRPr/>
            </a:pPr>
            <a:r>
              <a:rPr lang="en-US" sz="2200" dirty="0">
                <a:effectLst/>
              </a:rPr>
              <a:t>Rationale: </a:t>
            </a:r>
          </a:p>
          <a:p>
            <a:pPr lvl="1" eaLnBrk="1" hangingPunct="1">
              <a:buFont typeface="Wingdings" panose="05000000000000000000" pitchFamily="2" charset="2"/>
              <a:buChar char="§"/>
              <a:defRPr/>
            </a:pPr>
            <a:r>
              <a:rPr lang="en-US" sz="2200" dirty="0">
                <a:solidFill>
                  <a:schemeClr val="bg2">
                    <a:lumMod val="40000"/>
                    <a:lumOff val="60000"/>
                  </a:schemeClr>
                </a:solidFill>
                <a:effectLst/>
              </a:rPr>
              <a:t>Fascinated with Mass shootings and displayed violent tendencies towards women. </a:t>
            </a:r>
          </a:p>
        </p:txBody>
      </p:sp>
      <p:sp>
        <p:nvSpPr>
          <p:cNvPr id="7" name="Rectangle 6"/>
          <p:cNvSpPr>
            <a:spLocks noGrp="1" noChangeArrowheads="1"/>
          </p:cNvSpPr>
          <p:nvPr>
            <p:ph type="sldNum" sz="quarter" idx="12"/>
          </p:nvPr>
        </p:nvSpPr>
        <p:spPr>
          <a:xfrm>
            <a:off x="7885509" y="5883276"/>
            <a:ext cx="565159" cy="365125"/>
          </a:xfrm>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3F6B3D8-0C47-4208-85F8-A0B61E891FD4}" type="slidenum">
              <a:rPr kumimoji="0" lang="en-US" altLang="en-US" sz="1000" b="0" i="0" u="none" strike="noStrike" kern="1200" cap="none" spc="0" normalizeH="0" baseline="0" noProof="0" smtClean="0">
                <a:ln>
                  <a:noFill/>
                </a:ln>
                <a:solidFill>
                  <a:srgbClr val="FEFAC9"/>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1000" b="0" i="0" u="none" strike="noStrike" kern="1200" cap="none" spc="0" normalizeH="0" baseline="0" noProof="0">
              <a:ln>
                <a:noFill/>
              </a:ln>
              <a:solidFill>
                <a:srgbClr val="FEFAC9"/>
              </a:solidFill>
              <a:effectLst/>
              <a:uLnTx/>
              <a:uFillTx/>
              <a:latin typeface="Arial" charset="0"/>
              <a:ea typeface="+mn-ea"/>
              <a:cs typeface="+mn-cs"/>
            </a:endParaRPr>
          </a:p>
        </p:txBody>
      </p:sp>
      <p:pic>
        <p:nvPicPr>
          <p:cNvPr id="5" name="Picture 4">
            <a:extLst>
              <a:ext uri="{FF2B5EF4-FFF2-40B4-BE49-F238E27FC236}">
                <a16:creationId xmlns:a16="http://schemas.microsoft.com/office/drawing/2014/main" id="{46A355E8-F674-47D3-905C-3B907E01A4A8}"/>
              </a:ext>
            </a:extLst>
          </p:cNvPr>
          <p:cNvPicPr>
            <a:picLocks noChangeAspect="1"/>
          </p:cNvPicPr>
          <p:nvPr/>
        </p:nvPicPr>
        <p:blipFill>
          <a:blip r:embed="rId3"/>
          <a:stretch>
            <a:fillRect/>
          </a:stretch>
        </p:blipFill>
        <p:spPr>
          <a:xfrm>
            <a:off x="5747439" y="1554811"/>
            <a:ext cx="3174110" cy="1777502"/>
          </a:xfrm>
          <a:prstGeom prst="rect">
            <a:avLst/>
          </a:prstGeom>
        </p:spPr>
      </p:pic>
      <p:pic>
        <p:nvPicPr>
          <p:cNvPr id="6" name="Picture 5">
            <a:extLst>
              <a:ext uri="{FF2B5EF4-FFF2-40B4-BE49-F238E27FC236}">
                <a16:creationId xmlns:a16="http://schemas.microsoft.com/office/drawing/2014/main" id="{0AA3CA98-4762-4094-A7D1-2DC37C70C44D}"/>
              </a:ext>
            </a:extLst>
          </p:cNvPr>
          <p:cNvPicPr>
            <a:picLocks noChangeAspect="1"/>
          </p:cNvPicPr>
          <p:nvPr/>
        </p:nvPicPr>
        <p:blipFill>
          <a:blip r:embed="rId4"/>
          <a:stretch>
            <a:fillRect/>
          </a:stretch>
        </p:blipFill>
        <p:spPr>
          <a:xfrm>
            <a:off x="5366545" y="3925590"/>
            <a:ext cx="3555004" cy="1777502"/>
          </a:xfrm>
          <a:prstGeom prst="rect">
            <a:avLst/>
          </a:prstGeom>
        </p:spPr>
      </p:pic>
    </p:spTree>
    <p:extLst>
      <p:ext uri="{BB962C8B-B14F-4D97-AF65-F5344CB8AC3E}">
        <p14:creationId xmlns:p14="http://schemas.microsoft.com/office/powerpoint/2010/main" val="14014586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TM04033921[[fn=Damask]]</Template>
  <TotalTime>6938</TotalTime>
  <Words>1776</Words>
  <Application>Microsoft Office PowerPoint</Application>
  <PresentationFormat>On-screen Show (4:3)</PresentationFormat>
  <Paragraphs>271</Paragraphs>
  <Slides>36</Slides>
  <Notes>15</Notes>
  <HiddenSlides>1</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36</vt:i4>
      </vt:variant>
    </vt:vector>
  </HeadingPairs>
  <TitlesOfParts>
    <vt:vector size="44" baseType="lpstr">
      <vt:lpstr>Arial</vt:lpstr>
      <vt:lpstr>Bookman Old Style</vt:lpstr>
      <vt:lpstr>Calibri</vt:lpstr>
      <vt:lpstr>Rockwell</vt:lpstr>
      <vt:lpstr>Verdana</vt:lpstr>
      <vt:lpstr>Wingdings</vt:lpstr>
      <vt:lpstr>Wingdings 2</vt:lpstr>
      <vt:lpstr>Damask</vt:lpstr>
      <vt:lpstr>Active Shooter Response Training</vt:lpstr>
      <vt:lpstr>Definition of an Active Shooter</vt:lpstr>
      <vt:lpstr>Active Shooter Events</vt:lpstr>
      <vt:lpstr>The Active Shooter’s Intent</vt:lpstr>
      <vt:lpstr>An Active Shooter Expects To Die</vt:lpstr>
      <vt:lpstr>ACTIVE SHOOTER Modus Operandi</vt:lpstr>
      <vt:lpstr>Cho Seung-Hui  Virginia Tech  BLACKSBURG, VA 4-16-2007</vt:lpstr>
      <vt:lpstr>Omar Mateen  PULSE Nightclub  ORLANDO, FL 4-16-2007</vt:lpstr>
      <vt:lpstr>CONNOR BETTS  NED pEPPERS BAR DAYTON, OH 9-4-2019</vt:lpstr>
      <vt:lpstr>STEPHEN PADDOCK  ROUTE 91 HARVEST FESTIVAL LAS VEGAS, NV 10-1-2017</vt:lpstr>
      <vt:lpstr>Larry Phillips/Emil Matasareanu  Bank OF AMERICA  Hollywood, CA 2-27-97</vt:lpstr>
      <vt:lpstr>Aaron AlexiS WASHINGTON NAVY YARD WASHINGTON, DC 9-16-2013</vt:lpstr>
      <vt:lpstr>Patrick WOOD Crusius WALMART EL PASO, TX 8-3-2019</vt:lpstr>
      <vt:lpstr>Eric Harris/Dylan Klebold Columbine High SCHOOL  Littleton, CO 4-20-99</vt:lpstr>
      <vt:lpstr>Syed Rizwan Farook/Tashfeen Malik INLAND REGIONAL CENTER  SAN BERNADINO, CA 12-2-15</vt:lpstr>
      <vt:lpstr>Lakshar E TAIBa Multiple Locations  Mumbia, INDIA 4-16-2007</vt:lpstr>
      <vt:lpstr>Prevention &amp; Detection of Active Shooter Events</vt:lpstr>
      <vt:lpstr>Red Flag Indicators</vt:lpstr>
      <vt:lpstr>Examples of Red Flag indicators: </vt:lpstr>
      <vt:lpstr>Surviving an Active Shooter</vt:lpstr>
      <vt:lpstr>RUN = Evacuate</vt:lpstr>
      <vt:lpstr>RUN (other considerations) </vt:lpstr>
      <vt:lpstr>HIDE = Lockdown </vt:lpstr>
      <vt:lpstr> Reinforce the locked doors with chairs, desks, and other items</vt:lpstr>
      <vt:lpstr>Erect barricades on ALL doors </vt:lpstr>
      <vt:lpstr>Good example of a barricade</vt:lpstr>
      <vt:lpstr>PowerPoint Presentation</vt:lpstr>
      <vt:lpstr>HIDE (other considerations)</vt:lpstr>
      <vt:lpstr>FIGHT= Fight for your Life</vt:lpstr>
      <vt:lpstr>Things to Consider  Before Fighting Back</vt:lpstr>
      <vt:lpstr>When Your Decision is to Fight</vt:lpstr>
      <vt:lpstr>Police Response</vt:lpstr>
      <vt:lpstr>Additional Officers and Rescue Teams</vt:lpstr>
      <vt:lpstr>Reacting to Law Enforcement</vt:lpstr>
      <vt:lpstr>Other Considerations</vt:lpstr>
      <vt:lpstr>Training 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Surviving the Active Shooter</dc:title>
  <dc:creator>testuser</dc:creator>
  <cp:lastModifiedBy>Arthur Castiglia</cp:lastModifiedBy>
  <cp:revision>197</cp:revision>
  <dcterms:created xsi:type="dcterms:W3CDTF">2012-06-05T21:29:43Z</dcterms:created>
  <dcterms:modified xsi:type="dcterms:W3CDTF">2019-09-04T23:24:33Z</dcterms:modified>
</cp:coreProperties>
</file>