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handoutMasterIdLst>
    <p:handoutMasterId r:id="rId27"/>
  </p:handoutMasterIdLst>
  <p:sldIdLst>
    <p:sldId id="256" r:id="rId2"/>
    <p:sldId id="265" r:id="rId3"/>
    <p:sldId id="284" r:id="rId4"/>
    <p:sldId id="287" r:id="rId5"/>
    <p:sldId id="269" r:id="rId6"/>
    <p:sldId id="292" r:id="rId7"/>
    <p:sldId id="293" r:id="rId8"/>
    <p:sldId id="268" r:id="rId9"/>
    <p:sldId id="290" r:id="rId10"/>
    <p:sldId id="291" r:id="rId11"/>
    <p:sldId id="267" r:id="rId12"/>
    <p:sldId id="285" r:id="rId13"/>
    <p:sldId id="288" r:id="rId14"/>
    <p:sldId id="266" r:id="rId15"/>
    <p:sldId id="286" r:id="rId16"/>
    <p:sldId id="289" r:id="rId17"/>
    <p:sldId id="280" r:id="rId18"/>
    <p:sldId id="294" r:id="rId19"/>
    <p:sldId id="295" r:id="rId20"/>
    <p:sldId id="281" r:id="rId21"/>
    <p:sldId id="296" r:id="rId22"/>
    <p:sldId id="297" r:id="rId23"/>
    <p:sldId id="299"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6" autoAdjust="0"/>
    <p:restoredTop sz="94643" autoAdjust="0"/>
  </p:normalViewPr>
  <p:slideViewPr>
    <p:cSldViewPr>
      <p:cViewPr varScale="1">
        <p:scale>
          <a:sx n="90" d="100"/>
          <a:sy n="90" d="100"/>
        </p:scale>
        <p:origin x="1288" y="200"/>
      </p:cViewPr>
      <p:guideLst>
        <p:guide orient="horz" pos="2160"/>
        <p:guide pos="2880"/>
      </p:guideLst>
    </p:cSldViewPr>
  </p:slideViewPr>
  <p:outlineViewPr>
    <p:cViewPr>
      <p:scale>
        <a:sx n="33" d="100"/>
        <a:sy n="33" d="100"/>
      </p:scale>
      <p:origin x="0" y="-236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9" d="100"/>
          <a:sy n="159" d="100"/>
        </p:scale>
        <p:origin x="1704" y="1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77EA9A-A5E4-2D4F-90DB-EC3FFB3F8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068FA0-701F-6444-8463-69834058E6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B0731B-7DFA-B349-BE5C-8F489F0A182C}" type="datetimeFigureOut">
              <a:rPr lang="en-US" smtClean="0"/>
              <a:t>10/8/19</a:t>
            </a:fld>
            <a:endParaRPr lang="en-US"/>
          </a:p>
        </p:txBody>
      </p:sp>
      <p:sp>
        <p:nvSpPr>
          <p:cNvPr id="4" name="Footer Placeholder 3">
            <a:extLst>
              <a:ext uri="{FF2B5EF4-FFF2-40B4-BE49-F238E27FC236}">
                <a16:creationId xmlns:a16="http://schemas.microsoft.com/office/drawing/2014/main" id="{FA6B505D-29F3-A246-9B1C-F41CDF106A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1BA6EB-3B67-824C-863A-865E99DDC6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0E108C-A529-1F47-BE7F-B3666CA475DC}" type="slidenum">
              <a:rPr lang="en-US" smtClean="0"/>
              <a:t>‹#›</a:t>
            </a:fld>
            <a:endParaRPr lang="en-US"/>
          </a:p>
        </p:txBody>
      </p:sp>
    </p:spTree>
    <p:extLst>
      <p:ext uri="{BB962C8B-B14F-4D97-AF65-F5344CB8AC3E}">
        <p14:creationId xmlns:p14="http://schemas.microsoft.com/office/powerpoint/2010/main" val="263026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BAF30-DDCF-4E66-B62A-CEBE8CF16C0E}" type="datetimeFigureOut">
              <a:rPr lang="en-US" smtClean="0"/>
              <a:pPr/>
              <a:t>10/8/19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44359-5A4A-4E0C-9C40-E413314276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a:t>
            </a:fld>
            <a:endParaRPr lang="en-US" dirty="0"/>
          </a:p>
        </p:txBody>
      </p:sp>
    </p:spTree>
    <p:extLst>
      <p:ext uri="{BB962C8B-B14F-4D97-AF65-F5344CB8AC3E}">
        <p14:creationId xmlns:p14="http://schemas.microsoft.com/office/powerpoint/2010/main" val="307871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10</a:t>
            </a:fld>
            <a:endParaRPr lang="en-US"/>
          </a:p>
        </p:txBody>
      </p:sp>
    </p:spTree>
    <p:extLst>
      <p:ext uri="{BB962C8B-B14F-4D97-AF65-F5344CB8AC3E}">
        <p14:creationId xmlns:p14="http://schemas.microsoft.com/office/powerpoint/2010/main" val="405907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8468"/>
            <a:ext cx="5486400" cy="4114800"/>
          </a:xfrm>
        </p:spPr>
        <p:txBody>
          <a:bodyPr>
            <a:noAutofit/>
          </a:bodyPr>
          <a:lstStyle/>
          <a:p>
            <a:endParaRPr lang="en-US" sz="20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11</a:t>
            </a:fld>
            <a:endParaRPr lang="en-US"/>
          </a:p>
        </p:txBody>
      </p:sp>
    </p:spTree>
    <p:extLst>
      <p:ext uri="{BB962C8B-B14F-4D97-AF65-F5344CB8AC3E}">
        <p14:creationId xmlns:p14="http://schemas.microsoft.com/office/powerpoint/2010/main" val="37684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8468"/>
            <a:ext cx="5486400" cy="4114800"/>
          </a:xfrm>
        </p:spPr>
        <p:txBody>
          <a:bodyPr>
            <a:noAutofit/>
          </a:bodyPr>
          <a:lstStyle/>
          <a:p>
            <a:endParaRPr lang="en-US" sz="20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12</a:t>
            </a:fld>
            <a:endParaRPr lang="en-US"/>
          </a:p>
        </p:txBody>
      </p:sp>
    </p:spTree>
    <p:extLst>
      <p:ext uri="{BB962C8B-B14F-4D97-AF65-F5344CB8AC3E}">
        <p14:creationId xmlns:p14="http://schemas.microsoft.com/office/powerpoint/2010/main" val="1963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8468"/>
            <a:ext cx="5486400" cy="4114800"/>
          </a:xfrm>
        </p:spPr>
        <p:txBody>
          <a:bodyPr>
            <a:noAutofit/>
          </a:bodyPr>
          <a:lstStyle/>
          <a:p>
            <a:endParaRPr lang="en-US" sz="20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13</a:t>
            </a:fld>
            <a:endParaRPr lang="en-US"/>
          </a:p>
        </p:txBody>
      </p:sp>
    </p:spTree>
    <p:extLst>
      <p:ext uri="{BB962C8B-B14F-4D97-AF65-F5344CB8AC3E}">
        <p14:creationId xmlns:p14="http://schemas.microsoft.com/office/powerpoint/2010/main" val="84920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14</a:t>
            </a:fld>
            <a:endParaRPr lang="en-US"/>
          </a:p>
        </p:txBody>
      </p:sp>
    </p:spTree>
    <p:extLst>
      <p:ext uri="{BB962C8B-B14F-4D97-AF65-F5344CB8AC3E}">
        <p14:creationId xmlns:p14="http://schemas.microsoft.com/office/powerpoint/2010/main" val="356683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15</a:t>
            </a:fld>
            <a:endParaRPr lang="en-US"/>
          </a:p>
        </p:txBody>
      </p:sp>
    </p:spTree>
    <p:extLst>
      <p:ext uri="{BB962C8B-B14F-4D97-AF65-F5344CB8AC3E}">
        <p14:creationId xmlns:p14="http://schemas.microsoft.com/office/powerpoint/2010/main" val="84447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16</a:t>
            </a:fld>
            <a:endParaRPr lang="en-US"/>
          </a:p>
        </p:txBody>
      </p:sp>
    </p:spTree>
    <p:extLst>
      <p:ext uri="{BB962C8B-B14F-4D97-AF65-F5344CB8AC3E}">
        <p14:creationId xmlns:p14="http://schemas.microsoft.com/office/powerpoint/2010/main" val="154472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17</a:t>
            </a:fld>
            <a:endParaRPr lang="en-US"/>
          </a:p>
        </p:txBody>
      </p:sp>
    </p:spTree>
    <p:extLst>
      <p:ext uri="{BB962C8B-B14F-4D97-AF65-F5344CB8AC3E}">
        <p14:creationId xmlns:p14="http://schemas.microsoft.com/office/powerpoint/2010/main" val="52228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18</a:t>
            </a:fld>
            <a:endParaRPr lang="en-US"/>
          </a:p>
        </p:txBody>
      </p:sp>
    </p:spTree>
    <p:extLst>
      <p:ext uri="{BB962C8B-B14F-4D97-AF65-F5344CB8AC3E}">
        <p14:creationId xmlns:p14="http://schemas.microsoft.com/office/powerpoint/2010/main" val="318699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19</a:t>
            </a:fld>
            <a:endParaRPr lang="en-US"/>
          </a:p>
        </p:txBody>
      </p:sp>
    </p:spTree>
    <p:extLst>
      <p:ext uri="{BB962C8B-B14F-4D97-AF65-F5344CB8AC3E}">
        <p14:creationId xmlns:p14="http://schemas.microsoft.com/office/powerpoint/2010/main" val="408785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477000" cy="4648200"/>
          </a:xfrm>
        </p:spPr>
        <p:txBody>
          <a:bodyPr>
            <a:normAutofit/>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a:t>
            </a:fld>
            <a:endParaRPr lang="en-US" dirty="0"/>
          </a:p>
        </p:txBody>
      </p:sp>
    </p:spTree>
    <p:extLst>
      <p:ext uri="{BB962C8B-B14F-4D97-AF65-F5344CB8AC3E}">
        <p14:creationId xmlns:p14="http://schemas.microsoft.com/office/powerpoint/2010/main" val="331059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20</a:t>
            </a:fld>
            <a:endParaRPr lang="en-US"/>
          </a:p>
        </p:txBody>
      </p:sp>
    </p:spTree>
    <p:extLst>
      <p:ext uri="{BB962C8B-B14F-4D97-AF65-F5344CB8AC3E}">
        <p14:creationId xmlns:p14="http://schemas.microsoft.com/office/powerpoint/2010/main" val="361382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21</a:t>
            </a:fld>
            <a:endParaRPr lang="en-US"/>
          </a:p>
        </p:txBody>
      </p:sp>
    </p:spTree>
    <p:extLst>
      <p:ext uri="{BB962C8B-B14F-4D97-AF65-F5344CB8AC3E}">
        <p14:creationId xmlns:p14="http://schemas.microsoft.com/office/powerpoint/2010/main" val="230092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22</a:t>
            </a:fld>
            <a:endParaRPr lang="en-US"/>
          </a:p>
        </p:txBody>
      </p:sp>
    </p:spTree>
    <p:extLst>
      <p:ext uri="{BB962C8B-B14F-4D97-AF65-F5344CB8AC3E}">
        <p14:creationId xmlns:p14="http://schemas.microsoft.com/office/powerpoint/2010/main" val="3142912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sz="2400" dirty="0"/>
          </a:p>
          <a:p>
            <a:r>
              <a:rPr lang="en-US" sz="2400" dirty="0"/>
              <a:t>Establish an agreement to address compensation and liability/hold harmless</a:t>
            </a:r>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23</a:t>
            </a:fld>
            <a:endParaRPr lang="en-US"/>
          </a:p>
        </p:txBody>
      </p:sp>
    </p:spTree>
    <p:extLst>
      <p:ext uri="{BB962C8B-B14F-4D97-AF65-F5344CB8AC3E}">
        <p14:creationId xmlns:p14="http://schemas.microsoft.com/office/powerpoint/2010/main" val="354494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24</a:t>
            </a:fld>
            <a:endParaRPr lang="en-US"/>
          </a:p>
        </p:txBody>
      </p:sp>
    </p:spTree>
    <p:extLst>
      <p:ext uri="{BB962C8B-B14F-4D97-AF65-F5344CB8AC3E}">
        <p14:creationId xmlns:p14="http://schemas.microsoft.com/office/powerpoint/2010/main" val="166809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477000" cy="4648200"/>
          </a:xfrm>
        </p:spPr>
        <p:txBody>
          <a:bodyPr>
            <a:normAutofit/>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3</a:t>
            </a:fld>
            <a:endParaRPr lang="en-US" dirty="0"/>
          </a:p>
        </p:txBody>
      </p:sp>
    </p:spTree>
    <p:extLst>
      <p:ext uri="{BB962C8B-B14F-4D97-AF65-F5344CB8AC3E}">
        <p14:creationId xmlns:p14="http://schemas.microsoft.com/office/powerpoint/2010/main" val="412502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477000" cy="4648200"/>
          </a:xfrm>
        </p:spPr>
        <p:txBody>
          <a:bodyPr>
            <a:normAutofit/>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4</a:t>
            </a:fld>
            <a:endParaRPr lang="en-US" dirty="0"/>
          </a:p>
        </p:txBody>
      </p:sp>
    </p:spTree>
    <p:extLst>
      <p:ext uri="{BB962C8B-B14F-4D97-AF65-F5344CB8AC3E}">
        <p14:creationId xmlns:p14="http://schemas.microsoft.com/office/powerpoint/2010/main" val="312469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5</a:t>
            </a:fld>
            <a:endParaRPr lang="en-US" dirty="0"/>
          </a:p>
        </p:txBody>
      </p:sp>
    </p:spTree>
    <p:extLst>
      <p:ext uri="{BB962C8B-B14F-4D97-AF65-F5344CB8AC3E}">
        <p14:creationId xmlns:p14="http://schemas.microsoft.com/office/powerpoint/2010/main" val="178959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6</a:t>
            </a:fld>
            <a:endParaRPr lang="en-US" dirty="0"/>
          </a:p>
        </p:txBody>
      </p:sp>
    </p:spTree>
    <p:extLst>
      <p:ext uri="{BB962C8B-B14F-4D97-AF65-F5344CB8AC3E}">
        <p14:creationId xmlns:p14="http://schemas.microsoft.com/office/powerpoint/2010/main" val="428112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7</a:t>
            </a:fld>
            <a:endParaRPr lang="en-US" dirty="0"/>
          </a:p>
        </p:txBody>
      </p:sp>
    </p:spTree>
    <p:extLst>
      <p:ext uri="{BB962C8B-B14F-4D97-AF65-F5344CB8AC3E}">
        <p14:creationId xmlns:p14="http://schemas.microsoft.com/office/powerpoint/2010/main" val="340645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8</a:t>
            </a:fld>
            <a:endParaRPr lang="en-US"/>
          </a:p>
        </p:txBody>
      </p:sp>
    </p:spTree>
    <p:extLst>
      <p:ext uri="{BB962C8B-B14F-4D97-AF65-F5344CB8AC3E}">
        <p14:creationId xmlns:p14="http://schemas.microsoft.com/office/powerpoint/2010/main" val="362958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2B44359-5A4A-4E0C-9C40-E413314276E8}" type="slidenum">
              <a:rPr lang="en-US" smtClean="0"/>
              <a:pPr/>
              <a:t>9</a:t>
            </a:fld>
            <a:endParaRPr lang="en-US"/>
          </a:p>
        </p:txBody>
      </p:sp>
    </p:spTree>
    <p:extLst>
      <p:ext uri="{BB962C8B-B14F-4D97-AF65-F5344CB8AC3E}">
        <p14:creationId xmlns:p14="http://schemas.microsoft.com/office/powerpoint/2010/main" val="280420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A153292-8302-478F-ACCA-D48192F2B48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04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289836-833F-49DC-8B50-982FCB5FBCFA}"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18764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04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39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27084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89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41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658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18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324158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9836-833F-49DC-8B50-982FCB5FBCFA}" type="datetimeFigureOut">
              <a:rPr lang="en-US" smtClean="0"/>
              <a:pPr/>
              <a:t>10/8/19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292-8302-478F-ACCA-D48192F2B485}"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70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89836-833F-49DC-8B50-982FCB5FBCFA}"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386907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89836-833F-49DC-8B50-982FCB5FBCFA}" type="datetimeFigureOut">
              <a:rPr lang="en-US" smtClean="0"/>
              <a:pPr/>
              <a:t>10/8/19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3292-8302-478F-ACCA-D48192F2B485}"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08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89836-833F-49DC-8B50-982FCB5FBCFA}" type="datetimeFigureOut">
              <a:rPr lang="en-US" smtClean="0"/>
              <a:pPr/>
              <a:t>10/8/19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3292-8302-478F-ACCA-D48192F2B485}"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64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89836-833F-49DC-8B50-982FCB5FBCFA}" type="datetimeFigureOut">
              <a:rPr lang="en-US" smtClean="0"/>
              <a:pPr/>
              <a:t>10/8/19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74699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289836-833F-49DC-8B50-982FCB5FBCFA}"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292-8302-478F-ACCA-D48192F2B485}"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72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289836-833F-49DC-8B50-982FCB5FBCFA}" type="datetimeFigureOut">
              <a:rPr lang="en-US" smtClean="0"/>
              <a:pPr/>
              <a:t>10/8/19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292-8302-478F-ACCA-D48192F2B485}" type="slidenum">
              <a:rPr lang="en-US" smtClean="0"/>
              <a:pPr/>
              <a:t>‹#›</a:t>
            </a:fld>
            <a:endParaRPr lang="en-US"/>
          </a:p>
        </p:txBody>
      </p:sp>
    </p:spTree>
    <p:extLst>
      <p:ext uri="{BB962C8B-B14F-4D97-AF65-F5344CB8AC3E}">
        <p14:creationId xmlns:p14="http://schemas.microsoft.com/office/powerpoint/2010/main" val="73602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289836-833F-49DC-8B50-982FCB5FBCFA}" type="datetimeFigureOut">
              <a:rPr lang="en-US" smtClean="0"/>
              <a:pPr/>
              <a:t>10/8/19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153292-8302-478F-ACCA-D48192F2B485}" type="slidenum">
              <a:rPr lang="en-US" smtClean="0"/>
              <a:pPr/>
              <a:t>‹#›</a:t>
            </a:fld>
            <a:endParaRPr lang="en-US"/>
          </a:p>
        </p:txBody>
      </p:sp>
    </p:spTree>
    <p:extLst>
      <p:ext uri="{BB962C8B-B14F-4D97-AF65-F5344CB8AC3E}">
        <p14:creationId xmlns:p14="http://schemas.microsoft.com/office/powerpoint/2010/main" val="26459347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oriNamazi@gmail.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Real Estate </a:t>
            </a:r>
            <a:br>
              <a:rPr lang="en-US" dirty="0"/>
            </a:br>
            <a:r>
              <a:rPr lang="en-US" dirty="0"/>
              <a:t>Risk Management</a:t>
            </a:r>
          </a:p>
        </p:txBody>
      </p:sp>
      <p:sp>
        <p:nvSpPr>
          <p:cNvPr id="3" name="Subtitle 2"/>
          <p:cNvSpPr>
            <a:spLocks noGrp="1"/>
          </p:cNvSpPr>
          <p:nvPr>
            <p:ph type="subTitle" idx="1"/>
          </p:nvPr>
        </p:nvSpPr>
        <p:spPr>
          <a:xfrm>
            <a:off x="1921934" y="3598327"/>
            <a:ext cx="5308866" cy="2040473"/>
          </a:xfrm>
        </p:spPr>
        <p:txBody>
          <a:bodyPr>
            <a:normAutofit fontScale="92500" lnSpcReduction="20000"/>
          </a:bodyPr>
          <a:lstStyle/>
          <a:p>
            <a:r>
              <a:rPr lang="en-US" sz="3800" b="1" dirty="0"/>
              <a:t>Myth Busting the Commonly Misunderstood Real Estate Ecosystem</a:t>
            </a:r>
            <a:endParaRPr lang="en-US" sz="3800" dirty="0"/>
          </a:p>
          <a:p>
            <a:br>
              <a:rPr lang="en-US" dirty="0"/>
            </a:br>
            <a:endParaRPr lang="en-US" dirty="0"/>
          </a:p>
        </p:txBody>
      </p:sp>
      <p:pic>
        <p:nvPicPr>
          <p:cNvPr id="10" name="Picture 9">
            <a:extLst>
              <a:ext uri="{FF2B5EF4-FFF2-40B4-BE49-F238E27FC236}">
                <a16:creationId xmlns:a16="http://schemas.microsoft.com/office/drawing/2014/main" id="{F8F7774D-D063-C84C-B889-1C430CB39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074" y="3048000"/>
            <a:ext cx="8875059" cy="6858000"/>
          </a:xfrm>
          <a:prstGeom prst="rect">
            <a:avLst/>
          </a:prstGeom>
        </p:spPr>
      </p:pic>
      <p:pic>
        <p:nvPicPr>
          <p:cNvPr id="5" name="Picture 4">
            <a:extLst>
              <a:ext uri="{FF2B5EF4-FFF2-40B4-BE49-F238E27FC236}">
                <a16:creationId xmlns:a16="http://schemas.microsoft.com/office/drawing/2014/main" id="{AB2D50BA-C5AD-B94A-AD55-A0BC3653E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270" y="281940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Agents aware of bad behavior should report to the office manager of the agent and/or file a grievance complaint</a:t>
            </a:r>
          </a:p>
        </p:txBody>
      </p:sp>
    </p:spTree>
    <p:extLst>
      <p:ext uri="{BB962C8B-B14F-4D97-AF65-F5344CB8AC3E}">
        <p14:creationId xmlns:p14="http://schemas.microsoft.com/office/powerpoint/2010/main" val="124731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MYTH IV – MLS</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276600"/>
          </a:xfrm>
        </p:spPr>
        <p:txBody>
          <a:bodyPr>
            <a:noAutofit/>
          </a:bodyPr>
          <a:lstStyle/>
          <a:p>
            <a:pPr marL="0" indent="0" algn="ctr">
              <a:buNone/>
            </a:pPr>
            <a:endParaRPr lang="en-US" sz="4000"/>
          </a:p>
          <a:p>
            <a:pPr marL="0" indent="0" algn="ctr">
              <a:buNone/>
            </a:pPr>
            <a:r>
              <a:rPr lang="en-US" sz="4000"/>
              <a:t>The MLS rules are too strict and they should not dictate how our listings are reported</a:t>
            </a:r>
          </a:p>
        </p:txBody>
      </p:sp>
    </p:spTree>
    <p:extLst>
      <p:ext uri="{BB962C8B-B14F-4D97-AF65-F5344CB8AC3E}">
        <p14:creationId xmlns:p14="http://schemas.microsoft.com/office/powerpoint/2010/main" val="273607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276600"/>
          </a:xfrm>
        </p:spPr>
        <p:txBody>
          <a:bodyPr>
            <a:noAutofit/>
          </a:bodyPr>
          <a:lstStyle/>
          <a:p>
            <a:pPr marL="0" indent="0" algn="ctr">
              <a:buNone/>
            </a:pPr>
            <a:r>
              <a:rPr lang="en-US" sz="3600" dirty="0"/>
              <a:t>The MLS Rules are based on CA Model MLS Rules, in conjunction with NAR and CA law utilizing the RESO (Real Estate Standards Organization) data standards to maintain the integrity of listing data.  </a:t>
            </a:r>
          </a:p>
        </p:txBody>
      </p:sp>
    </p:spTree>
    <p:extLst>
      <p:ext uri="{BB962C8B-B14F-4D97-AF65-F5344CB8AC3E}">
        <p14:creationId xmlns:p14="http://schemas.microsoft.com/office/powerpoint/2010/main" val="138682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276600"/>
          </a:xfrm>
        </p:spPr>
        <p:txBody>
          <a:bodyPr>
            <a:noAutofit/>
          </a:bodyPr>
          <a:lstStyle/>
          <a:p>
            <a:pPr marL="0" indent="0" algn="ctr">
              <a:buNone/>
            </a:pPr>
            <a:r>
              <a:rPr lang="en-US" sz="4000"/>
              <a:t>Representatives from each Association are made up of REALTORS® and support staff.</a:t>
            </a:r>
          </a:p>
          <a:p>
            <a:pPr marL="0" indent="0" algn="ctr">
              <a:buNone/>
            </a:pPr>
            <a:r>
              <a:rPr lang="en-US" sz="4000"/>
              <a:t>Ideas are brought to the MLS and approved by agent representatives.</a:t>
            </a:r>
          </a:p>
        </p:txBody>
      </p:sp>
    </p:spTree>
    <p:extLst>
      <p:ext uri="{BB962C8B-B14F-4D97-AF65-F5344CB8AC3E}">
        <p14:creationId xmlns:p14="http://schemas.microsoft.com/office/powerpoint/2010/main" val="106959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MYTH V – DRE</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Autofit/>
          </a:bodyPr>
          <a:lstStyle/>
          <a:p>
            <a:pPr marL="0" indent="0" algn="ctr">
              <a:buNone/>
            </a:pPr>
            <a:r>
              <a:rPr lang="en-US" sz="4000"/>
              <a:t>The DRE is picking on me and my company</a:t>
            </a:r>
          </a:p>
        </p:txBody>
      </p:sp>
    </p:spTree>
    <p:extLst>
      <p:ext uri="{BB962C8B-B14F-4D97-AF65-F5344CB8AC3E}">
        <p14:creationId xmlns:p14="http://schemas.microsoft.com/office/powerpoint/2010/main" val="130847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Autofit/>
          </a:bodyPr>
          <a:lstStyle/>
          <a:p>
            <a:pPr marL="0" indent="0" algn="ctr">
              <a:buNone/>
            </a:pPr>
            <a:r>
              <a:rPr lang="en-US" sz="4000"/>
              <a:t>The DRE investigates based on complaints reported</a:t>
            </a:r>
          </a:p>
        </p:txBody>
      </p:sp>
    </p:spTree>
    <p:extLst>
      <p:ext uri="{BB962C8B-B14F-4D97-AF65-F5344CB8AC3E}">
        <p14:creationId xmlns:p14="http://schemas.microsoft.com/office/powerpoint/2010/main" val="381243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Autofit/>
          </a:bodyPr>
          <a:lstStyle/>
          <a:p>
            <a:pPr marL="0" indent="0" algn="ctr">
              <a:buNone/>
            </a:pPr>
            <a:r>
              <a:rPr lang="en-US" sz="4000"/>
              <a:t>Clients or your competition are reporting you</a:t>
            </a:r>
          </a:p>
        </p:txBody>
      </p:sp>
    </p:spTree>
    <p:extLst>
      <p:ext uri="{BB962C8B-B14F-4D97-AF65-F5344CB8AC3E}">
        <p14:creationId xmlns:p14="http://schemas.microsoft.com/office/powerpoint/2010/main" val="27981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MYTH VI – Real Estate Law</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DRE rules don’t make sense </a:t>
            </a:r>
          </a:p>
        </p:txBody>
      </p:sp>
    </p:spTree>
    <p:extLst>
      <p:ext uri="{BB962C8B-B14F-4D97-AF65-F5344CB8AC3E}">
        <p14:creationId xmlns:p14="http://schemas.microsoft.com/office/powerpoint/2010/main" val="69330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DRE enforces the laws that are in the Civil Code and Business and Professions Codes.</a:t>
            </a:r>
          </a:p>
          <a:p>
            <a:pPr marL="0" indent="0" algn="ctr">
              <a:buNone/>
            </a:pPr>
            <a:r>
              <a:rPr lang="en-US" sz="4000"/>
              <a:t>They don’t make the laws. </a:t>
            </a:r>
          </a:p>
        </p:txBody>
      </p:sp>
    </p:spTree>
    <p:extLst>
      <p:ext uri="{BB962C8B-B14F-4D97-AF65-F5344CB8AC3E}">
        <p14:creationId xmlns:p14="http://schemas.microsoft.com/office/powerpoint/2010/main" val="139328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DRE develops regulations to enforce the CC and B&amp;P Codes.</a:t>
            </a:r>
          </a:p>
          <a:p>
            <a:pPr marL="0" indent="0" algn="ctr">
              <a:buNone/>
            </a:pPr>
            <a:r>
              <a:rPr lang="en-US" sz="4000"/>
              <a:t>Real Estate Clean Up Law of 2019</a:t>
            </a:r>
          </a:p>
        </p:txBody>
      </p:sp>
    </p:spTree>
    <p:extLst>
      <p:ext uri="{BB962C8B-B14F-4D97-AF65-F5344CB8AC3E}">
        <p14:creationId xmlns:p14="http://schemas.microsoft.com/office/powerpoint/2010/main" val="373521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dirty="0"/>
              <a:t>MYTH I -  Broker Requirements</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572932"/>
          </a:xfrm>
        </p:spPr>
        <p:txBody>
          <a:bodyPr>
            <a:normAutofit/>
          </a:bodyPr>
          <a:lstStyle/>
          <a:p>
            <a:pPr marL="0" indent="0">
              <a:buNone/>
            </a:pPr>
            <a:r>
              <a:rPr lang="en-US" sz="2100" dirty="0"/>
              <a:t>	</a:t>
            </a:r>
          </a:p>
          <a:p>
            <a:pPr marL="0" indent="0" algn="ctr">
              <a:buNone/>
            </a:pPr>
            <a:r>
              <a:rPr lang="en-US" sz="4000" dirty="0"/>
              <a:t>My broker is stricter than other brokers</a:t>
            </a:r>
          </a:p>
          <a:p>
            <a:pPr marL="0" indent="0">
              <a:buNone/>
            </a:pPr>
            <a:endParaRPr lang="en-US" dirty="0"/>
          </a:p>
          <a:p>
            <a:pPr marL="0" indent="0" algn="ctr">
              <a:buNone/>
            </a:pPr>
            <a:endParaRPr lang="en-US" sz="1800" dirty="0"/>
          </a:p>
        </p:txBody>
      </p:sp>
    </p:spTree>
    <p:extLst>
      <p:ext uri="{BB962C8B-B14F-4D97-AF65-F5344CB8AC3E}">
        <p14:creationId xmlns:p14="http://schemas.microsoft.com/office/powerpoint/2010/main" val="409535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MYTH VII – Code of Ethics</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Code of Ethics are not enforceable</a:t>
            </a:r>
          </a:p>
          <a:p>
            <a:pPr marL="0" indent="0">
              <a:buNone/>
            </a:pPr>
            <a:endParaRPr lang="en-US"/>
          </a:p>
        </p:txBody>
      </p:sp>
    </p:spTree>
    <p:extLst>
      <p:ext uri="{BB962C8B-B14F-4D97-AF65-F5344CB8AC3E}">
        <p14:creationId xmlns:p14="http://schemas.microsoft.com/office/powerpoint/2010/main" val="425865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Code of Ethics are the standard of practice guidelines for our industry.</a:t>
            </a:r>
          </a:p>
          <a:p>
            <a:pPr marL="0" indent="0">
              <a:buNone/>
            </a:pPr>
            <a:endParaRPr lang="en-US"/>
          </a:p>
        </p:txBody>
      </p:sp>
    </p:spTree>
    <p:extLst>
      <p:ext uri="{BB962C8B-B14F-4D97-AF65-F5344CB8AC3E}">
        <p14:creationId xmlns:p14="http://schemas.microsoft.com/office/powerpoint/2010/main" val="90233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REALTORS® are bound by the code and it is enforced by local Association.</a:t>
            </a:r>
          </a:p>
          <a:p>
            <a:pPr marL="0" indent="0">
              <a:buNone/>
            </a:pPr>
            <a:endParaRPr lang="en-US"/>
          </a:p>
        </p:txBody>
      </p:sp>
    </p:spTree>
    <p:extLst>
      <p:ext uri="{BB962C8B-B14F-4D97-AF65-F5344CB8AC3E}">
        <p14:creationId xmlns:p14="http://schemas.microsoft.com/office/powerpoint/2010/main" val="73677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KEY TAKEAWAYS</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buNone/>
            </a:pPr>
            <a:r>
              <a:rPr lang="en-US"/>
              <a:t>The Real Estate Ecosystem is made up of numerous organizations that are interconnected.</a:t>
            </a:r>
          </a:p>
          <a:p>
            <a:pPr marL="0" indent="0">
              <a:buNone/>
            </a:pPr>
            <a:r>
              <a:rPr lang="en-US"/>
              <a:t>The Rules are in place to keep order and structure to our profession.</a:t>
            </a:r>
          </a:p>
          <a:p>
            <a:pPr marL="0" indent="0">
              <a:buNone/>
            </a:pPr>
            <a:r>
              <a:rPr lang="en-US"/>
              <a:t>Bad Actors need to be reported or they will continue their behaviors.</a:t>
            </a:r>
          </a:p>
          <a:p>
            <a:pPr marL="0" indent="0">
              <a:buNone/>
            </a:pPr>
            <a:r>
              <a:rPr lang="en-US"/>
              <a:t>If you think a Rule is not effective, speak up.</a:t>
            </a:r>
          </a:p>
        </p:txBody>
      </p:sp>
    </p:spTree>
    <p:extLst>
      <p:ext uri="{BB962C8B-B14F-4D97-AF65-F5344CB8AC3E}">
        <p14:creationId xmlns:p14="http://schemas.microsoft.com/office/powerpoint/2010/main" val="104365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219200"/>
            <a:ext cx="5308866" cy="2743199"/>
          </a:xfrm>
        </p:spPr>
        <p:txBody>
          <a:bodyPr>
            <a:normAutofit fontScale="90000"/>
          </a:bodyPr>
          <a:lstStyle/>
          <a:p>
            <a:br>
              <a:rPr lang="en-US" b="1">
                <a:latin typeface="Calibri" panose="020F0502020204030204" pitchFamily="34" charset="0"/>
                <a:cs typeface="Calibri" panose="020F0502020204030204" pitchFamily="34" charset="0"/>
              </a:rPr>
            </a:br>
            <a:br>
              <a:rPr lang="en-US" b="1">
                <a:latin typeface="Calibri" panose="020F0502020204030204" pitchFamily="34" charset="0"/>
                <a:cs typeface="Calibri" panose="020F0502020204030204" pitchFamily="34" charset="0"/>
              </a:rPr>
            </a:br>
            <a:br>
              <a:rPr lang="en-US" b="1">
                <a:latin typeface="Calibri" panose="020F0502020204030204" pitchFamily="34" charset="0"/>
                <a:cs typeface="Calibri" panose="020F0502020204030204" pitchFamily="34" charset="0"/>
              </a:rPr>
            </a:br>
            <a:br>
              <a:rPr lang="en-US" b="1">
                <a:latin typeface="Calibri" panose="020F0502020204030204" pitchFamily="34" charset="0"/>
                <a:cs typeface="Calibri" panose="020F0502020204030204" pitchFamily="34" charset="0"/>
              </a:rPr>
            </a:br>
            <a:br>
              <a:rPr lang="en-US" b="1">
                <a:latin typeface="Calibri" panose="020F0502020204030204" pitchFamily="34" charset="0"/>
                <a:cs typeface="Calibri" panose="020F0502020204030204" pitchFamily="34" charset="0"/>
              </a:rPr>
            </a:b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Lori Namazi  Founder/CEO</a:t>
            </a:r>
            <a:br>
              <a:rPr lang="en-US" b="1">
                <a:latin typeface="Calibri" panose="020F0502020204030204" pitchFamily="34" charset="0"/>
                <a:cs typeface="Calibri" panose="020F0502020204030204" pitchFamily="34" charset="0"/>
              </a:rPr>
            </a:br>
            <a:endParaRPr lang="en-US"/>
          </a:p>
        </p:txBody>
      </p:sp>
      <p:sp>
        <p:nvSpPr>
          <p:cNvPr id="3" name="Subtitle 2"/>
          <p:cNvSpPr>
            <a:spLocks noGrp="1"/>
          </p:cNvSpPr>
          <p:nvPr>
            <p:ph type="subTitle" idx="1"/>
          </p:nvPr>
        </p:nvSpPr>
        <p:spPr>
          <a:xfrm>
            <a:off x="0" y="3505200"/>
            <a:ext cx="9067800" cy="2743200"/>
          </a:xfrm>
        </p:spPr>
        <p:txBody>
          <a:bodyPr>
            <a:normAutofit/>
          </a:bodyPr>
          <a:lstStyle/>
          <a:p>
            <a:r>
              <a:rPr lang="en-US" sz="3200">
                <a:latin typeface="Calibri" panose="020F0502020204030204" pitchFamily="34" charset="0"/>
                <a:cs typeface="Calibri" panose="020F0502020204030204" pitchFamily="34" charset="0"/>
              </a:rPr>
              <a:t>714-655-7496</a:t>
            </a:r>
          </a:p>
          <a:p>
            <a:r>
              <a:rPr lang="en-US" sz="3200">
                <a:latin typeface="Calibri" panose="020F0502020204030204" pitchFamily="34" charset="0"/>
                <a:cs typeface="Calibri" panose="020F0502020204030204" pitchFamily="34" charset="0"/>
                <a:hlinkClick r:id="rId3"/>
              </a:rPr>
              <a:t>LoriNamazi@gmail.com</a:t>
            </a:r>
            <a:endParaRPr lang="en-US" sz="3200">
              <a:latin typeface="Calibri" panose="020F0502020204030204" pitchFamily="34" charset="0"/>
              <a:cs typeface="Calibri" panose="020F0502020204030204" pitchFamily="34" charset="0"/>
            </a:endParaRPr>
          </a:p>
          <a:p>
            <a:r>
              <a:rPr lang="en-US" sz="3200">
                <a:latin typeface="Calibri" panose="020F0502020204030204" pitchFamily="34" charset="0"/>
                <a:cs typeface="Calibri" panose="020F0502020204030204" pitchFamily="34" charset="0"/>
              </a:rPr>
              <a:t>NamaziResources.Com</a:t>
            </a:r>
          </a:p>
          <a:p>
            <a:br>
              <a:rPr lang="en-US"/>
            </a:br>
            <a:endParaRPr lang="en-US"/>
          </a:p>
        </p:txBody>
      </p:sp>
      <p:pic>
        <p:nvPicPr>
          <p:cNvPr id="9" name="Picture 8">
            <a:extLst>
              <a:ext uri="{FF2B5EF4-FFF2-40B4-BE49-F238E27FC236}">
                <a16:creationId xmlns:a16="http://schemas.microsoft.com/office/drawing/2014/main" id="{59D21007-FCA2-244D-A9D4-D2AB8C0D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270" y="2819400"/>
            <a:ext cx="8875059" cy="6858000"/>
          </a:xfrm>
          <a:prstGeom prst="rect">
            <a:avLst/>
          </a:prstGeom>
        </p:spPr>
      </p:pic>
    </p:spTree>
    <p:extLst>
      <p:ext uri="{BB962C8B-B14F-4D97-AF65-F5344CB8AC3E}">
        <p14:creationId xmlns:p14="http://schemas.microsoft.com/office/powerpoint/2010/main" val="16182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dirty="0"/>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572932"/>
          </a:xfrm>
        </p:spPr>
        <p:txBody>
          <a:bodyPr>
            <a:normAutofit fontScale="92500" lnSpcReduction="20000"/>
          </a:bodyPr>
          <a:lstStyle/>
          <a:p>
            <a:pPr marL="0" indent="0">
              <a:buNone/>
            </a:pPr>
            <a:r>
              <a:rPr lang="en-US" sz="2100" dirty="0"/>
              <a:t>	</a:t>
            </a:r>
          </a:p>
          <a:p>
            <a:pPr marL="0" indent="0" algn="ctr">
              <a:buNone/>
            </a:pPr>
            <a:r>
              <a:rPr lang="en-US" sz="4000" dirty="0"/>
              <a:t>All brokers must adhere to requirements from:</a:t>
            </a:r>
          </a:p>
          <a:p>
            <a:pPr marL="0" indent="0" algn="ctr">
              <a:buNone/>
            </a:pPr>
            <a:r>
              <a:rPr lang="en-US" sz="4000" dirty="0"/>
              <a:t>DRE, IRS, </a:t>
            </a:r>
          </a:p>
          <a:p>
            <a:pPr marL="0" indent="0" algn="ctr">
              <a:buNone/>
            </a:pPr>
            <a:r>
              <a:rPr lang="en-US" sz="4000" dirty="0"/>
              <a:t>Local State, Federal Laws, </a:t>
            </a:r>
          </a:p>
          <a:p>
            <a:pPr marL="0" indent="0" algn="ctr">
              <a:buNone/>
            </a:pPr>
            <a:r>
              <a:rPr lang="en-US" sz="4000" dirty="0"/>
              <a:t>MLS, Code of Ethics</a:t>
            </a:r>
          </a:p>
          <a:p>
            <a:pPr marL="0" indent="0">
              <a:buNone/>
            </a:pPr>
            <a:endParaRPr lang="en-US" dirty="0"/>
          </a:p>
          <a:p>
            <a:pPr marL="0" indent="0" algn="ctr">
              <a:buNone/>
            </a:pPr>
            <a:endParaRPr lang="en-US" sz="1800" dirty="0"/>
          </a:p>
        </p:txBody>
      </p:sp>
    </p:spTree>
    <p:extLst>
      <p:ext uri="{BB962C8B-B14F-4D97-AF65-F5344CB8AC3E}">
        <p14:creationId xmlns:p14="http://schemas.microsoft.com/office/powerpoint/2010/main" val="127073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dirty="0"/>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a:xfrm>
            <a:off x="1176865" y="2362201"/>
            <a:ext cx="6798736" cy="3572932"/>
          </a:xfrm>
        </p:spPr>
        <p:txBody>
          <a:bodyPr>
            <a:normAutofit/>
          </a:bodyPr>
          <a:lstStyle/>
          <a:p>
            <a:pPr marL="0" indent="0">
              <a:buNone/>
            </a:pPr>
            <a:r>
              <a:rPr lang="en-US" sz="2100" dirty="0"/>
              <a:t>	</a:t>
            </a:r>
          </a:p>
          <a:p>
            <a:pPr marL="0" indent="0" algn="ctr">
              <a:buNone/>
            </a:pPr>
            <a:r>
              <a:rPr lang="en-US" sz="4000" dirty="0"/>
              <a:t>Brokers also must protect their clients and the company.</a:t>
            </a:r>
          </a:p>
          <a:p>
            <a:pPr marL="0" indent="0" algn="ctr">
              <a:buNone/>
            </a:pPr>
            <a:r>
              <a:rPr lang="en-US" sz="4000" dirty="0"/>
              <a:t>Additional policies may be in place.</a:t>
            </a:r>
          </a:p>
          <a:p>
            <a:pPr marL="0" indent="0">
              <a:buNone/>
            </a:pPr>
            <a:endParaRPr lang="en-US" dirty="0"/>
          </a:p>
          <a:p>
            <a:pPr marL="0" indent="0" algn="ctr">
              <a:buNone/>
            </a:pPr>
            <a:endParaRPr lang="en-US" sz="1800" dirty="0"/>
          </a:p>
        </p:txBody>
      </p:sp>
    </p:spTree>
    <p:extLst>
      <p:ext uri="{BB962C8B-B14F-4D97-AF65-F5344CB8AC3E}">
        <p14:creationId xmlns:p14="http://schemas.microsoft.com/office/powerpoint/2010/main" val="235105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Autofit/>
          </a:bodyPr>
          <a:lstStyle/>
          <a:p>
            <a:r>
              <a:rPr lang="en-US" dirty="0"/>
              <a:t>MYTH II – Coop Agent </a:t>
            </a:r>
            <a:br>
              <a:rPr lang="en-US" dirty="0"/>
            </a:br>
            <a:r>
              <a:rPr lang="en-US" dirty="0"/>
              <a:t>NOT Cooperative</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The other agent doesn’t know what they’re doing</a:t>
            </a:r>
          </a:p>
        </p:txBody>
      </p:sp>
    </p:spTree>
    <p:extLst>
      <p:ext uri="{BB962C8B-B14F-4D97-AF65-F5344CB8AC3E}">
        <p14:creationId xmlns:p14="http://schemas.microsoft.com/office/powerpoint/2010/main" val="33878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dirty="0"/>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dirty="0"/>
              <a:t>Each agent acts at the request of the client</a:t>
            </a:r>
          </a:p>
        </p:txBody>
      </p:sp>
    </p:spTree>
    <p:extLst>
      <p:ext uri="{BB962C8B-B14F-4D97-AF65-F5344CB8AC3E}">
        <p14:creationId xmlns:p14="http://schemas.microsoft.com/office/powerpoint/2010/main" val="135433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dirty="0"/>
              <a:t>More Info</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dirty="0"/>
              <a:t>If you cannot resolve, call the office manager</a:t>
            </a:r>
          </a:p>
        </p:txBody>
      </p:sp>
    </p:spTree>
    <p:extLst>
      <p:ext uri="{BB962C8B-B14F-4D97-AF65-F5344CB8AC3E}">
        <p14:creationId xmlns:p14="http://schemas.microsoft.com/office/powerpoint/2010/main" val="266349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Autofit/>
          </a:bodyPr>
          <a:lstStyle/>
          <a:p>
            <a:r>
              <a:rPr lang="en-US" dirty="0"/>
              <a:t>MYTH III: - Association of REALTORS®</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dirty="0"/>
              <a:t>Bad agents keep getting away with bad behavior and the Association doesn’t discipline them</a:t>
            </a:r>
          </a:p>
        </p:txBody>
      </p:sp>
    </p:spTree>
    <p:extLst>
      <p:ext uri="{BB962C8B-B14F-4D97-AF65-F5344CB8AC3E}">
        <p14:creationId xmlns:p14="http://schemas.microsoft.com/office/powerpoint/2010/main" val="38201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B296-09A8-4A41-82F8-FD39AC1C315C}"/>
              </a:ext>
            </a:extLst>
          </p:cNvPr>
          <p:cNvSpPr>
            <a:spLocks noGrp="1"/>
          </p:cNvSpPr>
          <p:nvPr>
            <p:ph type="title"/>
          </p:nvPr>
        </p:nvSpPr>
        <p:spPr/>
        <p:txBody>
          <a:bodyPr>
            <a:normAutofit/>
          </a:bodyPr>
          <a:lstStyle/>
          <a:p>
            <a:r>
              <a:rPr lang="en-US"/>
              <a:t>FACT</a:t>
            </a:r>
          </a:p>
        </p:txBody>
      </p:sp>
      <p:sp>
        <p:nvSpPr>
          <p:cNvPr id="3" name="Content Placeholder 2">
            <a:extLst>
              <a:ext uri="{FF2B5EF4-FFF2-40B4-BE49-F238E27FC236}">
                <a16:creationId xmlns:a16="http://schemas.microsoft.com/office/drawing/2014/main" id="{CEA26221-7F04-0F45-9F28-AF4100689E72}"/>
              </a:ext>
            </a:extLst>
          </p:cNvPr>
          <p:cNvSpPr>
            <a:spLocks noGrp="1"/>
          </p:cNvSpPr>
          <p:nvPr>
            <p:ph idx="1"/>
          </p:nvPr>
        </p:nvSpPr>
        <p:spPr/>
        <p:txBody>
          <a:bodyPr>
            <a:normAutofit/>
          </a:bodyPr>
          <a:lstStyle/>
          <a:p>
            <a:pPr marL="0" indent="0" algn="ctr">
              <a:buNone/>
            </a:pPr>
            <a:r>
              <a:rPr lang="en-US" sz="4000"/>
              <a:t>The Association depends on agents and clients to file grievance complaints.  </a:t>
            </a:r>
          </a:p>
        </p:txBody>
      </p:sp>
    </p:spTree>
    <p:extLst>
      <p:ext uri="{BB962C8B-B14F-4D97-AF65-F5344CB8AC3E}">
        <p14:creationId xmlns:p14="http://schemas.microsoft.com/office/powerpoint/2010/main" val="1704495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{CE5DCE6B-B637-EE41-A7D3-601CF44BA43A}tf10001064</Template>
  <TotalTime>5308</TotalTime>
  <Words>429</Words>
  <Application>Microsoft Macintosh PowerPoint</Application>
  <PresentationFormat>On-screen Show (4:3)</PresentationFormat>
  <Paragraphs>94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Organic</vt:lpstr>
      <vt:lpstr>Real Estate  Risk Management</vt:lpstr>
      <vt:lpstr>MYTH I -  Broker Requirements</vt:lpstr>
      <vt:lpstr>FACT</vt:lpstr>
      <vt:lpstr>More Info</vt:lpstr>
      <vt:lpstr>MYTH II – Coop Agent  NOT Cooperative</vt:lpstr>
      <vt:lpstr>FACT</vt:lpstr>
      <vt:lpstr>More Info</vt:lpstr>
      <vt:lpstr>MYTH III: - Association of REALTORS®</vt:lpstr>
      <vt:lpstr>FACT</vt:lpstr>
      <vt:lpstr>More Info</vt:lpstr>
      <vt:lpstr>MYTH IV – MLS</vt:lpstr>
      <vt:lpstr>FACT</vt:lpstr>
      <vt:lpstr>More Info</vt:lpstr>
      <vt:lpstr>MYTH V – DRE</vt:lpstr>
      <vt:lpstr>FACT</vt:lpstr>
      <vt:lpstr>More Info</vt:lpstr>
      <vt:lpstr>MYTH VI – Real Estate Law</vt:lpstr>
      <vt:lpstr>FACT</vt:lpstr>
      <vt:lpstr>More Info</vt:lpstr>
      <vt:lpstr>MYTH VII – Code of Ethics</vt:lpstr>
      <vt:lpstr>FACT</vt:lpstr>
      <vt:lpstr>More Info</vt:lpstr>
      <vt:lpstr>KEY TAKEAWAYS</vt:lpstr>
      <vt:lpstr>      Lori Namazi  Founder/CEO </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Zip Realty and Keller Williams</dc:title>
  <dc:creator>lorinamazi</dc:creator>
  <cp:lastModifiedBy>Lori Namazi</cp:lastModifiedBy>
  <cp:revision>106</cp:revision>
  <dcterms:created xsi:type="dcterms:W3CDTF">2012-11-04T19:45:16Z</dcterms:created>
  <dcterms:modified xsi:type="dcterms:W3CDTF">2019-10-09T04:53:11Z</dcterms:modified>
</cp:coreProperties>
</file>