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51" r:id="rId1"/>
    <p:sldMasterId id="2147484981" r:id="rId2"/>
  </p:sldMasterIdLst>
  <p:notesMasterIdLst>
    <p:notesMasterId r:id="rId23"/>
  </p:notesMasterIdLst>
  <p:sldIdLst>
    <p:sldId id="718" r:id="rId3"/>
    <p:sldId id="719" r:id="rId4"/>
    <p:sldId id="909" r:id="rId5"/>
    <p:sldId id="745" r:id="rId6"/>
    <p:sldId id="776" r:id="rId7"/>
    <p:sldId id="759" r:id="rId8"/>
    <p:sldId id="746" r:id="rId9"/>
    <p:sldId id="908" r:id="rId10"/>
    <p:sldId id="904" r:id="rId11"/>
    <p:sldId id="898" r:id="rId12"/>
    <p:sldId id="855" r:id="rId13"/>
    <p:sldId id="856" r:id="rId14"/>
    <p:sldId id="877" r:id="rId15"/>
    <p:sldId id="878" r:id="rId16"/>
    <p:sldId id="879" r:id="rId17"/>
    <p:sldId id="880" r:id="rId18"/>
    <p:sldId id="889" r:id="rId19"/>
    <p:sldId id="890" r:id="rId20"/>
    <p:sldId id="891" r:id="rId21"/>
    <p:sldId id="677" r:id="rId22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2060" autoAdjust="0"/>
  </p:normalViewPr>
  <p:slideViewPr>
    <p:cSldViewPr>
      <p:cViewPr varScale="1">
        <p:scale>
          <a:sx n="99" d="100"/>
          <a:sy n="99" d="100"/>
        </p:scale>
        <p:origin x="12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1A6B44-A6F6-4CAF-BD89-341706A86D6E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8" tIns="46474" rIns="92948" bIns="4647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48" tIns="46474" rIns="92948" bIns="4647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wrap="square" lIns="92948" tIns="46474" rIns="92948" bIns="464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1B0842-4E8B-46A0-97F5-3A9A57889B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0653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C9BD4C-7BEB-4B42-AD99-CC21E01D0B84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/>
              <a:t>1</a:t>
            </a:fld>
            <a:endParaRPr lang="en-US" altLang="en-US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7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2475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1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63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35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07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9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6AA9C3-0240-4977-8A00-F46B7CDA079C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712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A8EE0A-0612-4A7B-AE9C-2FAC542EE6A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C1359-4404-43A1-B18C-23E4B3A7F5D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714441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3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217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897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492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22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965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396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A8EE0A-0612-4A7B-AE9C-2FAC542EE6A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C1359-4404-43A1-B18C-23E4B3A7F5D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650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564D6-00FD-4455-84BE-923E56D565AA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211EF-A733-4C45-93E6-07ACFFBF0DD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16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141A8-F647-4ADF-9535-2A787E34572A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730A9-25CA-4F2C-BB2A-2F64ACB5B35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434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021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5E93CA-DFB6-412B-8AA0-69682864E092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82760-B0C7-4803-A83D-406C4F4E506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737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5EFFD-EE40-4158-8D60-B50CCFB5F0C4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933A3-966F-4B24-9970-5730D88EEEB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289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11515-4DF8-47E3-BDF3-0D8E9EAB6264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3383E-E855-4BE1-B582-3DEB72D2674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50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85769F-12A9-4F22-B595-60C6A246E8F7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E98E1-8A03-4215-A6A9-8DDDE11EE5E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3485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219FE8-E20F-45D6-B988-79C94D100FC4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F5F05-83BE-4E76-890B-03EE188A3D4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204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846830-5325-4992-9B65-D749FBA255DA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D4753-BBE4-47C3-B47F-00E0F16DED7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313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7004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385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2381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382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141A8-F647-4ADF-9535-2A787E34572A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730A9-25CA-4F2C-BB2A-2F64ACB5B35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554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2274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0776E2-8309-4D40-B9BD-A461F4919E27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A7527-343E-4114-BB1F-25CCD70223F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8008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47F2A-7D67-40F5-A0C0-5248DEF2D2D6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51E27-C2B5-410F-8D86-91C96898A7B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166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277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752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11515-4DF8-47E3-BDF3-0D8E9EAB6264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3383E-E855-4BE1-B582-3DEB72D2674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926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85769F-12A9-4F22-B595-60C6A246E8F7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E98E1-8A03-4215-A6A9-8DDDE11EE5E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59642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7783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9829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61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9DEAE4-319C-4BD2-BD6E-F4BCDABB9800}" type="datetimeFigureOut">
              <a:rPr lang="en-US" smtClean="0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F912054-87FC-4C6E-9D8F-F5153E8D20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187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  <p:sldLayoutId id="2147484983" r:id="rId2"/>
    <p:sldLayoutId id="2147484984" r:id="rId3"/>
    <p:sldLayoutId id="2147484985" r:id="rId4"/>
    <p:sldLayoutId id="2147484986" r:id="rId5"/>
    <p:sldLayoutId id="2147484987" r:id="rId6"/>
    <p:sldLayoutId id="2147484988" r:id="rId7"/>
    <p:sldLayoutId id="2147484989" r:id="rId8"/>
    <p:sldLayoutId id="2147484990" r:id="rId9"/>
    <p:sldLayoutId id="2147484991" r:id="rId10"/>
    <p:sldLayoutId id="2147484992" r:id="rId11"/>
    <p:sldLayoutId id="2147484993" r:id="rId12"/>
    <p:sldLayoutId id="2147484994" r:id="rId13"/>
    <p:sldLayoutId id="2147484995" r:id="rId14"/>
    <p:sldLayoutId id="2147484996" r:id="rId15"/>
    <p:sldLayoutId id="2147484997" r:id="rId16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770" b="-14285"/>
          <a:stretch>
            <a:fillRect/>
          </a:stretch>
        </p:blipFill>
        <p:spPr bwMode="auto">
          <a:xfrm>
            <a:off x="7217468" y="22860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034256"/>
            <a:ext cx="7162800" cy="3156744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Inland Gateway </a:t>
            </a:r>
            <a:r>
              <a:rPr lang="en-US" sz="3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3600" b="1" cap="all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Department of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Real Estate</a:t>
            </a: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1981200" y="4538008"/>
            <a:ext cx="6477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1F497D"/>
                  </a:outerShdw>
                </a:effectLst>
              </a:rPr>
              <a:t>Daniel Sandri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1F497D"/>
                </a:outerShdw>
              </a:effectLst>
            </a:endParaRPr>
          </a:p>
          <a:p>
            <a:pPr algn="ctr"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1F497D"/>
                  </a:outerShdw>
                </a:effectLst>
              </a:rPr>
              <a:t>Acting Real Estate Commissioner,</a:t>
            </a:r>
          </a:p>
          <a:p>
            <a:pPr algn="ctr"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1F497D"/>
                  </a:outerShdw>
                </a:effectLst>
              </a:rPr>
              <a:t>Chief Deputy Commissioner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1F497D"/>
                </a:outerShdw>
              </a:effectLst>
            </a:endParaRPr>
          </a:p>
          <a:p>
            <a:pPr algn="ctr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495800"/>
            <a:ext cx="182895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0722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81000"/>
            <a:ext cx="701040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  <a:t>What Enforcement/Audits Is Seeing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83437"/>
            <a:ext cx="7239000" cy="45173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Use of “Team Names” and “Mega Teams”</a:t>
            </a:r>
          </a:p>
          <a:p>
            <a:r>
              <a:rPr lang="en-US" sz="2800" b="1" dirty="0" smtClean="0">
                <a:latin typeface="Century Gothic"/>
                <a:cs typeface="Century Gothic"/>
              </a:rPr>
              <a:t>“Virtual” Real Estate Brokerages</a:t>
            </a:r>
          </a:p>
          <a:p>
            <a:r>
              <a:rPr lang="en-US" sz="2800" b="1" dirty="0" smtClean="0">
                <a:latin typeface="Century Gothic"/>
                <a:cs typeface="Century Gothic"/>
              </a:rPr>
              <a:t>On-line companies that offer quick-sale services</a:t>
            </a:r>
            <a:r>
              <a:rPr lang="en-US" sz="2800" b="1" dirty="0">
                <a:latin typeface="Century Gothic"/>
                <a:cs typeface="Century Gothic"/>
              </a:rPr>
              <a:t>;</a:t>
            </a:r>
            <a:r>
              <a:rPr lang="en-US" sz="2800" b="1" dirty="0" smtClean="0">
                <a:latin typeface="Century Gothic"/>
                <a:cs typeface="Century Gothic"/>
              </a:rPr>
              <a:t> offer to purchase homes using computer algorithms; and send cash offers to motivated sellers within a few of days.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AutoShape 4" descr="See the source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AutoShape 6" descr="See the source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271742"/>
            <a:ext cx="2514600" cy="160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47713" cy="1320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Resources For Business on DRE Website	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855788"/>
            <a:ext cx="4734830" cy="5002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07" y="2057400"/>
            <a:ext cx="8151058" cy="3389670"/>
          </a:xfrm>
          <a:prstGeom prst="rect">
            <a:avLst/>
          </a:prstGeom>
        </p:spPr>
      </p:pic>
      <p:sp>
        <p:nvSpPr>
          <p:cNvPr id="6" name="Explosion 1 5"/>
          <p:cNvSpPr/>
          <p:nvPr/>
        </p:nvSpPr>
        <p:spPr>
          <a:xfrm>
            <a:off x="5827885" y="2514600"/>
            <a:ext cx="2994025" cy="701675"/>
          </a:xfrm>
          <a:prstGeom prst="irregularSeal1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6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Real Estate Business Resources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11325" r="17430" b="591"/>
          <a:stretch>
            <a:fillRect/>
          </a:stretch>
        </p:blipFill>
        <p:spPr bwMode="auto">
          <a:xfrm>
            <a:off x="941405" y="1143000"/>
            <a:ext cx="68897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849435" y="4577738"/>
            <a:ext cx="7013575" cy="869950"/>
            <a:chOff x="1066795" y="4606310"/>
            <a:chExt cx="7013339" cy="870067"/>
          </a:xfrm>
        </p:grpSpPr>
        <p:pic>
          <p:nvPicPr>
            <p:cNvPr id="1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2" t="5286" b="13863"/>
            <a:stretch>
              <a:fillRect/>
            </a:stretch>
          </p:blipFill>
          <p:spPr bwMode="auto">
            <a:xfrm>
              <a:off x="2593733" y="4606310"/>
              <a:ext cx="5486401" cy="38099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Line Callout 2 19"/>
            <p:cNvSpPr/>
            <p:nvPr/>
          </p:nvSpPr>
          <p:spPr>
            <a:xfrm rot="10800000">
              <a:off x="1066795" y="5303316"/>
              <a:ext cx="2417681" cy="173061"/>
            </a:xfrm>
            <a:prstGeom prst="borderCallout2">
              <a:avLst>
                <a:gd name="adj1" fmla="val 18750"/>
                <a:gd name="adj2" fmla="val -55"/>
                <a:gd name="adj3" fmla="val 60417"/>
                <a:gd name="adj4" fmla="val -6322"/>
                <a:gd name="adj5" fmla="val 276380"/>
                <a:gd name="adj6" fmla="val -1437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82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ctrTitle"/>
          </p:nvPr>
        </p:nvSpPr>
        <p:spPr bwMode="auto">
          <a:xfrm>
            <a:off x="1183681" y="533400"/>
            <a:ext cx="5826719" cy="1600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cs typeface="Century Gothic"/>
              </a:rPr>
              <a:t>Recent Regulations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subTitle" idx="1"/>
          </p:nvPr>
        </p:nvSpPr>
        <p:spPr>
          <a:xfrm>
            <a:off x="838200" y="2590800"/>
            <a:ext cx="7162799" cy="27432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●	First Point of Contact</a:t>
            </a:r>
          </a:p>
          <a:p>
            <a:pPr algn="l"/>
            <a:r>
              <a:rPr lang="en-US" sz="36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●	Removal of Discipline from 		</a:t>
            </a:r>
            <a:r>
              <a:rPr lang="en-US" sz="3600" b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DRE’s</a:t>
            </a:r>
            <a:r>
              <a:rPr lang="en-US" sz="36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 	Website</a:t>
            </a:r>
          </a:p>
        </p:txBody>
      </p:sp>
    </p:spTree>
    <p:extLst>
      <p:ext uri="{BB962C8B-B14F-4D97-AF65-F5344CB8AC3E}">
        <p14:creationId xmlns:p14="http://schemas.microsoft.com/office/powerpoint/2010/main" val="219353787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ctrTitle"/>
          </p:nvPr>
        </p:nvSpPr>
        <p:spPr bwMode="auto">
          <a:xfrm>
            <a:off x="457200" y="228600"/>
            <a:ext cx="7480005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First Point of Contact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153400" cy="50292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●	AB 1650 (Frazer)</a:t>
            </a:r>
          </a:p>
          <a:p>
            <a:pPr algn="l"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●	Regulations completed</a:t>
            </a:r>
          </a:p>
          <a:p>
            <a:pPr lvl="1" algn="l"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◦	Effective Date:  March 28, 2019</a:t>
            </a:r>
          </a:p>
          <a:p>
            <a:pPr lvl="1" algn="l"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◦	License number required on “1st Point of 	Contact” solicitation materials</a:t>
            </a:r>
          </a:p>
          <a:p>
            <a:pPr lvl="1" algn="l"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◦	Responsible broker’s number not 	required as long as responsible broker’s 	name/logo appears with name and 	license number of salesperson or broker 	associate</a:t>
            </a:r>
          </a:p>
        </p:txBody>
      </p:sp>
    </p:spTree>
    <p:extLst>
      <p:ext uri="{BB962C8B-B14F-4D97-AF65-F5344CB8AC3E}">
        <p14:creationId xmlns:p14="http://schemas.microsoft.com/office/powerpoint/2010/main" val="112818653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ctrTitle"/>
          </p:nvPr>
        </p:nvSpPr>
        <p:spPr bwMode="auto">
          <a:xfrm>
            <a:off x="685800" y="228600"/>
            <a:ext cx="7784805" cy="76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l">
              <a:defRPr/>
            </a:pPr>
            <a:r>
              <a:rPr lang="en-US" sz="37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cs typeface="Century Gothic"/>
              </a:rPr>
              <a:t>First Point of Contact (Continued)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708605" cy="4800600"/>
          </a:xfrm>
        </p:spPr>
        <p:txBody>
          <a:bodyPr>
            <a:normAutofit lnSpcReduction="10000"/>
          </a:bodyPr>
          <a:lstStyle/>
          <a:p>
            <a:pPr algn="l"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●	1</a:t>
            </a:r>
            <a:r>
              <a:rPr lang="en-US" altLang="en-US" sz="2400" b="1" baseline="30000" dirty="0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r>
              <a:rPr lang="en-US" altLang="en-US" sz="24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 Point of Contact</a:t>
            </a:r>
          </a:p>
          <a:p>
            <a:pPr lvl="1" algn="l">
              <a:defRPr/>
            </a:pPr>
            <a:r>
              <a:rPr lang="en-US" altLang="en-US" sz="2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◦	Business Cards</a:t>
            </a:r>
          </a:p>
          <a:p>
            <a:pPr lvl="1" algn="l">
              <a:defRPr/>
            </a:pPr>
            <a:r>
              <a:rPr lang="en-US" altLang="en-US" sz="2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◦	Stationery</a:t>
            </a:r>
          </a:p>
          <a:p>
            <a:pPr lvl="1" algn="l">
              <a:defRPr/>
            </a:pPr>
            <a:r>
              <a:rPr lang="en-US" altLang="en-US" sz="2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◦	Websites owned or controlled by the soliciting 	licensee</a:t>
            </a:r>
          </a:p>
          <a:p>
            <a:pPr lvl="1" algn="l">
              <a:defRPr/>
            </a:pPr>
            <a:r>
              <a:rPr lang="en-US" altLang="en-US" sz="2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◦	Promotional and advertising flyers, brochures, 	leaflets, etc.</a:t>
            </a:r>
          </a:p>
          <a:p>
            <a:pPr lvl="1" algn="l">
              <a:defRPr/>
            </a:pPr>
            <a:r>
              <a:rPr lang="en-US" altLang="en-US" sz="2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◦	Advertisements in electronic media (internet, e-mail, 	radio, television, etc.)</a:t>
            </a:r>
          </a:p>
          <a:p>
            <a:pPr lvl="1" algn="l">
              <a:defRPr/>
            </a:pPr>
            <a:r>
              <a:rPr lang="en-US" altLang="en-US" sz="2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◦	Print advertising in any newspaper or periodical</a:t>
            </a:r>
          </a:p>
          <a:p>
            <a:pPr algn="l"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●	Excludes “for sale”, “for rent” or “open house” 	sign where sign has no name/logo or the 	name/logo belongs to the responsible broker</a:t>
            </a:r>
          </a:p>
        </p:txBody>
      </p:sp>
    </p:spTree>
    <p:extLst>
      <p:ext uri="{BB962C8B-B14F-4D97-AF65-F5344CB8AC3E}">
        <p14:creationId xmlns:p14="http://schemas.microsoft.com/office/powerpoint/2010/main" val="163749787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ctrTitle"/>
          </p:nvPr>
        </p:nvSpPr>
        <p:spPr bwMode="auto">
          <a:xfrm>
            <a:off x="228600" y="76200"/>
            <a:ext cx="7556205" cy="1295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37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cs typeface="Century Gothic"/>
              </a:rPr>
              <a:t>Petitions to Remove </a:t>
            </a:r>
            <a:br>
              <a:rPr lang="en-US" sz="37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cs typeface="Century Gothic"/>
              </a:rPr>
            </a:br>
            <a:r>
              <a:rPr lang="en-US" sz="37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cs typeface="Century Gothic"/>
              </a:rPr>
              <a:t>Discipline from Website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708605" cy="4495800"/>
          </a:xfrm>
        </p:spPr>
        <p:txBody>
          <a:bodyPr>
            <a:normAutofit fontScale="25000" lnSpcReduction="20000"/>
          </a:bodyPr>
          <a:lstStyle/>
          <a:p>
            <a:pPr algn="l">
              <a:defRPr/>
            </a:pPr>
            <a:r>
              <a:rPr lang="en-US" altLang="en-US" sz="8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AB 2330 (Ridley-Thomas)</a:t>
            </a:r>
          </a:p>
          <a:p>
            <a:pPr lvl="1" algn="l">
              <a:defRPr/>
            </a:pPr>
            <a:r>
              <a:rPr lang="en-US" altLang="en-US" sz="8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●	Prior law required DRE to post status of every license on 	its website</a:t>
            </a:r>
          </a:p>
          <a:p>
            <a:pPr lvl="2" algn="l">
              <a:defRPr/>
            </a:pPr>
            <a:r>
              <a:rPr lang="en-US" altLang="en-US" sz="8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◦ Including all discipline</a:t>
            </a:r>
          </a:p>
          <a:p>
            <a:pPr lvl="2" algn="l">
              <a:defRPr/>
            </a:pPr>
            <a:endParaRPr lang="en-US" altLang="en-US" sz="3200" b="1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lvl="1" algn="l">
              <a:defRPr/>
            </a:pPr>
            <a:r>
              <a:rPr lang="en-US" altLang="en-US" sz="8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● 	New law authorizes the Commissioner to set up a petition process to remove discipline from the website</a:t>
            </a:r>
          </a:p>
          <a:p>
            <a:pPr lvl="2" algn="l">
              <a:defRPr/>
            </a:pPr>
            <a:r>
              <a:rPr lang="en-US" altLang="en-US" sz="8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◦ Licensees only (not available to unlicensed or non-   </a:t>
            </a:r>
            <a:r>
              <a:rPr lang="en-US" altLang="en-US" sz="8000" b="1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altLang="en-US" sz="8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    licensed)</a:t>
            </a:r>
          </a:p>
          <a:p>
            <a:pPr lvl="2" algn="l">
              <a:defRPr/>
            </a:pPr>
            <a:r>
              <a:rPr lang="en-US" altLang="en-US" sz="8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◦ Discipline must be 10 years or older</a:t>
            </a:r>
          </a:p>
          <a:p>
            <a:pPr lvl="2" algn="l">
              <a:defRPr/>
            </a:pPr>
            <a:r>
              <a:rPr lang="en-US" altLang="en-US" sz="8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◦ Petitioner must pay a fee set by regulation</a:t>
            </a:r>
          </a:p>
          <a:p>
            <a:pPr lvl="2" algn="l">
              <a:defRPr/>
            </a:pPr>
            <a:r>
              <a:rPr lang="en-US" altLang="en-US" sz="8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◦ Findings that no credible risk to members of the public exists as a condition to removing discipline</a:t>
            </a:r>
          </a:p>
          <a:p>
            <a:pPr lvl="2" algn="l">
              <a:defRPr/>
            </a:pPr>
            <a:endParaRPr lang="en-US" altLang="en-US" sz="3200" dirty="0" smtClean="0">
              <a:solidFill>
                <a:schemeClr val="tx1"/>
              </a:solidFill>
            </a:endParaRPr>
          </a:p>
          <a:p>
            <a:pPr lvl="1" algn="l">
              <a:buClr>
                <a:srgbClr val="90C226"/>
              </a:buClr>
              <a:defRPr/>
            </a:pPr>
            <a:r>
              <a:rPr lang="en-US" altLang="en-US" sz="8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altLang="en-US" sz="8000" b="1" dirty="0">
                <a:solidFill>
                  <a:prstClr val="black"/>
                </a:solidFill>
                <a:latin typeface="Century Gothic"/>
                <a:cs typeface="Century Gothic"/>
              </a:rPr>
              <a:t>●	</a:t>
            </a:r>
            <a:r>
              <a:rPr lang="en-US" altLang="en-US" sz="8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Effective Date: March 7, 2019</a:t>
            </a:r>
            <a:endParaRPr lang="en-US" altLang="en-US" sz="8000" b="1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lvl="2" algn="l">
              <a:defRPr/>
            </a:pPr>
            <a:endParaRPr lang="en-US" altLang="en-US" sz="8000" dirty="0" smtClean="0">
              <a:solidFill>
                <a:schemeClr val="tx1"/>
              </a:solidFill>
            </a:endParaRPr>
          </a:p>
          <a:p>
            <a:pPr lvl="2" algn="l">
              <a:defRPr/>
            </a:pPr>
            <a:r>
              <a:rPr lang="en-US" altLang="en-US" sz="8000" dirty="0" smtClean="0">
                <a:solidFill>
                  <a:schemeClr val="tx1"/>
                </a:solidFill>
              </a:rPr>
              <a:t>		             </a:t>
            </a:r>
          </a:p>
          <a:p>
            <a:pPr lvl="2" algn="l">
              <a:defRPr/>
            </a:pPr>
            <a:endParaRPr lang="en-US" altLang="en-US" sz="2000" dirty="0" smtClean="0">
              <a:solidFill>
                <a:schemeClr val="tx1"/>
              </a:solidFill>
            </a:endParaRPr>
          </a:p>
          <a:p>
            <a:pPr lvl="2" algn="l">
              <a:defRPr/>
            </a:pPr>
            <a:endParaRPr lang="en-US" alt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7421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87" y="6096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Team Names</a:t>
            </a:r>
            <a:endParaRPr lang="en-US" sz="72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60590"/>
            <a:ext cx="7848600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 smtClean="0">
                <a:latin typeface="Century Gothic"/>
                <a:cs typeface="Century Gothic"/>
              </a:rPr>
              <a:t>Bus. &amp; Prof. Code section 10159.7(a)(3)</a:t>
            </a:r>
            <a:r>
              <a:rPr lang="en-US" sz="3200" b="1" dirty="0" smtClean="0">
                <a:latin typeface="Century Gothic"/>
                <a:cs typeface="Century Gothic"/>
              </a:rPr>
              <a:t>:</a:t>
            </a:r>
          </a:p>
          <a:p>
            <a:pPr marL="400050" lvl="1" indent="0">
              <a:buNone/>
            </a:pPr>
            <a:r>
              <a:rPr lang="en-US" sz="3200" b="1" dirty="0" smtClean="0">
                <a:latin typeface="Century Gothic"/>
                <a:cs typeface="Century Gothic"/>
              </a:rPr>
              <a:t>“’Team name’ means a professional identity or brand name used by a salesperson . . . for the provision of real estate licensed services.”</a:t>
            </a:r>
            <a:endParaRPr lang="en-US" sz="32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38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87" y="304800"/>
            <a:ext cx="634771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Team Names</a:t>
            </a:r>
            <a:endParaRPr lang="en-US" sz="72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7800"/>
            <a:ext cx="7696202" cy="51816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Calibri" panose="020F0502020204030204" pitchFamily="34" charset="0"/>
              <a:buChar char="●"/>
            </a:pPr>
            <a:r>
              <a:rPr lang="en-US" sz="2400" b="1" dirty="0" smtClean="0">
                <a:latin typeface="Century Gothic"/>
                <a:cs typeface="Century Gothic"/>
              </a:rPr>
              <a:t>Used by two or more real estate licensees</a:t>
            </a:r>
            <a:endParaRPr lang="en-US" sz="2400" b="1" dirty="0">
              <a:latin typeface="Century Gothic"/>
              <a:cs typeface="Century Gothic"/>
            </a:endParaRPr>
          </a:p>
          <a:p>
            <a:pPr>
              <a:buClr>
                <a:schemeClr val="tx1"/>
              </a:buClr>
              <a:buFont typeface="Calibri" panose="020F0502020204030204" pitchFamily="34" charset="0"/>
              <a:buChar char="●"/>
            </a:pPr>
            <a:r>
              <a:rPr lang="en-US" sz="2400" b="1" dirty="0" smtClean="0">
                <a:latin typeface="Century Gothic"/>
                <a:cs typeface="Century Gothic"/>
              </a:rPr>
              <a:t>The team name includes the surname of at least one licensee member of the team</a:t>
            </a:r>
          </a:p>
          <a:p>
            <a:pPr>
              <a:buClr>
                <a:schemeClr val="tx1"/>
              </a:buClr>
              <a:buFont typeface="Calibri" panose="020F0502020204030204" pitchFamily="34" charset="0"/>
              <a:buChar char="●"/>
            </a:pPr>
            <a:r>
              <a:rPr lang="en-US" sz="2400" b="1" dirty="0" smtClean="0">
                <a:latin typeface="Century Gothic"/>
                <a:cs typeface="Century Gothic"/>
              </a:rPr>
              <a:t>The team name includes “associates,” “group,” or “team”</a:t>
            </a:r>
          </a:p>
          <a:p>
            <a:pPr>
              <a:buClr>
                <a:schemeClr val="tx1"/>
              </a:buClr>
              <a:buFont typeface="Calibri" panose="020F0502020204030204" pitchFamily="34" charset="0"/>
              <a:buChar char="●"/>
            </a:pPr>
            <a:r>
              <a:rPr lang="en-US" sz="2400" b="1" dirty="0" smtClean="0">
                <a:latin typeface="Century Gothic"/>
                <a:cs typeface="Century Gothic"/>
              </a:rPr>
              <a:t>The team name does </a:t>
            </a:r>
            <a:r>
              <a:rPr lang="en-US" sz="2400" b="1" u="sng" dirty="0" smtClean="0">
                <a:latin typeface="Century Gothic"/>
                <a:cs typeface="Century Gothic"/>
              </a:rPr>
              <a:t>not</a:t>
            </a:r>
            <a:r>
              <a:rPr lang="en-US" sz="2400" b="1" dirty="0" smtClean="0">
                <a:latin typeface="Century Gothic"/>
                <a:cs typeface="Century Gothic"/>
              </a:rPr>
              <a:t> include: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Century Gothic"/>
                <a:cs typeface="Century Gothic"/>
              </a:rPr>
              <a:t>Real estate brokerage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Century Gothic"/>
                <a:cs typeface="Century Gothic"/>
              </a:rPr>
              <a:t>Broker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Century Gothic"/>
                <a:cs typeface="Century Gothic"/>
              </a:rPr>
              <a:t>Brokerage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Century Gothic"/>
                <a:cs typeface="Century Gothic"/>
              </a:rPr>
              <a:t>Other term that leads a member of the public to believe that the team is offering real estate brokerage services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Century Gothic"/>
                <a:cs typeface="Century Gothic"/>
              </a:rPr>
              <a:t>Other term that suggests or implies the existence of a real estate entity independent of a responsible broker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00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1" cy="1320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Advertising – Responsible Broker’s Identity</a:t>
            </a:r>
            <a:endParaRPr lang="en-US" sz="44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8153401" cy="44688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u="sng" dirty="0" smtClean="0">
                <a:latin typeface="Century Gothic"/>
                <a:cs typeface="Century Gothic"/>
              </a:rPr>
              <a:t>Salesperson-owned DBA’s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Calibri" panose="020F0502020204030204" pitchFamily="34" charset="0"/>
              <a:buChar char="●"/>
            </a:pPr>
            <a:r>
              <a:rPr lang="en-US" sz="2800" b="1" dirty="0" smtClean="0">
                <a:latin typeface="Century Gothic"/>
                <a:cs typeface="Century Gothic"/>
              </a:rPr>
              <a:t>Advertising and solicitation materials using a fictitious business name shall include the responsible broker’s identity in a manner equally as prominent as the fictitious business name (Bus. &amp; Prof. Code §10159.5(d))</a:t>
            </a:r>
          </a:p>
          <a:p>
            <a:pPr lvl="1">
              <a:buClr>
                <a:schemeClr val="tx1">
                  <a:lumMod val="95000"/>
                  <a:lumOff val="5000"/>
                </a:schemeClr>
              </a:buClr>
              <a:buFont typeface="Calibri" panose="020F0502020204030204" pitchFamily="34" charset="0"/>
              <a:buChar char="●"/>
            </a:pPr>
            <a:r>
              <a:rPr lang="en-US" sz="2800" b="1" dirty="0" smtClean="0">
                <a:latin typeface="Century Gothic"/>
                <a:cs typeface="Century Gothic"/>
              </a:rPr>
              <a:t>Note:  “Responsible Broker’s Identity” moved from section 10159.7 to section 10015.4</a:t>
            </a:r>
          </a:p>
          <a:p>
            <a:pPr marL="0" indent="0">
              <a:buNone/>
            </a:pPr>
            <a:r>
              <a:rPr lang="en-US" sz="2800" b="1" u="sng" dirty="0" smtClean="0">
                <a:latin typeface="Century Gothic"/>
                <a:cs typeface="Century Gothic"/>
              </a:rPr>
              <a:t>Team Names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Calibri" panose="020F0502020204030204" pitchFamily="34" charset="0"/>
              <a:buChar char="●"/>
            </a:pPr>
            <a:r>
              <a:rPr lang="en-US" sz="2800" b="1" dirty="0" smtClean="0">
                <a:latin typeface="Century Gothic"/>
                <a:cs typeface="Century Gothic"/>
              </a:rPr>
              <a:t>The responsible broker’s identity shall be displayed as prominently and conspicuously as the team name in all advertising and solicitation materials (Bus</a:t>
            </a:r>
            <a:r>
              <a:rPr lang="en-US" sz="2800" b="1" dirty="0">
                <a:latin typeface="Century Gothic"/>
                <a:cs typeface="Century Gothic"/>
              </a:rPr>
              <a:t>. &amp; Prof. Code §</a:t>
            </a:r>
            <a:r>
              <a:rPr lang="en-US" sz="2800" b="1" dirty="0" smtClean="0">
                <a:latin typeface="Century Gothic"/>
                <a:cs typeface="Century Gothic"/>
              </a:rPr>
              <a:t>10159.6(b))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87" y="203200"/>
            <a:ext cx="6347713" cy="1320800"/>
          </a:xfrm>
        </p:spPr>
        <p:txBody>
          <a:bodyPr/>
          <a:lstStyle/>
          <a:p>
            <a:pPr algn="ctr">
              <a:defRPr/>
            </a:pPr>
            <a:r>
              <a:rPr lang="en-US" sz="5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DRE Operations</a:t>
            </a:r>
            <a:endParaRPr lang="en-US" sz="5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4582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4800" b="1" dirty="0" smtClean="0">
                <a:latin typeface="Century Gothic"/>
                <a:cs typeface="Century Gothic"/>
              </a:rPr>
              <a:t>Five District/Exam Offices</a:t>
            </a:r>
          </a:p>
          <a:p>
            <a:pPr lvl="2"/>
            <a:r>
              <a:rPr lang="en-US" altLang="en-US" sz="3027" b="1" dirty="0" smtClean="0">
                <a:latin typeface="Century Gothic"/>
                <a:cs typeface="Century Gothic"/>
              </a:rPr>
              <a:t>San Diego</a:t>
            </a:r>
            <a:endParaRPr lang="en-US" altLang="en-US" sz="3027" b="1" dirty="0" smtClean="0">
              <a:latin typeface="Century Gothic"/>
              <a:cs typeface="Century Gothic"/>
            </a:endParaRPr>
          </a:p>
          <a:p>
            <a:pPr lvl="2"/>
            <a:r>
              <a:rPr lang="en-US" altLang="en-US" sz="3027" b="1" dirty="0" smtClean="0">
                <a:latin typeface="Century Gothic"/>
                <a:cs typeface="Century Gothic"/>
              </a:rPr>
              <a:t>Los Angeles</a:t>
            </a:r>
          </a:p>
          <a:p>
            <a:pPr lvl="2"/>
            <a:r>
              <a:rPr lang="en-US" altLang="en-US" sz="3027" b="1" dirty="0" smtClean="0">
                <a:latin typeface="Century Gothic"/>
                <a:cs typeface="Century Gothic"/>
              </a:rPr>
              <a:t>Fresno</a:t>
            </a:r>
            <a:endParaRPr lang="en-US" altLang="en-US" sz="3027" b="1" dirty="0" smtClean="0">
              <a:latin typeface="Century Gothic"/>
              <a:cs typeface="Century Gothic"/>
            </a:endParaRPr>
          </a:p>
          <a:p>
            <a:pPr lvl="2"/>
            <a:r>
              <a:rPr lang="en-US" altLang="en-US" sz="3027" b="1" dirty="0" smtClean="0">
                <a:latin typeface="Century Gothic"/>
                <a:cs typeface="Century Gothic"/>
              </a:rPr>
              <a:t>Oakland</a:t>
            </a:r>
            <a:endParaRPr lang="en-US" altLang="en-US" sz="3027" b="1" dirty="0" smtClean="0">
              <a:latin typeface="Century Gothic"/>
              <a:cs typeface="Century Gothic"/>
            </a:endParaRPr>
          </a:p>
          <a:p>
            <a:pPr lvl="2"/>
            <a:r>
              <a:rPr lang="en-US" altLang="en-US" sz="3027" b="1" dirty="0" smtClean="0">
                <a:latin typeface="Century Gothic"/>
                <a:cs typeface="Century Gothic"/>
              </a:rPr>
              <a:t>Sacramento</a:t>
            </a:r>
            <a:endParaRPr lang="en-US" altLang="en-US" sz="3027" b="1" dirty="0" smtClean="0">
              <a:latin typeface="Century Gothic"/>
              <a:cs typeface="Century Gothic"/>
            </a:endParaRPr>
          </a:p>
          <a:p>
            <a:pPr lvl="1"/>
            <a:r>
              <a:rPr lang="en-US" altLang="en-US" sz="4800" b="1" dirty="0" smtClean="0">
                <a:latin typeface="Century Gothic"/>
                <a:cs typeface="Century Gothic"/>
              </a:rPr>
              <a:t>Authorized Positions:  	354</a:t>
            </a:r>
          </a:p>
          <a:p>
            <a:endParaRPr lang="en-US" altLang="en-US" sz="32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799146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8227" y="2870537"/>
            <a:ext cx="8534400" cy="1015663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tabLst>
                <a:tab pos="914400" algn="l"/>
                <a:tab pos="5889625" algn="l"/>
              </a:tabLst>
              <a:defRPr/>
            </a:pPr>
            <a:r>
              <a:rPr lang="en-US" sz="6000" b="1" i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THANK </a:t>
            </a:r>
            <a:r>
              <a:rPr lang="en-US" sz="6000" b="1" i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YOU!</a:t>
            </a:r>
            <a:endParaRPr lang="en-US" sz="6000" b="1" i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3274"/>
            <a:ext cx="1828959" cy="1828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85426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934201" cy="13716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entury Gothic"/>
                <a:cs typeface="Century Gothic"/>
              </a:rPr>
              <a:t>100 Years of Real Estate </a:t>
            </a:r>
            <a:br>
              <a:rPr lang="en-US" sz="440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sz="4400" dirty="0" smtClean="0">
                <a:solidFill>
                  <a:schemeClr val="tx1"/>
                </a:solidFill>
                <a:latin typeface="Century Gothic"/>
                <a:cs typeface="Century Gothic"/>
              </a:rPr>
              <a:t>Oversight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696201" cy="388077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entury Gothic"/>
                <a:cs typeface="Century Gothic"/>
              </a:rPr>
              <a:t>Realty Act of 1919 became law July 27, 1919.</a:t>
            </a:r>
          </a:p>
          <a:p>
            <a:r>
              <a:rPr lang="en-US" sz="3200" b="1" dirty="0" smtClean="0">
                <a:latin typeface="Century Gothic"/>
                <a:cs typeface="Century Gothic"/>
              </a:rPr>
              <a:t>Supreme Court ok’d law on November 29, 1919</a:t>
            </a:r>
          </a:p>
          <a:p>
            <a:r>
              <a:rPr lang="en-US" sz="3200" b="1" dirty="0" smtClean="0">
                <a:latin typeface="Century Gothic"/>
                <a:cs typeface="Century Gothic"/>
              </a:rPr>
              <a:t>Various manifestations of DRE over the century, but mostly DRE.</a:t>
            </a:r>
            <a:endParaRPr lang="en-US" sz="3200" b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73" y="381000"/>
            <a:ext cx="6766727" cy="1320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Information Technology </a:t>
            </a:r>
            <a: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  <a:t/>
            </a:r>
            <a:b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Projects Completed</a:t>
            </a:r>
            <a:endParaRPr lang="en-US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81200"/>
            <a:ext cx="7696201" cy="406016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/>
                <a:cs typeface="Century Gothic"/>
              </a:rPr>
              <a:t>Subdivision Online Public Report Application System (SOPRAS) implemented September 2018</a:t>
            </a:r>
          </a:p>
          <a:p>
            <a:r>
              <a:rPr lang="en-US" sz="3200" b="1" dirty="0">
                <a:latin typeface="Century Gothic"/>
                <a:cs typeface="Century Gothic"/>
              </a:rPr>
              <a:t>Broker-Associates on </a:t>
            </a:r>
            <a:r>
              <a:rPr lang="en-US" sz="3200" b="1" dirty="0" err="1" smtClean="0">
                <a:latin typeface="Century Gothic"/>
                <a:cs typeface="Century Gothic"/>
              </a:rPr>
              <a:t>eLicensing</a:t>
            </a:r>
            <a:r>
              <a:rPr lang="en-US" sz="3200" b="1" dirty="0" smtClean="0">
                <a:latin typeface="Century Gothic"/>
                <a:cs typeface="Century Gothic"/>
              </a:rPr>
              <a:t>- </a:t>
            </a:r>
            <a:r>
              <a:rPr lang="en-US" sz="3200" b="1" dirty="0">
                <a:latin typeface="Century Gothic"/>
                <a:cs typeface="Century Gothic"/>
              </a:rPr>
              <a:t>implemented </a:t>
            </a:r>
            <a:r>
              <a:rPr lang="en-US" sz="3200" b="1" dirty="0" smtClean="0">
                <a:latin typeface="Century Gothic"/>
                <a:cs typeface="Century Gothic"/>
              </a:rPr>
              <a:t>on October 2018</a:t>
            </a:r>
          </a:p>
          <a:p>
            <a:r>
              <a:rPr lang="en-US" sz="3200" b="1" dirty="0">
                <a:latin typeface="Century Gothic"/>
                <a:cs typeface="Century Gothic"/>
              </a:rPr>
              <a:t>New Virtual Call Center (VCC) </a:t>
            </a:r>
            <a:r>
              <a:rPr lang="en-US" sz="3200" b="1" dirty="0" smtClean="0">
                <a:latin typeface="Century Gothic"/>
                <a:cs typeface="Century Gothic"/>
              </a:rPr>
              <a:t>System-implemented </a:t>
            </a:r>
            <a:r>
              <a:rPr lang="en-US" sz="3200" b="1" dirty="0">
                <a:latin typeface="Century Gothic"/>
                <a:cs typeface="Century Gothic"/>
              </a:rPr>
              <a:t>December </a:t>
            </a:r>
            <a:r>
              <a:rPr lang="en-US" sz="3200" b="1" dirty="0" smtClean="0">
                <a:latin typeface="Century Gothic"/>
                <a:cs typeface="Century Gothic"/>
              </a:rPr>
              <a:t>2018</a:t>
            </a:r>
            <a:endParaRPr lang="en-US" sz="3200" b="1" dirty="0">
              <a:latin typeface="Century Gothic"/>
              <a:cs typeface="Century Gothic"/>
            </a:endParaRPr>
          </a:p>
          <a:p>
            <a:endParaRPr lang="en-US" sz="32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26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347713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  <a:t>Information </a:t>
            </a:r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Technology:</a:t>
            </a:r>
            <a:b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Corporate Broker-Officer renewals added to eLicensing</a:t>
            </a:r>
            <a:endParaRPr lang="en-US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43200"/>
            <a:ext cx="5410200" cy="3352800"/>
          </a:xfrm>
        </p:spPr>
      </p:pic>
    </p:spTree>
    <p:extLst>
      <p:ext uri="{BB962C8B-B14F-4D97-AF65-F5344CB8AC3E}">
        <p14:creationId xmlns:p14="http://schemas.microsoft.com/office/powerpoint/2010/main" val="21605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Corporate Broker-Officer Renewals</a:t>
            </a:r>
            <a:br>
              <a:rPr lang="en-US" sz="2800" b="1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sz="28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added to eLicensing</a:t>
            </a:r>
            <a:endParaRPr lang="en-US" sz="28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828800"/>
            <a:ext cx="7391401" cy="40601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Broker-officers may use eLicensing to renew corporate broker-officer license</a:t>
            </a:r>
          </a:p>
          <a:p>
            <a:r>
              <a:rPr lang="en-US" sz="2800" b="1" dirty="0" smtClean="0">
                <a:latin typeface="Century Gothic"/>
                <a:cs typeface="Century Gothic"/>
              </a:rPr>
              <a:t>Corporation and broker-officer license must be in a “licensed” status to be able to renew on </a:t>
            </a:r>
            <a:r>
              <a:rPr lang="en-US" sz="2800" b="1" dirty="0" err="1" smtClean="0">
                <a:latin typeface="Century Gothic"/>
                <a:cs typeface="Century Gothic"/>
              </a:rPr>
              <a:t>eLicensing</a:t>
            </a:r>
            <a:endParaRPr lang="en-US" sz="2800" b="1" dirty="0" smtClean="0">
              <a:latin typeface="Century Gothic"/>
              <a:cs typeface="Century Gothic"/>
            </a:endParaRPr>
          </a:p>
          <a:p>
            <a:r>
              <a:rPr lang="en-US" sz="2800" b="1" dirty="0">
                <a:latin typeface="Century Gothic"/>
                <a:cs typeface="Century Gothic"/>
              </a:rPr>
              <a:t>A broker-officer license must be renewed within 90 days of the expiration date of the broker-officer license to use </a:t>
            </a:r>
            <a:r>
              <a:rPr lang="en-US" sz="2800" b="1" dirty="0" err="1">
                <a:latin typeface="Century Gothic"/>
                <a:cs typeface="Century Gothic"/>
              </a:rPr>
              <a:t>eLicensing</a:t>
            </a:r>
            <a:endParaRPr lang="en-US" sz="2800" b="1" dirty="0">
              <a:latin typeface="Century Gothic"/>
              <a:cs typeface="Century Gothic"/>
            </a:endParaRPr>
          </a:p>
          <a:p>
            <a:endParaRPr lang="en-US" sz="28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46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73" y="6096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Information Technology What’s Next:</a:t>
            </a:r>
            <a:endParaRPr lang="en-US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086601" cy="388077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/>
                <a:cs typeface="Century Gothic"/>
              </a:rPr>
              <a:t>Online submittal of exam and license applications-tentative date of December 2019</a:t>
            </a:r>
          </a:p>
          <a:p>
            <a:r>
              <a:rPr lang="en-US" sz="3200" b="1" dirty="0" smtClean="0">
                <a:latin typeface="Century Gothic"/>
                <a:cs typeface="Century Gothic"/>
              </a:rPr>
              <a:t>Second phase of </a:t>
            </a:r>
            <a:r>
              <a:rPr lang="en-US" sz="3200" b="1" dirty="0">
                <a:latin typeface="Century Gothic"/>
                <a:cs typeface="Century Gothic"/>
              </a:rPr>
              <a:t>Subdivision Online Public Report Application System (SOPRAS) - </a:t>
            </a:r>
            <a:r>
              <a:rPr lang="en-US" sz="3200" b="1" dirty="0" smtClean="0">
                <a:latin typeface="Century Gothic"/>
                <a:cs typeface="Century Gothic"/>
              </a:rPr>
              <a:t>tentative early 2020</a:t>
            </a:r>
          </a:p>
        </p:txBody>
      </p:sp>
    </p:spTree>
    <p:extLst>
      <p:ext uri="{BB962C8B-B14F-4D97-AF65-F5344CB8AC3E}">
        <p14:creationId xmlns:p14="http://schemas.microsoft.com/office/powerpoint/2010/main" val="30697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6324600" cy="1143000"/>
          </a:xfrm>
        </p:spPr>
        <p:txBody>
          <a:bodyPr/>
          <a:lstStyle/>
          <a:p>
            <a:pPr marL="288925" algn="ctr" eaLnBrk="1" hangingPunct="1"/>
            <a:r>
              <a:rPr lang="en-US" altLang="en-US" sz="36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What Audits is Seeing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77724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Book Antiqua" panose="02040602050305030304" pitchFamily="18" charset="0"/>
              </a:rPr>
              <a:t>		</a:t>
            </a:r>
          </a:p>
          <a:p>
            <a:pPr eaLnBrk="1" hangingPunct="1">
              <a:buFontTx/>
              <a:buNone/>
            </a:pPr>
            <a:endParaRPr lang="en-US" altLang="en-US" sz="280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eaLnBrk="1" hangingPunct="1"/>
            <a:endParaRPr lang="en-US" altLang="en-U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76400"/>
            <a:ext cx="8229600" cy="4343400"/>
          </a:xfrm>
        </p:spPr>
        <p:txBody>
          <a:bodyPr/>
          <a:lstStyle/>
          <a:p>
            <a:pPr marL="685800" eaLnBrk="1" hangingPunct="1">
              <a:spcBef>
                <a:spcPts val="1200"/>
              </a:spcBef>
              <a:spcAft>
                <a:spcPts val="600"/>
              </a:spcAft>
              <a:tabLst>
                <a:tab pos="633413" algn="l"/>
              </a:tabLst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Delays in providing records</a:t>
            </a:r>
          </a:p>
          <a:p>
            <a:pPr marL="685800" eaLnBrk="1" hangingPunct="1">
              <a:spcBef>
                <a:spcPts val="1200"/>
              </a:spcBef>
              <a:spcAft>
                <a:spcPts val="600"/>
              </a:spcAft>
              <a:tabLst>
                <a:tab pos="633413" algn="l"/>
              </a:tabLst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Lack of Broker oversight</a:t>
            </a:r>
          </a:p>
          <a:p>
            <a:pPr marL="685800" eaLnBrk="1" hangingPunct="1">
              <a:spcBef>
                <a:spcPts val="1200"/>
              </a:spcBef>
              <a:spcAft>
                <a:spcPts val="600"/>
              </a:spcAft>
              <a:tabLst>
                <a:tab pos="633413" algn="l"/>
              </a:tabLst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Trust Fund Shortages on PM, BE audits</a:t>
            </a:r>
          </a:p>
          <a:p>
            <a:pPr marL="685800" eaLnBrk="1" hangingPunct="1">
              <a:spcBef>
                <a:spcPts val="1200"/>
              </a:spcBef>
              <a:spcAft>
                <a:spcPts val="600"/>
              </a:spcAft>
              <a:tabLst>
                <a:tab pos="633413" algn="l"/>
              </a:tabLst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Falsification of bank records</a:t>
            </a:r>
          </a:p>
          <a:p>
            <a:pPr marL="685800" eaLnBrk="1" hangingPunct="1">
              <a:spcBef>
                <a:spcPts val="1200"/>
              </a:spcBef>
              <a:spcAft>
                <a:spcPts val="600"/>
              </a:spcAft>
              <a:tabLst>
                <a:tab pos="633413" algn="l"/>
              </a:tabLst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Recordkeeping violations</a:t>
            </a:r>
          </a:p>
          <a:p>
            <a:pPr marL="685800" eaLnBrk="1" hangingPunct="1">
              <a:spcBef>
                <a:spcPts val="1200"/>
              </a:spcBef>
              <a:spcAft>
                <a:spcPts val="600"/>
              </a:spcAft>
              <a:tabLst>
                <a:tab pos="633413" algn="l"/>
              </a:tabLst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Team name violations and First Point of Contact Violations</a:t>
            </a:r>
          </a:p>
          <a:p>
            <a:pPr marL="685800" eaLnBrk="1" hangingPunct="1">
              <a:spcBef>
                <a:spcPts val="1200"/>
              </a:spcBef>
              <a:spcAft>
                <a:spcPts val="600"/>
              </a:spcAft>
              <a:tabLst>
                <a:tab pos="633413" algn="l"/>
              </a:tabLst>
              <a:defRPr/>
            </a:pPr>
            <a:endParaRPr lang="en-US" alt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685800" eaLnBrk="1" hangingPunct="1">
              <a:spcBef>
                <a:spcPts val="1200"/>
              </a:spcBef>
              <a:spcAft>
                <a:spcPts val="600"/>
              </a:spcAft>
              <a:tabLst>
                <a:tab pos="633413" algn="l"/>
              </a:tabLst>
              <a:defRPr/>
            </a:pPr>
            <a:endParaRPr lang="en-US" alt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742950" eaLnBrk="1" hangingPunct="1">
              <a:spcBef>
                <a:spcPts val="1200"/>
              </a:spcBef>
              <a:spcAft>
                <a:spcPts val="600"/>
              </a:spcAft>
              <a:tabLst>
                <a:tab pos="633413" algn="l"/>
              </a:tabLst>
              <a:defRPr/>
            </a:pPr>
            <a:endParaRPr lang="en-US" alt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1258888" eaLnBrk="1" hangingPunct="1">
              <a:tabLst>
                <a:tab pos="633413" algn="l"/>
              </a:tabLst>
              <a:defRPr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marL="1258888" eaLnBrk="1" hangingPunct="1">
              <a:tabLst>
                <a:tab pos="633413" algn="l"/>
              </a:tabLst>
              <a:defRPr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marL="1258888" eaLnBrk="1" hangingPunct="1">
              <a:tabLst>
                <a:tab pos="633413" algn="l"/>
              </a:tabLst>
              <a:defRPr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marL="1258888" eaLnBrk="1" hangingPunct="1">
              <a:tabLst>
                <a:tab pos="633413" algn="l"/>
              </a:tabLst>
              <a:defRPr/>
            </a:pPr>
            <a:endParaRPr lang="en-US" alt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3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162799" cy="1320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What Enforcement/Audits Is Seeing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1"/>
            <a:ext cx="7924800" cy="47244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Unlicensed people performing real estate activities</a:t>
            </a:r>
          </a:p>
          <a:p>
            <a:r>
              <a:rPr lang="en-US" sz="2400" b="1" dirty="0" smtClean="0">
                <a:latin typeface="Century Gothic"/>
                <a:cs typeface="Century Gothic"/>
              </a:rPr>
              <a:t>Lack of Broker Supervision and Salespersons Operating as a Real Estate Broker.  Salespersons </a:t>
            </a:r>
            <a:r>
              <a:rPr lang="en-US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CANNOT</a:t>
            </a:r>
            <a:r>
              <a:rPr lang="en-US" sz="2400" b="1" dirty="0" smtClean="0">
                <a:latin typeface="Century Gothic"/>
                <a:cs typeface="Century Gothic"/>
              </a:rPr>
              <a:t> conduct property management or sales business without broker oversight.</a:t>
            </a:r>
          </a:p>
          <a:p>
            <a:r>
              <a:rPr lang="en-US" sz="2400" b="1" dirty="0">
                <a:latin typeface="Century Gothic"/>
                <a:cs typeface="Century Gothic"/>
              </a:rPr>
              <a:t>C</a:t>
            </a:r>
            <a:r>
              <a:rPr lang="en-US" sz="2400" b="1" dirty="0" smtClean="0">
                <a:latin typeface="Century Gothic"/>
                <a:cs typeface="Century Gothic"/>
              </a:rPr>
              <a:t>omplaints from licensees that their public license information has been used for fraudulent activities. </a:t>
            </a:r>
            <a:r>
              <a:rPr lang="en-US" sz="2400" b="1" dirty="0">
                <a:latin typeface="Century Gothic"/>
                <a:cs typeface="Century Gothic"/>
              </a:rPr>
              <a:t>If you believe your public license information is being used for fraudulent purposes, please contact the Department’s Enforcement section so that we can </a:t>
            </a:r>
            <a:r>
              <a:rPr lang="en-US" sz="2400" b="1" dirty="0" smtClean="0">
                <a:latin typeface="Century Gothic"/>
                <a:cs typeface="Century Gothic"/>
              </a:rPr>
              <a:t>investigate.  </a:t>
            </a:r>
            <a:endParaRPr lang="en-US" sz="2400" b="1" dirty="0">
              <a:latin typeface="Century Gothic"/>
              <a:cs typeface="Century Gothic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53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3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6980</TotalTime>
  <Words>607</Words>
  <Application>Microsoft Office PowerPoint</Application>
  <PresentationFormat>On-screen Show (4:3)</PresentationFormat>
  <Paragraphs>108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Book Antiqua</vt:lpstr>
      <vt:lpstr>Calibri</vt:lpstr>
      <vt:lpstr>Century Gothic</vt:lpstr>
      <vt:lpstr>Courier New</vt:lpstr>
      <vt:lpstr>High Tower Text</vt:lpstr>
      <vt:lpstr>Trebuchet MS</vt:lpstr>
      <vt:lpstr>Wingdings 2</vt:lpstr>
      <vt:lpstr>Wingdings 3</vt:lpstr>
      <vt:lpstr>Facet</vt:lpstr>
      <vt:lpstr>1_Facet</vt:lpstr>
      <vt:lpstr>PowerPoint Presentation</vt:lpstr>
      <vt:lpstr>DRE Operations</vt:lpstr>
      <vt:lpstr>100 Years of Real Estate  Oversight</vt:lpstr>
      <vt:lpstr>Information Technology  Projects Completed</vt:lpstr>
      <vt:lpstr>Information Technology: Corporate Broker-Officer renewals added to eLicensing</vt:lpstr>
      <vt:lpstr>Corporate Broker-Officer Renewals added to eLicensing</vt:lpstr>
      <vt:lpstr>Information Technology What’s Next:</vt:lpstr>
      <vt:lpstr>What Audits is Seeing</vt:lpstr>
      <vt:lpstr>What Enforcement/Audits Is Seeing </vt:lpstr>
      <vt:lpstr>What Enforcement/Audits Is Seeing </vt:lpstr>
      <vt:lpstr>Resources For Business on DRE Website </vt:lpstr>
      <vt:lpstr> Real Estate Business Resources</vt:lpstr>
      <vt:lpstr>Recent Regulations</vt:lpstr>
      <vt:lpstr>First Point of Contact</vt:lpstr>
      <vt:lpstr>First Point of Contact (Continued)</vt:lpstr>
      <vt:lpstr>Petitions to Remove  Discipline from Website</vt:lpstr>
      <vt:lpstr>Team Names</vt:lpstr>
      <vt:lpstr>Team Names</vt:lpstr>
      <vt:lpstr>Advertising – Responsible Broker’s Identity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Yevonne Robertson</dc:creator>
  <cp:lastModifiedBy>DSandri</cp:lastModifiedBy>
  <cp:revision>346</cp:revision>
  <cp:lastPrinted>2019-05-22T16:46:19Z</cp:lastPrinted>
  <dcterms:created xsi:type="dcterms:W3CDTF">2019-09-18T04:20:42Z</dcterms:created>
  <dcterms:modified xsi:type="dcterms:W3CDTF">2019-10-04T20:17:40Z</dcterms:modified>
</cp:coreProperties>
</file>